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85" r:id="rId2"/>
    <p:sldId id="476" r:id="rId3"/>
    <p:sldId id="513" r:id="rId4"/>
    <p:sldId id="477" r:id="rId5"/>
    <p:sldId id="523" r:id="rId6"/>
    <p:sldId id="526" r:id="rId7"/>
    <p:sldId id="528" r:id="rId8"/>
    <p:sldId id="529" r:id="rId9"/>
    <p:sldId id="479" r:id="rId10"/>
    <p:sldId id="503" r:id="rId11"/>
    <p:sldId id="519" r:id="rId12"/>
    <p:sldId id="506" r:id="rId13"/>
    <p:sldId id="488" r:id="rId1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clien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B663F"/>
    <a:srgbClr val="FFCC00"/>
    <a:srgbClr val="B25A0A"/>
    <a:srgbClr val="339933"/>
    <a:srgbClr val="678BA8"/>
    <a:srgbClr val="B2B2B2"/>
    <a:srgbClr val="66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p:restoredLeft sz="21709" autoAdjust="0"/>
    <p:restoredTop sz="95767" autoAdjust="0"/>
  </p:normalViewPr>
  <p:slideViewPr>
    <p:cSldViewPr snapToGrid="0" snapToObjects="1">
      <p:cViewPr varScale="1">
        <p:scale>
          <a:sx n="71" d="100"/>
          <a:sy n="71" d="100"/>
        </p:scale>
        <p:origin x="-828" y="-96"/>
      </p:cViewPr>
      <p:guideLst>
        <p:guide orient="horz" pos="2424"/>
        <p:guide pos="2880"/>
      </p:guideLst>
    </p:cSldViewPr>
  </p:slideViewPr>
  <p:notesTextViewPr>
    <p:cViewPr>
      <p:scale>
        <a:sx n="100" d="100"/>
        <a:sy n="100" d="100"/>
      </p:scale>
      <p:origin x="0" y="0"/>
    </p:cViewPr>
  </p:notesTextViewPr>
  <p:sorterViewPr>
    <p:cViewPr>
      <p:scale>
        <a:sx n="66" d="100"/>
        <a:sy n="66" d="100"/>
      </p:scale>
      <p:origin x="0" y="1728"/>
    </p:cViewPr>
  </p:sorterViewPr>
  <p:notesViewPr>
    <p:cSldViewPr snapToGrid="0" snapToObjects="1">
      <p:cViewPr varScale="1">
        <p:scale>
          <a:sx n="88" d="100"/>
          <a:sy n="88" d="100"/>
        </p:scale>
        <p:origin x="-226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3159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dirty="0"/>
          </a:p>
        </p:txBody>
      </p:sp>
      <p:sp>
        <p:nvSpPr>
          <p:cNvPr id="10243" name="Rectangle 3"/>
          <p:cNvSpPr>
            <a:spLocks noGrp="1" noChangeArrowheads="1"/>
          </p:cNvSpPr>
          <p:nvPr>
            <p:ph type="dt" idx="1"/>
          </p:nvPr>
        </p:nvSpPr>
        <p:spPr bwMode="auto">
          <a:xfrm>
            <a:off x="3884613" y="0"/>
            <a:ext cx="2971800" cy="3159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10244" name="Rectangle 4"/>
          <p:cNvSpPr>
            <a:spLocks noGrp="1" noRot="1" noChangeAspect="1" noChangeArrowheads="1" noTextEdit="1"/>
          </p:cNvSpPr>
          <p:nvPr>
            <p:ph type="sldImg" idx="2"/>
          </p:nvPr>
        </p:nvSpPr>
        <p:spPr bwMode="auto">
          <a:xfrm>
            <a:off x="1384300" y="368300"/>
            <a:ext cx="4089400" cy="306705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300038" y="3452813"/>
            <a:ext cx="6257925" cy="537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937625"/>
            <a:ext cx="2971800" cy="204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dirty="0"/>
          </a:p>
        </p:txBody>
      </p:sp>
      <p:sp>
        <p:nvSpPr>
          <p:cNvPr id="10247" name="Rectangle 7"/>
          <p:cNvSpPr>
            <a:spLocks noGrp="1" noChangeArrowheads="1"/>
          </p:cNvSpPr>
          <p:nvPr>
            <p:ph type="sldNum" sz="quarter" idx="5"/>
          </p:nvPr>
        </p:nvSpPr>
        <p:spPr bwMode="auto">
          <a:xfrm>
            <a:off x="3884613" y="8937625"/>
            <a:ext cx="2971800" cy="204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9819AE8-065F-48EF-B06F-C662D0C42606}"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lnSpc>
        <a:spcPct val="90000"/>
      </a:lnSpc>
      <a:spcBef>
        <a:spcPct val="20000"/>
      </a:spcBef>
      <a:spcAft>
        <a:spcPct val="20000"/>
      </a:spcAft>
      <a:defRPr sz="1200" kern="1200">
        <a:solidFill>
          <a:schemeClr val="tx1"/>
        </a:solidFill>
        <a:latin typeface="Arial" charset="0"/>
        <a:ea typeface="+mn-ea"/>
        <a:cs typeface="+mn-cs"/>
      </a:defRPr>
    </a:lvl1pPr>
    <a:lvl2pPr marL="457200" algn="l" rtl="0" fontAlgn="base">
      <a:lnSpc>
        <a:spcPct val="90000"/>
      </a:lnSpc>
      <a:spcBef>
        <a:spcPct val="20000"/>
      </a:spcBef>
      <a:spcAft>
        <a:spcPct val="20000"/>
      </a:spcAft>
      <a:defRPr sz="1200" kern="1200">
        <a:solidFill>
          <a:schemeClr val="tx1"/>
        </a:solidFill>
        <a:latin typeface="Arial" charset="0"/>
        <a:ea typeface="+mn-ea"/>
        <a:cs typeface="+mn-cs"/>
      </a:defRPr>
    </a:lvl2pPr>
    <a:lvl3pPr marL="914400" algn="l" rtl="0" fontAlgn="base">
      <a:lnSpc>
        <a:spcPct val="90000"/>
      </a:lnSpc>
      <a:spcBef>
        <a:spcPct val="20000"/>
      </a:spcBef>
      <a:spcAft>
        <a:spcPct val="20000"/>
      </a:spcAft>
      <a:defRPr sz="1200" kern="1200">
        <a:solidFill>
          <a:schemeClr val="tx1"/>
        </a:solidFill>
        <a:latin typeface="Arial" charset="0"/>
        <a:ea typeface="+mn-ea"/>
        <a:cs typeface="+mn-cs"/>
      </a:defRPr>
    </a:lvl3pPr>
    <a:lvl4pPr marL="1371600" algn="l" rtl="0" fontAlgn="base">
      <a:lnSpc>
        <a:spcPct val="90000"/>
      </a:lnSpc>
      <a:spcBef>
        <a:spcPct val="20000"/>
      </a:spcBef>
      <a:spcAft>
        <a:spcPct val="20000"/>
      </a:spcAft>
      <a:defRPr sz="1200" kern="1200">
        <a:solidFill>
          <a:schemeClr val="tx1"/>
        </a:solidFill>
        <a:latin typeface="Arial" charset="0"/>
        <a:ea typeface="+mn-ea"/>
        <a:cs typeface="+mn-cs"/>
      </a:defRPr>
    </a:lvl4pPr>
    <a:lvl5pPr marL="1828800" algn="l" rtl="0" fontAlgn="base">
      <a:lnSpc>
        <a:spcPct val="90000"/>
      </a:lnSpc>
      <a:spcBef>
        <a:spcPct val="20000"/>
      </a:spcBef>
      <a:spcAft>
        <a:spcPct val="2000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288605-478E-4700-8EDE-553785A1DB21}" type="slidenum">
              <a:rPr lang="en-US"/>
              <a:pPr/>
              <a:t>1</a:t>
            </a:fld>
            <a:endParaRPr lang="en-US" dirty="0"/>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33F817-25D5-4665-A94B-9BC3420023D8}" type="slidenum">
              <a:rPr lang="en-US"/>
              <a:pPr/>
              <a:t>13</a:t>
            </a:fld>
            <a:endParaRPr lang="en-US" dirty="0"/>
          </a:p>
        </p:txBody>
      </p:sp>
      <p:sp>
        <p:nvSpPr>
          <p:cNvPr id="958466" name="Rectangle 2"/>
          <p:cNvSpPr>
            <a:spLocks noGrp="1" noRot="1" noChangeAspect="1" noChangeArrowheads="1" noTextEdit="1"/>
          </p:cNvSpPr>
          <p:nvPr>
            <p:ph type="sldImg"/>
          </p:nvPr>
        </p:nvSpPr>
        <p:spPr>
          <a:ln/>
        </p:spPr>
      </p:sp>
      <p:sp>
        <p:nvSpPr>
          <p:cNvPr id="958467" name="Rectangle 3"/>
          <p:cNvSpPr>
            <a:spLocks noGrp="1" noChangeArrowheads="1"/>
          </p:cNvSpPr>
          <p:nvPr>
            <p:ph type="body" idx="1"/>
          </p:nvPr>
        </p:nvSpPr>
        <p:spPr/>
        <p:txBody>
          <a:bodyPr/>
          <a:lstStyle/>
          <a:p>
            <a:r>
              <a:rPr lang="en-US" dirty="0"/>
              <a:t>One piece that is new in 5.0 is the management of the pool of worker threads. 10 is the default, but one can increase that to half the number of CPUs on larger systems.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346ED6E-51D0-498C-8958-65EBCD8F0234}" type="slidenum">
              <a:rPr lang="en-US"/>
              <a:pPr/>
              <a:t>3</a:t>
            </a:fld>
            <a:endParaRPr lang="en-US"/>
          </a:p>
        </p:txBody>
      </p:sp>
      <p:sp>
        <p:nvSpPr>
          <p:cNvPr id="36867" name="Rectangle 2"/>
          <p:cNvSpPr>
            <a:spLocks noGrp="1" noRot="1" noChangeAspect="1" noChangeArrowheads="1" noTextEdit="1"/>
          </p:cNvSpPr>
          <p:nvPr>
            <p:ph type="sldImg"/>
          </p:nvPr>
        </p:nvSpPr>
        <p:spPr>
          <a:xfrm>
            <a:off x="1384300" y="368300"/>
            <a:ext cx="4089400" cy="3067050"/>
          </a:xfrm>
          <a:ln/>
        </p:spPr>
      </p:sp>
      <p:sp>
        <p:nvSpPr>
          <p:cNvPr id="368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D35A157-B834-4EE1-8090-C474824333CA}" type="slidenum">
              <a:rPr lang="en-US" smtClean="0"/>
              <a:pPr>
                <a:defRPr/>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E6323CC-F73C-4F7C-8E2A-7A1F90B5E197}" type="slidenum">
              <a:rPr lang="en-US" smtClean="0"/>
              <a:pPr>
                <a:defRPr/>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056F513-F2E6-4200-8079-670BE5D51C59}"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9CA45DE-A792-45A5-AA63-410A54EB09D8}" type="slidenum">
              <a:rPr lang="en-US" smtClean="0"/>
              <a:pPr>
                <a:defRPr/>
              </a:pPr>
              <a:t>8</a:t>
            </a:fld>
            <a:endParaRPr lang="en-US" smtClean="0"/>
          </a:p>
        </p:txBody>
      </p:sp>
      <p:sp>
        <p:nvSpPr>
          <p:cNvPr id="40963"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40964" name="Rectangle 3"/>
          <p:cNvSpPr>
            <a:spLocks noGrp="1" noChangeArrowheads="1"/>
          </p:cNvSpPr>
          <p:nvPr>
            <p:ph type="body" idx="1"/>
          </p:nvPr>
        </p:nvSpPr>
        <p:spPr bwMode="auto">
          <a:xfrm>
            <a:off x="914400" y="4344988"/>
            <a:ext cx="5029200" cy="4113212"/>
          </a:xfrm>
          <a:noFill/>
        </p:spPr>
        <p:txBody>
          <a:bodyPr wrap="square" numCol="1" anchor="t" anchorCtr="0" compatLnSpc="1">
            <a:prstTxWarp prst="textNoShape">
              <a:avLst/>
            </a:prstTxWarp>
          </a:bodyPr>
          <a:lstStyle/>
          <a:p>
            <a:pPr eaLnBrk="1" hangingPunct="1"/>
            <a:r>
              <a:rPr lang="en-US" b="1" smtClean="0"/>
              <a:t>Fire Drill splits BCV snaps at remote site, mounts the BCV, then starts the SG on the mount</a:t>
            </a:r>
          </a:p>
          <a:p>
            <a:pPr eaLnBrk="1" hangingPunct="1"/>
            <a:r>
              <a:rPr lang="en-US" b="1" smtClean="0"/>
              <a:t>Requires SF 5.0: BCV of a VM diskgroup will create 2 identical diskgroups; SF 5.0 renames the DG on the BCV’s so VM can import them</a:t>
            </a:r>
          </a:p>
          <a:p>
            <a:pPr eaLnBrk="1" hangingPunct="1"/>
            <a:r>
              <a:rPr lang="en-US" b="1" smtClean="0"/>
              <a:t>Fire Drill SGs are isolated from production SGs, ensuring no production impact</a:t>
            </a:r>
          </a:p>
          <a:p>
            <a:pPr lvl="1" eaLnBrk="1" hangingPunct="1"/>
            <a:r>
              <a:rPr lang="en-US" smtClean="0"/>
              <a:t>Prevents concurrency violation</a:t>
            </a:r>
            <a:endParaRPr lang="en-US" b="1" smtClean="0"/>
          </a:p>
          <a:p>
            <a:pPr eaLnBrk="1" hangingPunct="1"/>
            <a:endParaRPr lang="en-US" b="1" smtClean="0"/>
          </a:p>
          <a:p>
            <a:pPr eaLnBrk="1" hangingPunct="1"/>
            <a:endParaRPr lang="en-US" b="1" smtClean="0"/>
          </a:p>
          <a:p>
            <a:pPr eaLnBrk="1" hangingPunct="1"/>
            <a:endParaRPr lang="en-US" b="1" smtClean="0"/>
          </a:p>
          <a:p>
            <a:pPr eaLnBrk="1" hangingPunct="1"/>
            <a:r>
              <a:rPr lang="en-US" b="1" smtClean="0"/>
              <a:t>Walkthrough</a:t>
            </a:r>
          </a:p>
          <a:p>
            <a:pPr eaLnBrk="1" hangingPunct="1"/>
            <a:r>
              <a:rPr lang="en-US" smtClean="0"/>
              <a:t>Setup: VCS HA/DR running as normal</a:t>
            </a:r>
          </a:p>
          <a:p>
            <a:pPr eaLnBrk="1" hangingPunct="1"/>
            <a:r>
              <a:rPr lang="en-US" b="1" smtClean="0"/>
              <a:t>Click 1:</a:t>
            </a:r>
            <a:r>
              <a:rPr lang="en-US" smtClean="0"/>
              <a:t> Initiate Fire Drill. The Fire Drill Agent takes a snapshot of the replicated data (Business Continuity Volume).</a:t>
            </a:r>
          </a:p>
          <a:p>
            <a:pPr eaLnBrk="1" hangingPunct="1"/>
            <a:r>
              <a:rPr lang="en-US" b="1" smtClean="0"/>
              <a:t>Click 2:</a:t>
            </a:r>
            <a:r>
              <a:rPr lang="en-US" smtClean="0"/>
              <a:t> Mount Snapshot. Fire Drill modifies the snapshot volume metadata (via Storage Foundation 5.0) so that the snapshot can be re-imported back on the original host. Fire Drill imports the BCV and mounts the necessary filesystems.</a:t>
            </a:r>
          </a:p>
          <a:p>
            <a:pPr eaLnBrk="1" hangingPunct="1"/>
            <a:r>
              <a:rPr lang="en-US" b="1" smtClean="0"/>
              <a:t>Click 3:</a:t>
            </a:r>
            <a:r>
              <a:rPr lang="en-US" smtClean="0"/>
              <a:t> Test App. Fire Drill starts up the target Service Group and all its required resources. The test SG is a clone of the production SG and does not impact production. The Service Group starts successfully and we know that we are fully protected at this point in time.</a:t>
            </a:r>
          </a:p>
          <a:p>
            <a:pPr eaLnBrk="1" hangingPunct="1"/>
            <a:r>
              <a:rPr lang="en-US" b="1" smtClean="0"/>
              <a:t>Click 4:</a:t>
            </a:r>
            <a:r>
              <a:rPr lang="en-US" smtClean="0"/>
              <a:t> Reset. Fire Drill shuts down the target SG, unmounts the snapshot and returns the snapshot storage to the array.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a:noFill/>
          <a:ln/>
        </p:spPr>
        <p:txBody>
          <a:bodyPr/>
          <a:lstStyle/>
          <a:p>
            <a:r>
              <a:rPr lang="en-US" dirty="0" smtClean="0"/>
              <a:t>2 mins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a:noFill/>
          <a:ln/>
        </p:spPr>
        <p:txBody>
          <a:bodyPr/>
          <a:lstStyle/>
          <a:p>
            <a:pPr>
              <a:lnSpc>
                <a:spcPct val="105000"/>
              </a:lnSpc>
            </a:pPr>
            <a:r>
              <a:rPr lang="en-US" b="1" smtClean="0"/>
              <a:t>Powerful policy framework; </a:t>
            </a:r>
          </a:p>
          <a:p>
            <a:pPr>
              <a:lnSpc>
                <a:spcPct val="105000"/>
              </a:lnSpc>
            </a:pPr>
            <a:r>
              <a:rPr lang="en-US" b="1" smtClean="0"/>
              <a:t>Part of SF. No additional tools. SYMC has the advantage of architecture control at file system level</a:t>
            </a:r>
          </a:p>
          <a:p>
            <a:pPr>
              <a:lnSpc>
                <a:spcPct val="105000"/>
              </a:lnSpc>
            </a:pPr>
            <a:r>
              <a:rPr lang="en-US" b="1" smtClean="0"/>
              <a:t>Hardware and OS agnostic</a:t>
            </a:r>
          </a:p>
          <a:p>
            <a:pPr>
              <a:lnSpc>
                <a:spcPct val="105000"/>
              </a:lnSpc>
            </a:pPr>
            <a:r>
              <a:rPr lang="en-US" b="1" smtClean="0"/>
              <a:t>Rich portfolio of #1 products in many categories under the ILM umbrella</a:t>
            </a:r>
          </a:p>
          <a:p>
            <a:endParaRPr lang="en-US" smtClean="0"/>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884613" y="8937625"/>
            <a:ext cx="2971800" cy="204788"/>
          </a:xfrm>
          <a:prstGeom prst="rect">
            <a:avLst/>
          </a:prstGeom>
          <a:noFill/>
          <a:ln>
            <a:miter lim="800000"/>
            <a:headEnd/>
            <a:tailEnd/>
          </a:ln>
        </p:spPr>
        <p:txBody>
          <a:bodyPr anchor="b"/>
          <a:lstStyle/>
          <a:p>
            <a:pPr algn="r">
              <a:defRPr/>
            </a:pPr>
            <a:fld id="{E6A0E509-B3AF-4299-8DCD-3EA9A026788A}" type="slidenum">
              <a:rPr lang="en-US" sz="1200">
                <a:cs typeface="+mn-cs"/>
              </a:rPr>
              <a:pPr algn="r">
                <a:defRPr/>
              </a:pPr>
              <a:t>12</a:t>
            </a:fld>
            <a:endParaRPr lang="en-US" sz="1200" dirty="0">
              <a:cs typeface="+mn-cs"/>
            </a:endParaRPr>
          </a:p>
        </p:txBody>
      </p:sp>
      <p:sp>
        <p:nvSpPr>
          <p:cNvPr id="185347" name="Rectangle 2"/>
          <p:cNvSpPr>
            <a:spLocks noGrp="1" noRot="1" noChangeAspect="1" noChangeArrowheads="1" noTextEdit="1"/>
          </p:cNvSpPr>
          <p:nvPr>
            <p:ph type="sldImg"/>
          </p:nvPr>
        </p:nvSpPr>
        <p:spPr>
          <a:ln/>
        </p:spPr>
      </p:sp>
      <p:sp>
        <p:nvSpPr>
          <p:cNvPr id="185348" name="Notes Placeholder 4"/>
          <p:cNvSpPr>
            <a:spLocks noGrp="1"/>
          </p:cNvSpPr>
          <p:nvPr>
            <p:ph type="body" sz="quarter" idx="10"/>
          </p:nvPr>
        </p:nvSpPr>
        <p:spPr>
          <a:no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97" name="Picture 25" descr="TitleImage-CITYSCAPE_1280x557x92dpi"/>
          <p:cNvPicPr>
            <a:picLocks noChangeAspect="1" noChangeArrowheads="1"/>
          </p:cNvPicPr>
          <p:nvPr userDrawn="1"/>
        </p:nvPicPr>
        <p:blipFill>
          <a:blip r:embed="rId2"/>
          <a:srcRect/>
          <a:stretch>
            <a:fillRect/>
          </a:stretch>
        </p:blipFill>
        <p:spPr bwMode="auto">
          <a:xfrm>
            <a:off x="0" y="0"/>
            <a:ext cx="9144000" cy="3978275"/>
          </a:xfrm>
          <a:prstGeom prst="rect">
            <a:avLst/>
          </a:prstGeom>
          <a:noFill/>
        </p:spPr>
      </p:pic>
      <p:grpSp>
        <p:nvGrpSpPr>
          <p:cNvPr id="3105" name="Group 33"/>
          <p:cNvGrpSpPr>
            <a:grpSpLocks/>
          </p:cNvGrpSpPr>
          <p:nvPr userDrawn="1"/>
        </p:nvGrpSpPr>
        <p:grpSpPr bwMode="auto">
          <a:xfrm>
            <a:off x="0" y="0"/>
            <a:ext cx="9144000" cy="6858000"/>
            <a:chOff x="0" y="0"/>
            <a:chExt cx="5760" cy="4320"/>
          </a:xfrm>
        </p:grpSpPr>
        <p:grpSp>
          <p:nvGrpSpPr>
            <p:cNvPr id="3098" name="Group 26"/>
            <p:cNvGrpSpPr>
              <a:grpSpLocks/>
            </p:cNvGrpSpPr>
            <p:nvPr userDrawn="1"/>
          </p:nvGrpSpPr>
          <p:grpSpPr bwMode="auto">
            <a:xfrm>
              <a:off x="0" y="0"/>
              <a:ext cx="5760" cy="4320"/>
              <a:chOff x="0" y="0"/>
              <a:chExt cx="5760" cy="4320"/>
            </a:xfrm>
          </p:grpSpPr>
          <p:sp>
            <p:nvSpPr>
              <p:cNvPr id="3083" name="Rectangle 11"/>
              <p:cNvSpPr>
                <a:spLocks noChangeArrowheads="1"/>
              </p:cNvSpPr>
              <p:nvPr userDrawn="1"/>
            </p:nvSpPr>
            <p:spPr bwMode="auto">
              <a:xfrm>
                <a:off x="0" y="2505"/>
                <a:ext cx="1132" cy="1815"/>
              </a:xfrm>
              <a:prstGeom prst="rect">
                <a:avLst/>
              </a:prstGeom>
              <a:solidFill>
                <a:srgbClr val="ABBFCF"/>
              </a:solidFill>
              <a:ln w="9525" algn="ctr">
                <a:noFill/>
                <a:miter lim="800000"/>
                <a:headEnd/>
                <a:tailEnd/>
              </a:ln>
              <a:effectLst/>
            </p:spPr>
            <p:txBody>
              <a:bodyPr wrap="none" anchor="ctr"/>
              <a:lstStyle/>
              <a:p>
                <a:endParaRPr lang="en-US" dirty="0"/>
              </a:p>
            </p:txBody>
          </p:sp>
          <p:pic>
            <p:nvPicPr>
              <p:cNvPr id="3084" name="Picture 12" descr="TitleMaster-SideBar_252x960"/>
              <p:cNvPicPr>
                <a:picLocks noChangeAspect="1" noChangeArrowheads="1"/>
              </p:cNvPicPr>
              <p:nvPr userDrawn="1"/>
            </p:nvPicPr>
            <p:blipFill>
              <a:blip r:embed="rId3"/>
              <a:srcRect b="58"/>
              <a:stretch>
                <a:fillRect/>
              </a:stretch>
            </p:blipFill>
            <p:spPr bwMode="gray">
              <a:xfrm>
                <a:off x="0" y="0"/>
                <a:ext cx="1134" cy="2505"/>
              </a:xfrm>
              <a:prstGeom prst="rect">
                <a:avLst/>
              </a:prstGeom>
              <a:noFill/>
            </p:spPr>
          </p:pic>
          <p:sp>
            <p:nvSpPr>
              <p:cNvPr id="3085" name="Rectangle 13"/>
              <p:cNvSpPr>
                <a:spLocks noChangeArrowheads="1"/>
              </p:cNvSpPr>
              <p:nvPr userDrawn="1"/>
            </p:nvSpPr>
            <p:spPr bwMode="gray">
              <a:xfrm>
                <a:off x="1132" y="2505"/>
                <a:ext cx="4628" cy="1815"/>
              </a:xfrm>
              <a:prstGeom prst="rect">
                <a:avLst/>
              </a:prstGeom>
              <a:solidFill>
                <a:schemeClr val="bg1"/>
              </a:solidFill>
              <a:ln w="9525">
                <a:noFill/>
                <a:miter lim="800000"/>
                <a:headEnd/>
                <a:tailEnd/>
              </a:ln>
              <a:effectLst/>
            </p:spPr>
            <p:txBody>
              <a:bodyPr wrap="none" anchor="ctr"/>
              <a:lstStyle/>
              <a:p>
                <a:endParaRPr lang="en-US" dirty="0"/>
              </a:p>
            </p:txBody>
          </p:sp>
          <p:sp>
            <p:nvSpPr>
              <p:cNvPr id="3086" name="Line 14"/>
              <p:cNvSpPr>
                <a:spLocks noChangeShapeType="1"/>
              </p:cNvSpPr>
              <p:nvPr userDrawn="1"/>
            </p:nvSpPr>
            <p:spPr bwMode="gray">
              <a:xfrm>
                <a:off x="1130" y="0"/>
                <a:ext cx="0" cy="4320"/>
              </a:xfrm>
              <a:prstGeom prst="line">
                <a:avLst/>
              </a:prstGeom>
              <a:noFill/>
              <a:ln w="15875">
                <a:solidFill>
                  <a:srgbClr val="B9C9D7"/>
                </a:solidFill>
                <a:round/>
                <a:headEnd/>
                <a:tailEnd/>
              </a:ln>
              <a:effectLst/>
            </p:spPr>
            <p:txBody>
              <a:bodyPr/>
              <a:lstStyle/>
              <a:p>
                <a:endParaRPr lang="en-US" dirty="0"/>
              </a:p>
            </p:txBody>
          </p:sp>
          <p:grpSp>
            <p:nvGrpSpPr>
              <p:cNvPr id="3087" name="Group 15"/>
              <p:cNvGrpSpPr>
                <a:grpSpLocks/>
              </p:cNvGrpSpPr>
              <p:nvPr userDrawn="1"/>
            </p:nvGrpSpPr>
            <p:grpSpPr bwMode="auto">
              <a:xfrm>
                <a:off x="0" y="2505"/>
                <a:ext cx="5760" cy="0"/>
                <a:chOff x="0" y="2505"/>
                <a:chExt cx="5760" cy="0"/>
              </a:xfrm>
            </p:grpSpPr>
            <p:sp>
              <p:nvSpPr>
                <p:cNvPr id="3088" name="Line 16"/>
                <p:cNvSpPr>
                  <a:spLocks noChangeShapeType="1"/>
                </p:cNvSpPr>
                <p:nvPr/>
              </p:nvSpPr>
              <p:spPr bwMode="gray">
                <a:xfrm>
                  <a:off x="1130" y="2505"/>
                  <a:ext cx="4630" cy="0"/>
                </a:xfrm>
                <a:prstGeom prst="line">
                  <a:avLst/>
                </a:prstGeom>
                <a:noFill/>
                <a:ln w="15875">
                  <a:solidFill>
                    <a:srgbClr val="99B1C5"/>
                  </a:solidFill>
                  <a:round/>
                  <a:headEnd/>
                  <a:tailEnd/>
                </a:ln>
                <a:effectLst/>
              </p:spPr>
              <p:txBody>
                <a:bodyPr/>
                <a:lstStyle/>
                <a:p>
                  <a:endParaRPr lang="en-US" dirty="0"/>
                </a:p>
              </p:txBody>
            </p:sp>
            <p:sp>
              <p:nvSpPr>
                <p:cNvPr id="3089" name="Line 17"/>
                <p:cNvSpPr>
                  <a:spLocks noChangeShapeType="1"/>
                </p:cNvSpPr>
                <p:nvPr/>
              </p:nvSpPr>
              <p:spPr bwMode="gray">
                <a:xfrm>
                  <a:off x="0" y="2505"/>
                  <a:ext cx="1134" cy="0"/>
                </a:xfrm>
                <a:prstGeom prst="line">
                  <a:avLst/>
                </a:prstGeom>
                <a:noFill/>
                <a:ln w="15875">
                  <a:solidFill>
                    <a:srgbClr val="D2DCE6"/>
                  </a:solidFill>
                  <a:round/>
                  <a:headEnd/>
                  <a:tailEnd/>
                </a:ln>
                <a:effectLst/>
              </p:spPr>
              <p:txBody>
                <a:bodyPr/>
                <a:lstStyle/>
                <a:p>
                  <a:endParaRPr lang="en-US" dirty="0"/>
                </a:p>
              </p:txBody>
            </p:sp>
          </p:grpSp>
        </p:grpSp>
        <p:grpSp>
          <p:nvGrpSpPr>
            <p:cNvPr id="3100" name="Group 28"/>
            <p:cNvGrpSpPr>
              <a:grpSpLocks/>
            </p:cNvGrpSpPr>
            <p:nvPr userDrawn="1"/>
          </p:nvGrpSpPr>
          <p:grpSpPr bwMode="auto">
            <a:xfrm>
              <a:off x="0" y="212"/>
              <a:ext cx="2249" cy="909"/>
              <a:chOff x="0" y="212"/>
              <a:chExt cx="2249" cy="909"/>
            </a:xfrm>
          </p:grpSpPr>
          <p:sp>
            <p:nvSpPr>
              <p:cNvPr id="3101" name="Freeform 29"/>
              <p:cNvSpPr>
                <a:spLocks/>
              </p:cNvSpPr>
              <p:nvPr/>
            </p:nvSpPr>
            <p:spPr bwMode="gray">
              <a:xfrm>
                <a:off x="6" y="212"/>
                <a:ext cx="2242" cy="901"/>
              </a:xfrm>
              <a:custGeom>
                <a:avLst/>
                <a:gdLst/>
                <a:ahLst/>
                <a:cxnLst>
                  <a:cxn ang="0">
                    <a:pos x="1" y="909"/>
                  </a:cxn>
                  <a:cxn ang="0">
                    <a:pos x="0" y="2"/>
                  </a:cxn>
                  <a:cxn ang="0">
                    <a:pos x="2124" y="0"/>
                  </a:cxn>
                  <a:cxn ang="0">
                    <a:pos x="2241" y="102"/>
                  </a:cxn>
                  <a:cxn ang="0">
                    <a:pos x="2242" y="806"/>
                  </a:cxn>
                  <a:cxn ang="0">
                    <a:pos x="2126" y="908"/>
                  </a:cxn>
                  <a:cxn ang="0">
                    <a:pos x="1" y="909"/>
                  </a:cxn>
                </a:cxnLst>
                <a:rect l="0" t="0" r="r" b="b"/>
                <a:pathLst>
                  <a:path w="2242" h="909">
                    <a:moveTo>
                      <a:pt x="1" y="909"/>
                    </a:moveTo>
                    <a:cubicBezTo>
                      <a:pt x="1" y="909"/>
                      <a:pt x="0" y="455"/>
                      <a:pt x="0" y="2"/>
                    </a:cubicBezTo>
                    <a:cubicBezTo>
                      <a:pt x="47" y="2"/>
                      <a:pt x="1747" y="0"/>
                      <a:pt x="2124" y="0"/>
                    </a:cubicBezTo>
                    <a:cubicBezTo>
                      <a:pt x="2204" y="0"/>
                      <a:pt x="2241" y="41"/>
                      <a:pt x="2241" y="102"/>
                    </a:cubicBezTo>
                    <a:cubicBezTo>
                      <a:pt x="2241" y="102"/>
                      <a:pt x="2242" y="677"/>
                      <a:pt x="2242" y="806"/>
                    </a:cubicBezTo>
                    <a:cubicBezTo>
                      <a:pt x="2242" y="873"/>
                      <a:pt x="2196" y="908"/>
                      <a:pt x="2126" y="908"/>
                    </a:cubicBezTo>
                    <a:cubicBezTo>
                      <a:pt x="1072" y="909"/>
                      <a:pt x="1" y="909"/>
                      <a:pt x="1" y="909"/>
                    </a:cubicBezTo>
                    <a:close/>
                  </a:path>
                </a:pathLst>
              </a:custGeom>
              <a:solidFill>
                <a:srgbClr val="FFCC00"/>
              </a:solidFill>
              <a:ln w="9525" cap="flat" cmpd="sng">
                <a:noFill/>
                <a:prstDash val="solid"/>
                <a:round/>
                <a:headEnd/>
                <a:tailEnd/>
              </a:ln>
              <a:effectLst/>
            </p:spPr>
            <p:txBody>
              <a:bodyPr/>
              <a:lstStyle/>
              <a:p>
                <a:endParaRPr lang="en-US" dirty="0"/>
              </a:p>
            </p:txBody>
          </p:sp>
          <p:pic>
            <p:nvPicPr>
              <p:cNvPr id="3102" name="Picture 30" descr="TitleLogo_WithTag"/>
              <p:cNvPicPr>
                <a:picLocks noChangeAspect="1" noChangeArrowheads="1"/>
              </p:cNvPicPr>
              <p:nvPr/>
            </p:nvPicPr>
            <p:blipFill>
              <a:blip r:embed="rId4"/>
              <a:srcRect l="833" t="3320" r="1088" b="3502"/>
              <a:stretch>
                <a:fillRect/>
              </a:stretch>
            </p:blipFill>
            <p:spPr bwMode="gray">
              <a:xfrm>
                <a:off x="311" y="354"/>
                <a:ext cx="1649" cy="449"/>
              </a:xfrm>
              <a:prstGeom prst="rect">
                <a:avLst/>
              </a:prstGeom>
              <a:noFill/>
            </p:spPr>
          </p:pic>
          <p:sp>
            <p:nvSpPr>
              <p:cNvPr id="3103" name="Freeform 31"/>
              <p:cNvSpPr>
                <a:spLocks/>
              </p:cNvSpPr>
              <p:nvPr/>
            </p:nvSpPr>
            <p:spPr bwMode="auto">
              <a:xfrm>
                <a:off x="0" y="931"/>
                <a:ext cx="2249" cy="190"/>
              </a:xfrm>
              <a:custGeom>
                <a:avLst/>
                <a:gdLst/>
                <a:ahLst/>
                <a:cxnLst>
                  <a:cxn ang="0">
                    <a:pos x="0" y="0"/>
                  </a:cxn>
                  <a:cxn ang="0">
                    <a:pos x="561" y="0"/>
                  </a:cxn>
                  <a:cxn ang="0">
                    <a:pos x="1124" y="0"/>
                  </a:cxn>
                  <a:cxn ang="0">
                    <a:pos x="1686" y="0"/>
                  </a:cxn>
                  <a:cxn ang="0">
                    <a:pos x="2249" y="0"/>
                  </a:cxn>
                  <a:cxn ang="0">
                    <a:pos x="2249" y="88"/>
                  </a:cxn>
                  <a:cxn ang="0">
                    <a:pos x="2248" y="99"/>
                  </a:cxn>
                  <a:cxn ang="0">
                    <a:pos x="2247" y="104"/>
                  </a:cxn>
                  <a:cxn ang="0">
                    <a:pos x="2246" y="109"/>
                  </a:cxn>
                  <a:cxn ang="0">
                    <a:pos x="2244" y="118"/>
                  </a:cxn>
                  <a:cxn ang="0">
                    <a:pos x="2242" y="123"/>
                  </a:cxn>
                  <a:cxn ang="0">
                    <a:pos x="2240" y="128"/>
                  </a:cxn>
                  <a:cxn ang="0">
                    <a:pos x="2235" y="137"/>
                  </a:cxn>
                  <a:cxn ang="0">
                    <a:pos x="2230" y="145"/>
                  </a:cxn>
                  <a:cxn ang="0">
                    <a:pos x="2224" y="153"/>
                  </a:cxn>
                  <a:cxn ang="0">
                    <a:pos x="2217" y="160"/>
                  </a:cxn>
                  <a:cxn ang="0">
                    <a:pos x="2209" y="167"/>
                  </a:cxn>
                  <a:cxn ang="0">
                    <a:pos x="2200" y="173"/>
                  </a:cxn>
                  <a:cxn ang="0">
                    <a:pos x="2191" y="178"/>
                  </a:cxn>
                  <a:cxn ang="0">
                    <a:pos x="2182" y="182"/>
                  </a:cxn>
                  <a:cxn ang="0">
                    <a:pos x="2172" y="186"/>
                  </a:cxn>
                  <a:cxn ang="0">
                    <a:pos x="2161" y="188"/>
                  </a:cxn>
                  <a:cxn ang="0">
                    <a:pos x="2151" y="190"/>
                  </a:cxn>
                  <a:cxn ang="0">
                    <a:pos x="2139" y="190"/>
                  </a:cxn>
                  <a:cxn ang="0">
                    <a:pos x="1603" y="190"/>
                  </a:cxn>
                  <a:cxn ang="0">
                    <a:pos x="1069" y="190"/>
                  </a:cxn>
                  <a:cxn ang="0">
                    <a:pos x="534" y="190"/>
                  </a:cxn>
                  <a:cxn ang="0">
                    <a:pos x="0" y="190"/>
                  </a:cxn>
                  <a:cxn ang="0">
                    <a:pos x="0" y="0"/>
                  </a:cxn>
                </a:cxnLst>
                <a:rect l="0" t="0" r="r" b="b"/>
                <a:pathLst>
                  <a:path w="2249" h="190">
                    <a:moveTo>
                      <a:pt x="0" y="0"/>
                    </a:moveTo>
                    <a:lnTo>
                      <a:pt x="561" y="0"/>
                    </a:lnTo>
                    <a:lnTo>
                      <a:pt x="1124" y="0"/>
                    </a:lnTo>
                    <a:lnTo>
                      <a:pt x="1686" y="0"/>
                    </a:lnTo>
                    <a:lnTo>
                      <a:pt x="2249" y="0"/>
                    </a:lnTo>
                    <a:lnTo>
                      <a:pt x="2249" y="88"/>
                    </a:lnTo>
                    <a:lnTo>
                      <a:pt x="2248" y="99"/>
                    </a:lnTo>
                    <a:lnTo>
                      <a:pt x="2247" y="104"/>
                    </a:lnTo>
                    <a:lnTo>
                      <a:pt x="2246" y="109"/>
                    </a:lnTo>
                    <a:lnTo>
                      <a:pt x="2244" y="118"/>
                    </a:lnTo>
                    <a:lnTo>
                      <a:pt x="2242" y="123"/>
                    </a:lnTo>
                    <a:lnTo>
                      <a:pt x="2240" y="128"/>
                    </a:lnTo>
                    <a:lnTo>
                      <a:pt x="2235" y="137"/>
                    </a:lnTo>
                    <a:lnTo>
                      <a:pt x="2230" y="145"/>
                    </a:lnTo>
                    <a:lnTo>
                      <a:pt x="2224" y="153"/>
                    </a:lnTo>
                    <a:lnTo>
                      <a:pt x="2217" y="160"/>
                    </a:lnTo>
                    <a:lnTo>
                      <a:pt x="2209" y="167"/>
                    </a:lnTo>
                    <a:lnTo>
                      <a:pt x="2200" y="173"/>
                    </a:lnTo>
                    <a:lnTo>
                      <a:pt x="2191" y="178"/>
                    </a:lnTo>
                    <a:lnTo>
                      <a:pt x="2182" y="182"/>
                    </a:lnTo>
                    <a:lnTo>
                      <a:pt x="2172" y="186"/>
                    </a:lnTo>
                    <a:lnTo>
                      <a:pt x="2161" y="188"/>
                    </a:lnTo>
                    <a:lnTo>
                      <a:pt x="2151" y="190"/>
                    </a:lnTo>
                    <a:lnTo>
                      <a:pt x="2139" y="190"/>
                    </a:lnTo>
                    <a:lnTo>
                      <a:pt x="1603" y="190"/>
                    </a:lnTo>
                    <a:lnTo>
                      <a:pt x="1069" y="190"/>
                    </a:lnTo>
                    <a:lnTo>
                      <a:pt x="534" y="190"/>
                    </a:lnTo>
                    <a:lnTo>
                      <a:pt x="0" y="190"/>
                    </a:lnTo>
                    <a:lnTo>
                      <a:pt x="0" y="0"/>
                    </a:lnTo>
                    <a:close/>
                  </a:path>
                </a:pathLst>
              </a:custGeom>
              <a:solidFill>
                <a:schemeClr val="tx1"/>
              </a:solidFill>
              <a:ln w="9525">
                <a:noFill/>
                <a:round/>
                <a:headEnd/>
                <a:tailEnd/>
              </a:ln>
            </p:spPr>
            <p:txBody>
              <a:bodyPr/>
              <a:lstStyle/>
              <a:p>
                <a:endParaRPr lang="en-US" dirty="0"/>
              </a:p>
            </p:txBody>
          </p:sp>
          <p:pic>
            <p:nvPicPr>
              <p:cNvPr id="3104" name="Picture 32" descr="Hires-tagline-92dp"/>
              <p:cNvPicPr>
                <a:picLocks noChangeAspect="1" noChangeArrowheads="1"/>
              </p:cNvPicPr>
              <p:nvPr/>
            </p:nvPicPr>
            <p:blipFill>
              <a:blip r:embed="rId5" cstate="print"/>
              <a:srcRect/>
              <a:stretch>
                <a:fillRect/>
              </a:stretch>
            </p:blipFill>
            <p:spPr bwMode="auto">
              <a:xfrm>
                <a:off x="357" y="975"/>
                <a:ext cx="1572" cy="98"/>
              </a:xfrm>
              <a:prstGeom prst="rect">
                <a:avLst/>
              </a:prstGeom>
              <a:noFill/>
            </p:spPr>
          </p:pic>
        </p:grpSp>
      </p:grpSp>
      <p:sp>
        <p:nvSpPr>
          <p:cNvPr id="3075" name="Rectangle 3"/>
          <p:cNvSpPr>
            <a:spLocks noGrp="1" noChangeArrowheads="1"/>
          </p:cNvSpPr>
          <p:nvPr>
            <p:ph type="ctrTitle"/>
          </p:nvPr>
        </p:nvSpPr>
        <p:spPr>
          <a:xfrm>
            <a:off x="2033588" y="4340225"/>
            <a:ext cx="6746875" cy="914400"/>
          </a:xfrm>
        </p:spPr>
        <p:txBody>
          <a:bodyPr/>
          <a:lstStyle>
            <a:lvl1pPr>
              <a:defRPr>
                <a:solidFill>
                  <a:schemeClr val="tx1"/>
                </a:solidFill>
              </a:defRPr>
            </a:lvl1pPr>
          </a:lstStyle>
          <a:p>
            <a:r>
              <a:rPr lang="en-US"/>
              <a:t>Click to edit Master title style</a:t>
            </a:r>
          </a:p>
        </p:txBody>
      </p:sp>
      <p:sp>
        <p:nvSpPr>
          <p:cNvPr id="3076" name="Rectangle 4"/>
          <p:cNvSpPr>
            <a:spLocks noGrp="1" noChangeArrowheads="1"/>
          </p:cNvSpPr>
          <p:nvPr>
            <p:ph type="subTitle" idx="1"/>
          </p:nvPr>
        </p:nvSpPr>
        <p:spPr>
          <a:xfrm>
            <a:off x="2033588" y="5494338"/>
            <a:ext cx="6746875" cy="890587"/>
          </a:xfrm>
        </p:spPr>
        <p:txBody>
          <a:bodyPr anchor="ctr"/>
          <a:lstStyle>
            <a:lvl1pPr marL="0" indent="0">
              <a:buFontTx/>
              <a:buNone/>
              <a:defRPr sz="19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dirty="0"/>
              <a:t>How Symantec/Veritas Adds Value in your Oracle Environment</a:t>
            </a:r>
          </a:p>
        </p:txBody>
      </p:sp>
      <p:sp>
        <p:nvSpPr>
          <p:cNvPr id="5" name="Slide Number Placeholder 4"/>
          <p:cNvSpPr>
            <a:spLocks noGrp="1"/>
          </p:cNvSpPr>
          <p:nvPr>
            <p:ph type="sldNum" sz="quarter" idx="11"/>
          </p:nvPr>
        </p:nvSpPr>
        <p:spPr/>
        <p:txBody>
          <a:bodyPr/>
          <a:lstStyle>
            <a:lvl1pPr>
              <a:defRPr/>
            </a:lvl1pPr>
          </a:lstStyle>
          <a:p>
            <a:fld id="{5BA9E2C1-D06A-45A7-A5CB-224840DF2D62}"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15075" y="152400"/>
            <a:ext cx="2057400" cy="5673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75" y="152400"/>
            <a:ext cx="6019800" cy="5673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dirty="0"/>
              <a:t>How Symantec/Veritas Adds Value in your Oracle Environment</a:t>
            </a:r>
          </a:p>
        </p:txBody>
      </p:sp>
      <p:sp>
        <p:nvSpPr>
          <p:cNvPr id="5" name="Slide Number Placeholder 4"/>
          <p:cNvSpPr>
            <a:spLocks noGrp="1"/>
          </p:cNvSpPr>
          <p:nvPr>
            <p:ph type="sldNum" sz="quarter" idx="11"/>
          </p:nvPr>
        </p:nvSpPr>
        <p:spPr/>
        <p:txBody>
          <a:bodyPr/>
          <a:lstStyle>
            <a:lvl1pPr>
              <a:defRPr/>
            </a:lvl1pPr>
          </a:lstStyle>
          <a:p>
            <a:fld id="{CAC794E7-4DE7-466C-8BC2-44AD3221AD07}"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2875" y="152400"/>
            <a:ext cx="6699250" cy="9525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2875" y="1300163"/>
            <a:ext cx="82296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42875" y="3638550"/>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6696075" y="6643688"/>
            <a:ext cx="407988" cy="152400"/>
          </a:xfrm>
        </p:spPr>
        <p:txBody>
          <a:bodyPr/>
          <a:lstStyle>
            <a:lvl1pPr>
              <a:defRPr/>
            </a:lvl1pPr>
          </a:lstStyle>
          <a:p>
            <a:r>
              <a:rPr lang="en-US" dirty="0"/>
              <a:t>How Symantec/Veritas Adds Value in your Oracle Environment</a:t>
            </a:r>
          </a:p>
        </p:txBody>
      </p:sp>
      <p:sp>
        <p:nvSpPr>
          <p:cNvPr id="6" name="Slide Number Placeholder 5"/>
          <p:cNvSpPr>
            <a:spLocks noGrp="1"/>
          </p:cNvSpPr>
          <p:nvPr>
            <p:ph type="sldNum" sz="quarter" idx="11"/>
          </p:nvPr>
        </p:nvSpPr>
        <p:spPr>
          <a:xfrm>
            <a:off x="8874125" y="6643688"/>
            <a:ext cx="155575" cy="152400"/>
          </a:xfrm>
        </p:spPr>
        <p:txBody>
          <a:bodyPr/>
          <a:lstStyle>
            <a:lvl1pPr>
              <a:defRPr/>
            </a:lvl1pPr>
          </a:lstStyle>
          <a:p>
            <a:fld id="{6C2375D5-8AC5-42D4-AA02-C972CF39A97C}"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2875" y="152400"/>
            <a:ext cx="6699250" cy="9525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2875" y="1300163"/>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333875" y="1300163"/>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6696075" y="6643688"/>
            <a:ext cx="407988" cy="152400"/>
          </a:xfrm>
        </p:spPr>
        <p:txBody>
          <a:bodyPr/>
          <a:lstStyle>
            <a:lvl1pPr>
              <a:defRPr/>
            </a:lvl1pPr>
          </a:lstStyle>
          <a:p>
            <a:r>
              <a:rPr lang="en-US" dirty="0"/>
              <a:t>How Symantec/Veritas Adds Value in your Oracle Environment</a:t>
            </a:r>
          </a:p>
        </p:txBody>
      </p:sp>
      <p:sp>
        <p:nvSpPr>
          <p:cNvPr id="6" name="Slide Number Placeholder 5"/>
          <p:cNvSpPr>
            <a:spLocks noGrp="1"/>
          </p:cNvSpPr>
          <p:nvPr>
            <p:ph type="sldNum" sz="quarter" idx="11"/>
          </p:nvPr>
        </p:nvSpPr>
        <p:spPr>
          <a:xfrm>
            <a:off x="8874125" y="6643688"/>
            <a:ext cx="155575" cy="152400"/>
          </a:xfrm>
        </p:spPr>
        <p:txBody>
          <a:bodyPr/>
          <a:lstStyle>
            <a:lvl1pPr>
              <a:defRPr/>
            </a:lvl1pPr>
          </a:lstStyle>
          <a:p>
            <a:fld id="{51BA596C-8B65-43F2-A8AC-3518E88E7B5F}" type="slidenum">
              <a:rPr lang="en-US"/>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2875" y="152400"/>
            <a:ext cx="6699250" cy="9525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42875" y="1300163"/>
            <a:ext cx="8229600" cy="4525962"/>
          </a:xfrm>
        </p:spPr>
        <p:txBody>
          <a:bodyPr/>
          <a:lstStyle/>
          <a:p>
            <a:endParaRPr lang="en-US" dirty="0"/>
          </a:p>
        </p:txBody>
      </p:sp>
      <p:sp>
        <p:nvSpPr>
          <p:cNvPr id="4" name="Footer Placeholder 3"/>
          <p:cNvSpPr>
            <a:spLocks noGrp="1"/>
          </p:cNvSpPr>
          <p:nvPr>
            <p:ph type="ftr" sz="quarter" idx="10"/>
          </p:nvPr>
        </p:nvSpPr>
        <p:spPr>
          <a:xfrm>
            <a:off x="6696075" y="6643688"/>
            <a:ext cx="407988" cy="152400"/>
          </a:xfrm>
        </p:spPr>
        <p:txBody>
          <a:bodyPr/>
          <a:lstStyle>
            <a:lvl1pPr>
              <a:defRPr/>
            </a:lvl1pPr>
          </a:lstStyle>
          <a:p>
            <a:r>
              <a:rPr lang="en-US" dirty="0"/>
              <a:t>How Symantec/Veritas Adds Value in your Oracle Environment</a:t>
            </a:r>
          </a:p>
        </p:txBody>
      </p:sp>
      <p:sp>
        <p:nvSpPr>
          <p:cNvPr id="5" name="Slide Number Placeholder 4"/>
          <p:cNvSpPr>
            <a:spLocks noGrp="1"/>
          </p:cNvSpPr>
          <p:nvPr>
            <p:ph type="sldNum" sz="quarter" idx="11"/>
          </p:nvPr>
        </p:nvSpPr>
        <p:spPr>
          <a:xfrm>
            <a:off x="8874125" y="6643688"/>
            <a:ext cx="155575" cy="152400"/>
          </a:xfrm>
        </p:spPr>
        <p:txBody>
          <a:bodyPr/>
          <a:lstStyle>
            <a:lvl1pPr>
              <a:defRPr/>
            </a:lvl1pPr>
          </a:lstStyle>
          <a:p>
            <a:fld id="{B04F911C-7B11-4106-B5B6-1FA5B0D9B0BA}" type="slidenum">
              <a:rPr lang="en-US"/>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42875" y="152400"/>
            <a:ext cx="6699250" cy="9525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42875" y="1300163"/>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333875" y="1300163"/>
            <a:ext cx="4038600" cy="4525962"/>
          </a:xfrm>
        </p:spPr>
        <p:txBody>
          <a:bodyPr/>
          <a:lstStyle/>
          <a:p>
            <a:endParaRPr lang="en-US" dirty="0"/>
          </a:p>
        </p:txBody>
      </p:sp>
      <p:sp>
        <p:nvSpPr>
          <p:cNvPr id="5" name="Footer Placeholder 4"/>
          <p:cNvSpPr>
            <a:spLocks noGrp="1"/>
          </p:cNvSpPr>
          <p:nvPr>
            <p:ph type="ftr" sz="quarter" idx="10"/>
          </p:nvPr>
        </p:nvSpPr>
        <p:spPr>
          <a:xfrm>
            <a:off x="6696075" y="6643688"/>
            <a:ext cx="407988" cy="152400"/>
          </a:xfrm>
        </p:spPr>
        <p:txBody>
          <a:bodyPr/>
          <a:lstStyle>
            <a:lvl1pPr>
              <a:defRPr/>
            </a:lvl1pPr>
          </a:lstStyle>
          <a:p>
            <a:r>
              <a:rPr lang="en-US" dirty="0"/>
              <a:t>How Symantec/Veritas Adds Value in your Oracle Environment</a:t>
            </a:r>
          </a:p>
        </p:txBody>
      </p:sp>
      <p:sp>
        <p:nvSpPr>
          <p:cNvPr id="6" name="Slide Number Placeholder 5"/>
          <p:cNvSpPr>
            <a:spLocks noGrp="1"/>
          </p:cNvSpPr>
          <p:nvPr>
            <p:ph type="sldNum" sz="quarter" idx="11"/>
          </p:nvPr>
        </p:nvSpPr>
        <p:spPr>
          <a:xfrm>
            <a:off x="8874125" y="6643688"/>
            <a:ext cx="155575" cy="152400"/>
          </a:xfrm>
        </p:spPr>
        <p:txBody>
          <a:bodyPr/>
          <a:lstStyle>
            <a:lvl1pPr>
              <a:defRPr/>
            </a:lvl1pPr>
          </a:lstStyle>
          <a:p>
            <a:fld id="{256DD8FD-5835-42E8-8207-E354F25FB59B}"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dirty="0"/>
              <a:t>How Symantec/Veritas Adds Value in your Oracle Environment</a:t>
            </a:r>
          </a:p>
        </p:txBody>
      </p:sp>
      <p:sp>
        <p:nvSpPr>
          <p:cNvPr id="5" name="Slide Number Placeholder 4"/>
          <p:cNvSpPr>
            <a:spLocks noGrp="1"/>
          </p:cNvSpPr>
          <p:nvPr>
            <p:ph type="sldNum" sz="quarter" idx="11"/>
          </p:nvPr>
        </p:nvSpPr>
        <p:spPr/>
        <p:txBody>
          <a:bodyPr/>
          <a:lstStyle>
            <a:lvl1pPr>
              <a:defRPr/>
            </a:lvl1pPr>
          </a:lstStyle>
          <a:p>
            <a:fld id="{8BB7F465-1560-406A-A693-4548BFD347F7}"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dirty="0"/>
              <a:t>How Symantec/Veritas Adds Value in your Oracle Environment</a:t>
            </a:r>
          </a:p>
        </p:txBody>
      </p:sp>
      <p:sp>
        <p:nvSpPr>
          <p:cNvPr id="5" name="Slide Number Placeholder 4"/>
          <p:cNvSpPr>
            <a:spLocks noGrp="1"/>
          </p:cNvSpPr>
          <p:nvPr>
            <p:ph type="sldNum" sz="quarter" idx="11"/>
          </p:nvPr>
        </p:nvSpPr>
        <p:spPr/>
        <p:txBody>
          <a:bodyPr/>
          <a:lstStyle>
            <a:lvl1pPr>
              <a:defRPr/>
            </a:lvl1pPr>
          </a:lstStyle>
          <a:p>
            <a:fld id="{741DA217-C901-45A4-9E4F-9412BBD9DEBB}"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2875" y="13001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33875" y="13001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dirty="0"/>
              <a:t>How Symantec/Veritas Adds Value in your Oracle Environment</a:t>
            </a:r>
          </a:p>
        </p:txBody>
      </p:sp>
      <p:sp>
        <p:nvSpPr>
          <p:cNvPr id="6" name="Slide Number Placeholder 5"/>
          <p:cNvSpPr>
            <a:spLocks noGrp="1"/>
          </p:cNvSpPr>
          <p:nvPr>
            <p:ph type="sldNum" sz="quarter" idx="11"/>
          </p:nvPr>
        </p:nvSpPr>
        <p:spPr/>
        <p:txBody>
          <a:bodyPr/>
          <a:lstStyle>
            <a:lvl1pPr>
              <a:defRPr/>
            </a:lvl1pPr>
          </a:lstStyle>
          <a:p>
            <a:fld id="{E4A820AA-5139-4854-AAAE-D95AE45933CD}"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dirty="0"/>
              <a:t>How Symantec/Veritas Adds Value in your Oracle Environment</a:t>
            </a:r>
          </a:p>
        </p:txBody>
      </p:sp>
      <p:sp>
        <p:nvSpPr>
          <p:cNvPr id="8" name="Slide Number Placeholder 7"/>
          <p:cNvSpPr>
            <a:spLocks noGrp="1"/>
          </p:cNvSpPr>
          <p:nvPr>
            <p:ph type="sldNum" sz="quarter" idx="11"/>
          </p:nvPr>
        </p:nvSpPr>
        <p:spPr/>
        <p:txBody>
          <a:bodyPr/>
          <a:lstStyle>
            <a:lvl1pPr>
              <a:defRPr/>
            </a:lvl1pPr>
          </a:lstStyle>
          <a:p>
            <a:fld id="{BE8F02F2-ADA6-4EAC-AC1B-E0E43A385310}"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dirty="0"/>
              <a:t>How Symantec/Veritas Adds Value in your Oracle Environment</a:t>
            </a:r>
          </a:p>
        </p:txBody>
      </p:sp>
      <p:sp>
        <p:nvSpPr>
          <p:cNvPr id="4" name="Slide Number Placeholder 3"/>
          <p:cNvSpPr>
            <a:spLocks noGrp="1"/>
          </p:cNvSpPr>
          <p:nvPr>
            <p:ph type="sldNum" sz="quarter" idx="11"/>
          </p:nvPr>
        </p:nvSpPr>
        <p:spPr/>
        <p:txBody>
          <a:bodyPr/>
          <a:lstStyle>
            <a:lvl1pPr>
              <a:defRPr/>
            </a:lvl1pPr>
          </a:lstStyle>
          <a:p>
            <a:fld id="{7A2FE1D6-1081-498A-ABAB-0186438BEC37}"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dirty="0"/>
              <a:t>How Symantec/Veritas Adds Value in your Oracle Environment</a:t>
            </a:r>
          </a:p>
        </p:txBody>
      </p:sp>
      <p:sp>
        <p:nvSpPr>
          <p:cNvPr id="3" name="Slide Number Placeholder 2"/>
          <p:cNvSpPr>
            <a:spLocks noGrp="1"/>
          </p:cNvSpPr>
          <p:nvPr>
            <p:ph type="sldNum" sz="quarter" idx="11"/>
          </p:nvPr>
        </p:nvSpPr>
        <p:spPr/>
        <p:txBody>
          <a:bodyPr/>
          <a:lstStyle>
            <a:lvl1pPr>
              <a:defRPr/>
            </a:lvl1pPr>
          </a:lstStyle>
          <a:p>
            <a:fld id="{36935AB6-714E-4603-899D-6B85E73E3BC7}"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dirty="0"/>
              <a:t>How Symantec/Veritas Adds Value in your Oracle Environment</a:t>
            </a:r>
          </a:p>
        </p:txBody>
      </p:sp>
      <p:sp>
        <p:nvSpPr>
          <p:cNvPr id="6" name="Slide Number Placeholder 5"/>
          <p:cNvSpPr>
            <a:spLocks noGrp="1"/>
          </p:cNvSpPr>
          <p:nvPr>
            <p:ph type="sldNum" sz="quarter" idx="11"/>
          </p:nvPr>
        </p:nvSpPr>
        <p:spPr/>
        <p:txBody>
          <a:bodyPr/>
          <a:lstStyle>
            <a:lvl1pPr>
              <a:defRPr/>
            </a:lvl1pPr>
          </a:lstStyle>
          <a:p>
            <a:fld id="{305F09CF-64A8-45A9-BBAE-C33925D9BCE2}"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dirty="0"/>
              <a:t>How Symantec/Veritas Adds Value in your Oracle Environment</a:t>
            </a:r>
          </a:p>
        </p:txBody>
      </p:sp>
      <p:sp>
        <p:nvSpPr>
          <p:cNvPr id="6" name="Slide Number Placeholder 5"/>
          <p:cNvSpPr>
            <a:spLocks noGrp="1"/>
          </p:cNvSpPr>
          <p:nvPr>
            <p:ph type="sldNum" sz="quarter" idx="11"/>
          </p:nvPr>
        </p:nvSpPr>
        <p:spPr/>
        <p:txBody>
          <a:bodyPr/>
          <a:lstStyle>
            <a:lvl1pPr>
              <a:defRPr/>
            </a:lvl1pPr>
          </a:lstStyle>
          <a:p>
            <a:fld id="{E00051D9-CDC8-44C8-9B43-6722B3D8BBA2}"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1" name="Rectangle 17"/>
          <p:cNvSpPr>
            <a:spLocks noChangeArrowheads="1"/>
          </p:cNvSpPr>
          <p:nvPr userDrawn="1"/>
        </p:nvSpPr>
        <p:spPr bwMode="ltGray">
          <a:xfrm flipV="1">
            <a:off x="0" y="6605588"/>
            <a:ext cx="9144000" cy="252412"/>
          </a:xfrm>
          <a:prstGeom prst="rect">
            <a:avLst/>
          </a:prstGeom>
          <a:solidFill>
            <a:srgbClr val="AFB9C1"/>
          </a:solidFill>
          <a:ln w="9525" algn="ctr">
            <a:noFill/>
            <a:miter lim="800000"/>
            <a:headEnd/>
            <a:tailEnd/>
          </a:ln>
          <a:effectLst/>
        </p:spPr>
        <p:txBody>
          <a:bodyPr wrap="none" anchor="ctr"/>
          <a:lstStyle/>
          <a:p>
            <a:endParaRPr lang="en-US" dirty="0"/>
          </a:p>
        </p:txBody>
      </p:sp>
      <p:grpSp>
        <p:nvGrpSpPr>
          <p:cNvPr id="1047" name="Group 23"/>
          <p:cNvGrpSpPr>
            <a:grpSpLocks/>
          </p:cNvGrpSpPr>
          <p:nvPr userDrawn="1"/>
        </p:nvGrpSpPr>
        <p:grpSpPr bwMode="auto">
          <a:xfrm>
            <a:off x="4618038" y="6588125"/>
            <a:ext cx="4521200" cy="273050"/>
            <a:chOff x="2909" y="4150"/>
            <a:chExt cx="2848" cy="172"/>
          </a:xfrm>
        </p:grpSpPr>
        <p:pic>
          <p:nvPicPr>
            <p:cNvPr id="1048" name="Picture 24" descr="SlideMasterTabShadow"/>
            <p:cNvPicPr>
              <a:picLocks noChangeAspect="1" noChangeArrowheads="1"/>
            </p:cNvPicPr>
            <p:nvPr userDrawn="1"/>
          </p:nvPicPr>
          <p:blipFill>
            <a:blip r:embed="rId17"/>
            <a:srcRect/>
            <a:stretch>
              <a:fillRect/>
            </a:stretch>
          </p:blipFill>
          <p:spPr bwMode="auto">
            <a:xfrm>
              <a:off x="2909" y="4162"/>
              <a:ext cx="2848" cy="160"/>
            </a:xfrm>
            <a:prstGeom prst="rect">
              <a:avLst/>
            </a:prstGeom>
            <a:noFill/>
            <a:ln w="9525">
              <a:noFill/>
              <a:miter lim="800000"/>
              <a:headEnd/>
              <a:tailEnd/>
            </a:ln>
          </p:spPr>
        </p:pic>
        <p:sp>
          <p:nvSpPr>
            <p:cNvPr id="1049" name="Freeform 25" descr="SlideMasterTab_92dpi"/>
            <p:cNvSpPr>
              <a:spLocks/>
            </p:cNvSpPr>
            <p:nvPr userDrawn="1"/>
          </p:nvSpPr>
          <p:spPr bwMode="auto">
            <a:xfrm>
              <a:off x="3099" y="4150"/>
              <a:ext cx="2468" cy="171"/>
            </a:xfrm>
            <a:custGeom>
              <a:avLst/>
              <a:gdLst/>
              <a:ahLst/>
              <a:cxnLst>
                <a:cxn ang="0">
                  <a:pos x="2464" y="170"/>
                </a:cxn>
                <a:cxn ang="0">
                  <a:pos x="2464" y="69"/>
                </a:cxn>
                <a:cxn ang="0">
                  <a:pos x="2397" y="2"/>
                </a:cxn>
                <a:cxn ang="0">
                  <a:pos x="64" y="0"/>
                </a:cxn>
                <a:cxn ang="0">
                  <a:pos x="0" y="63"/>
                </a:cxn>
                <a:cxn ang="0">
                  <a:pos x="0" y="171"/>
                </a:cxn>
                <a:cxn ang="0">
                  <a:pos x="2464" y="170"/>
                </a:cxn>
              </a:cxnLst>
              <a:rect l="0" t="0" r="r" b="b"/>
              <a:pathLst>
                <a:path w="2464" h="171">
                  <a:moveTo>
                    <a:pt x="2464" y="170"/>
                  </a:moveTo>
                  <a:cubicBezTo>
                    <a:pt x="2464" y="170"/>
                    <a:pt x="2464" y="119"/>
                    <a:pt x="2464" y="69"/>
                  </a:cubicBezTo>
                  <a:cubicBezTo>
                    <a:pt x="2461" y="12"/>
                    <a:pt x="2416" y="2"/>
                    <a:pt x="2397" y="2"/>
                  </a:cubicBezTo>
                  <a:cubicBezTo>
                    <a:pt x="2397" y="2"/>
                    <a:pt x="1230" y="1"/>
                    <a:pt x="64" y="0"/>
                  </a:cubicBezTo>
                  <a:cubicBezTo>
                    <a:pt x="53" y="0"/>
                    <a:pt x="2" y="10"/>
                    <a:pt x="0" y="63"/>
                  </a:cubicBezTo>
                  <a:cubicBezTo>
                    <a:pt x="0" y="117"/>
                    <a:pt x="0" y="171"/>
                    <a:pt x="0" y="171"/>
                  </a:cubicBezTo>
                  <a:lnTo>
                    <a:pt x="2464" y="170"/>
                  </a:lnTo>
                  <a:close/>
                </a:path>
              </a:pathLst>
            </a:custGeom>
            <a:blipFill dpi="0" rotWithShape="1">
              <a:blip r:embed="rId18"/>
              <a:srcRect/>
              <a:stretch>
                <a:fillRect/>
              </a:stretch>
            </a:blipFill>
            <a:ln w="12700" cap="flat" cmpd="sng">
              <a:noFill/>
              <a:prstDash val="solid"/>
              <a:round/>
              <a:headEnd/>
              <a:tailEnd/>
            </a:ln>
            <a:effectLst/>
          </p:spPr>
          <p:txBody>
            <a:bodyPr anchor="ctr"/>
            <a:lstStyle/>
            <a:p>
              <a:endParaRPr lang="en-US" dirty="0"/>
            </a:p>
          </p:txBody>
        </p:sp>
      </p:grpSp>
      <p:sp>
        <p:nvSpPr>
          <p:cNvPr id="1036" name="Rectangle 12"/>
          <p:cNvSpPr>
            <a:spLocks noChangeArrowheads="1"/>
          </p:cNvSpPr>
          <p:nvPr userDrawn="1"/>
        </p:nvSpPr>
        <p:spPr bwMode="ltGray">
          <a:xfrm flipV="1">
            <a:off x="0" y="0"/>
            <a:ext cx="9144000" cy="1128713"/>
          </a:xfrm>
          <a:prstGeom prst="rect">
            <a:avLst/>
          </a:prstGeom>
          <a:solidFill>
            <a:srgbClr val="678BA8"/>
          </a:solidFill>
          <a:ln w="9525">
            <a:noFill/>
            <a:miter lim="800000"/>
            <a:headEnd/>
            <a:tailEnd/>
          </a:ln>
          <a:effectLst/>
        </p:spPr>
        <p:txBody>
          <a:bodyPr wrap="none" anchor="ctr"/>
          <a:lstStyle/>
          <a:p>
            <a:endParaRPr lang="en-US" dirty="0"/>
          </a:p>
        </p:txBody>
      </p:sp>
      <p:sp>
        <p:nvSpPr>
          <p:cNvPr id="1040" name="Line 16"/>
          <p:cNvSpPr>
            <a:spLocks noChangeShapeType="1"/>
          </p:cNvSpPr>
          <p:nvPr userDrawn="1"/>
        </p:nvSpPr>
        <p:spPr bwMode="ltGray">
          <a:xfrm>
            <a:off x="0" y="1130300"/>
            <a:ext cx="9144000" cy="0"/>
          </a:xfrm>
          <a:prstGeom prst="line">
            <a:avLst/>
          </a:prstGeom>
          <a:noFill/>
          <a:ln w="9525">
            <a:solidFill>
              <a:srgbClr val="ABBFCF"/>
            </a:solidFill>
            <a:round/>
            <a:headEnd/>
            <a:tailEnd/>
          </a:ln>
          <a:effectLst/>
        </p:spPr>
        <p:txBody>
          <a:bodyPr/>
          <a:lstStyle/>
          <a:p>
            <a:endParaRPr lang="en-US" dirty="0"/>
          </a:p>
        </p:txBody>
      </p:sp>
      <p:sp>
        <p:nvSpPr>
          <p:cNvPr id="1026" name="Rectangle 2"/>
          <p:cNvSpPr>
            <a:spLocks noGrp="1" noChangeArrowheads="1"/>
          </p:cNvSpPr>
          <p:nvPr>
            <p:ph type="title"/>
          </p:nvPr>
        </p:nvSpPr>
        <p:spPr bwMode="auto">
          <a:xfrm>
            <a:off x="142875" y="152400"/>
            <a:ext cx="6699250" cy="952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a:t>
            </a:r>
            <a:br>
              <a:rPr lang="en-US" smtClean="0"/>
            </a:br>
            <a:r>
              <a:rPr lang="en-US" smtClean="0"/>
              <a:t>title style</a:t>
            </a:r>
          </a:p>
        </p:txBody>
      </p:sp>
      <p:sp>
        <p:nvSpPr>
          <p:cNvPr id="1027" name="Rectangle 3"/>
          <p:cNvSpPr>
            <a:spLocks noGrp="1" noChangeArrowheads="1"/>
          </p:cNvSpPr>
          <p:nvPr>
            <p:ph type="body" idx="1"/>
          </p:nvPr>
        </p:nvSpPr>
        <p:spPr bwMode="auto">
          <a:xfrm>
            <a:off x="142875" y="1300163"/>
            <a:ext cx="8229600"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6696075" y="6643688"/>
            <a:ext cx="407988" cy="152400"/>
          </a:xfrm>
          <a:prstGeom prst="rect">
            <a:avLst/>
          </a:prstGeom>
          <a:noFill/>
          <a:ln w="9525" algn="ctr">
            <a:noFill/>
            <a:miter lim="800000"/>
            <a:headEnd/>
            <a:tailEnd/>
          </a:ln>
          <a:effectLst/>
        </p:spPr>
        <p:txBody>
          <a:bodyPr vert="horz" wrap="none" lIns="0" tIns="0" rIns="0" bIns="0" numCol="1" anchor="ctr" anchorCtr="1" compatLnSpc="1">
            <a:prstTxWarp prst="textNoShape">
              <a:avLst/>
            </a:prstTxWarp>
            <a:spAutoFit/>
          </a:bodyPr>
          <a:lstStyle>
            <a:lvl1pPr eaLnBrk="0" hangingPunct="0">
              <a:defRPr sz="1000">
                <a:solidFill>
                  <a:schemeClr val="bg1"/>
                </a:solidFill>
                <a:cs typeface="Arial" charset="0"/>
              </a:defRPr>
            </a:lvl1pPr>
          </a:lstStyle>
          <a:p>
            <a:r>
              <a:rPr lang="en-US" dirty="0"/>
              <a:t>How Symantec/Veritas Adds Value in your Oracle Environment</a:t>
            </a:r>
          </a:p>
        </p:txBody>
      </p:sp>
      <p:sp>
        <p:nvSpPr>
          <p:cNvPr id="1030" name="Rectangle 6"/>
          <p:cNvSpPr>
            <a:spLocks noGrp="1" noChangeArrowheads="1"/>
          </p:cNvSpPr>
          <p:nvPr>
            <p:ph type="sldNum" sz="quarter" idx="4"/>
          </p:nvPr>
        </p:nvSpPr>
        <p:spPr bwMode="auto">
          <a:xfrm>
            <a:off x="8874125" y="6643688"/>
            <a:ext cx="155575" cy="152400"/>
          </a:xfrm>
          <a:prstGeom prst="rect">
            <a:avLst/>
          </a:prstGeom>
          <a:noFill/>
          <a:ln w="9525" algn="ctr">
            <a:noFill/>
            <a:miter lim="800000"/>
            <a:headEnd/>
            <a:tailEnd/>
          </a:ln>
          <a:effectLst/>
        </p:spPr>
        <p:txBody>
          <a:bodyPr vert="horz" wrap="none" lIns="0" tIns="0" rIns="0" bIns="0" numCol="1" anchor="ctr" anchorCtr="1" compatLnSpc="1">
            <a:prstTxWarp prst="textNoShape">
              <a:avLst/>
            </a:prstTxWarp>
            <a:spAutoFit/>
          </a:bodyPr>
          <a:lstStyle>
            <a:lvl1pPr eaLnBrk="0" hangingPunct="0">
              <a:defRPr sz="1000" b="1">
                <a:solidFill>
                  <a:srgbClr val="333333"/>
                </a:solidFill>
                <a:cs typeface="Arial" charset="0"/>
              </a:defRPr>
            </a:lvl1pPr>
          </a:lstStyle>
          <a:p>
            <a:fld id="{1A47F983-B564-49C0-A2CA-C1FFD4D0B1CC}" type="slidenum">
              <a:rPr lang="en-US"/>
              <a:pPr/>
              <a:t>‹#›</a:t>
            </a:fld>
            <a:endParaRPr lang="en-US" dirty="0"/>
          </a:p>
        </p:txBody>
      </p:sp>
      <p:pic>
        <p:nvPicPr>
          <p:cNvPr id="1045" name="Picture 21" descr="SlideMasterLogo"/>
          <p:cNvPicPr>
            <a:picLocks noChangeAspect="1" noChangeArrowheads="1"/>
          </p:cNvPicPr>
          <p:nvPr userDrawn="1"/>
        </p:nvPicPr>
        <p:blipFill>
          <a:blip r:embed="rId19"/>
          <a:srcRect r="40" b="63"/>
          <a:stretch>
            <a:fillRect/>
          </a:stretch>
        </p:blipFill>
        <p:spPr bwMode="gray">
          <a:xfrm>
            <a:off x="7070725" y="0"/>
            <a:ext cx="2073275" cy="80168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dt="0"/>
  <p:txStyles>
    <p:title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p:titleStyle>
    <p:bodyStyle>
      <a:lvl1pPr marL="233363" indent="-233363" algn="l" rtl="0" fontAlgn="base">
        <a:lnSpc>
          <a:spcPct val="95000"/>
        </a:lnSpc>
        <a:spcBef>
          <a:spcPct val="0"/>
        </a:spcBef>
        <a:spcAft>
          <a:spcPct val="35000"/>
        </a:spcAft>
        <a:buClr>
          <a:srgbClr val="678BA8"/>
        </a:buClr>
        <a:buChar char="•"/>
        <a:defRPr sz="2400">
          <a:solidFill>
            <a:schemeClr val="tx1"/>
          </a:solidFill>
          <a:latin typeface="+mn-lt"/>
          <a:ea typeface="+mn-ea"/>
          <a:cs typeface="+mn-cs"/>
        </a:defRPr>
      </a:lvl1pPr>
      <a:lvl2pPr marL="633413" indent="-285750" algn="l" rtl="0" fontAlgn="base">
        <a:lnSpc>
          <a:spcPct val="95000"/>
        </a:lnSpc>
        <a:spcBef>
          <a:spcPct val="0"/>
        </a:spcBef>
        <a:spcAft>
          <a:spcPct val="35000"/>
        </a:spcAft>
        <a:buClr>
          <a:schemeClr val="folHlink"/>
        </a:buClr>
        <a:buFont typeface="Arial" charset="0"/>
        <a:buChar char="–"/>
        <a:defRPr sz="2000">
          <a:solidFill>
            <a:schemeClr val="tx1"/>
          </a:solidFill>
          <a:latin typeface="+mn-lt"/>
        </a:defRPr>
      </a:lvl2pPr>
      <a:lvl3pPr marL="976313" indent="-228600" algn="l" rtl="0" fontAlgn="base">
        <a:lnSpc>
          <a:spcPct val="95000"/>
        </a:lnSpc>
        <a:spcBef>
          <a:spcPct val="0"/>
        </a:spcBef>
        <a:spcAft>
          <a:spcPct val="35000"/>
        </a:spcAft>
        <a:buClr>
          <a:schemeClr val="bg2"/>
        </a:buClr>
        <a:buChar char="•"/>
        <a:defRPr sz="1600">
          <a:solidFill>
            <a:schemeClr val="tx1"/>
          </a:solidFill>
          <a:latin typeface="+mn-lt"/>
        </a:defRPr>
      </a:lvl3pPr>
      <a:lvl4pPr marL="1319213" indent="-228600" algn="l" rtl="0" fontAlgn="base">
        <a:lnSpc>
          <a:spcPct val="95000"/>
        </a:lnSpc>
        <a:spcBef>
          <a:spcPct val="0"/>
        </a:spcBef>
        <a:spcAft>
          <a:spcPct val="35000"/>
        </a:spcAft>
        <a:buClr>
          <a:schemeClr val="bg2"/>
        </a:buClr>
        <a:buChar char="–"/>
        <a:defRPr sz="1400">
          <a:solidFill>
            <a:schemeClr val="tx1"/>
          </a:solidFill>
          <a:latin typeface="+mn-lt"/>
        </a:defRPr>
      </a:lvl4pPr>
      <a:lvl5pPr marL="1662113" indent="-228600" algn="l" rtl="0" fontAlgn="base">
        <a:lnSpc>
          <a:spcPct val="95000"/>
        </a:lnSpc>
        <a:spcBef>
          <a:spcPct val="0"/>
        </a:spcBef>
        <a:spcAft>
          <a:spcPct val="35000"/>
        </a:spcAft>
        <a:buClr>
          <a:schemeClr val="bg2"/>
        </a:buClr>
        <a:buFont typeface="Arial" charset="0"/>
        <a:buChar char="◦"/>
        <a:defRPr sz="1200">
          <a:solidFill>
            <a:schemeClr val="tx1"/>
          </a:solidFill>
          <a:latin typeface="+mn-lt"/>
        </a:defRPr>
      </a:lvl5pPr>
      <a:lvl6pPr marL="2119313" indent="-228600" algn="l" rtl="0" fontAlgn="base">
        <a:lnSpc>
          <a:spcPct val="95000"/>
        </a:lnSpc>
        <a:spcBef>
          <a:spcPct val="0"/>
        </a:spcBef>
        <a:spcAft>
          <a:spcPct val="35000"/>
        </a:spcAft>
        <a:buClr>
          <a:schemeClr val="bg2"/>
        </a:buClr>
        <a:buFont typeface="Arial" charset="0"/>
        <a:buChar char="◦"/>
        <a:defRPr sz="1200">
          <a:solidFill>
            <a:schemeClr val="tx1"/>
          </a:solidFill>
          <a:latin typeface="+mn-lt"/>
        </a:defRPr>
      </a:lvl6pPr>
      <a:lvl7pPr marL="2576513" indent="-228600" algn="l" rtl="0" fontAlgn="base">
        <a:lnSpc>
          <a:spcPct val="95000"/>
        </a:lnSpc>
        <a:spcBef>
          <a:spcPct val="0"/>
        </a:spcBef>
        <a:spcAft>
          <a:spcPct val="35000"/>
        </a:spcAft>
        <a:buClr>
          <a:schemeClr val="bg2"/>
        </a:buClr>
        <a:buFont typeface="Arial" charset="0"/>
        <a:buChar char="◦"/>
        <a:defRPr sz="1200">
          <a:solidFill>
            <a:schemeClr val="tx1"/>
          </a:solidFill>
          <a:latin typeface="+mn-lt"/>
        </a:defRPr>
      </a:lvl7pPr>
      <a:lvl8pPr marL="3033713" indent="-228600" algn="l" rtl="0" fontAlgn="base">
        <a:lnSpc>
          <a:spcPct val="95000"/>
        </a:lnSpc>
        <a:spcBef>
          <a:spcPct val="0"/>
        </a:spcBef>
        <a:spcAft>
          <a:spcPct val="35000"/>
        </a:spcAft>
        <a:buClr>
          <a:schemeClr val="bg2"/>
        </a:buClr>
        <a:buFont typeface="Arial" charset="0"/>
        <a:buChar char="◦"/>
        <a:defRPr sz="1200">
          <a:solidFill>
            <a:schemeClr val="tx1"/>
          </a:solidFill>
          <a:latin typeface="+mn-lt"/>
        </a:defRPr>
      </a:lvl8pPr>
      <a:lvl9pPr marL="3490913" indent="-228600" algn="l" rtl="0" fontAlgn="base">
        <a:lnSpc>
          <a:spcPct val="95000"/>
        </a:lnSpc>
        <a:spcBef>
          <a:spcPct val="0"/>
        </a:spcBef>
        <a:spcAft>
          <a:spcPct val="35000"/>
        </a:spcAft>
        <a:buClr>
          <a:schemeClr val="bg2"/>
        </a:buClr>
        <a:buFont typeface="Arial"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oracle.com/technology/support/metalink/index.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www.symantec.com/business/products/utilities.jsp?pcid=2245&amp;pvid=208_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emf"/><Relationship Id="rId7"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11.jpeg"/><Relationship Id="rId5" Type="http://schemas.openxmlformats.org/officeDocument/2006/relationships/image" Target="../media/image10.wmf"/><Relationship Id="rId4" Type="http://schemas.openxmlformats.org/officeDocument/2006/relationships/image" Target="../media/image9.png"/><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hyperlink" Target="http://www.oracle.com/technology/documentation/database11gr1.html" TargetMode="External"/><Relationship Id="rId2" Type="http://schemas.openxmlformats.org/officeDocument/2006/relationships/hyperlink" Target="http://www.oracle.com/technology/documentation/database10gr2.html" TargetMode="External"/><Relationship Id="rId1" Type="http://schemas.openxmlformats.org/officeDocument/2006/relationships/slideLayout" Target="../slideLayouts/slideLayout2.xml"/><Relationship Id="rId6" Type="http://schemas.openxmlformats.org/officeDocument/2006/relationships/hyperlink" Target="https://symiq.corp.symantec.com/departments/pm/SFHA/Pages/Oracle.aspx" TargetMode="External"/><Relationship Id="rId5" Type="http://schemas.openxmlformats.org/officeDocument/2006/relationships/hyperlink" Target="http://www.oracle.com/technology/products/database/oracle11g/index.html" TargetMode="External"/><Relationship Id="rId4" Type="http://schemas.openxmlformats.org/officeDocument/2006/relationships/hyperlink" Target="http://sfdoccentral.symantec.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ctrTitle"/>
          </p:nvPr>
        </p:nvSpPr>
        <p:spPr>
          <a:xfrm>
            <a:off x="1819275" y="4706938"/>
            <a:ext cx="7324725" cy="1044575"/>
          </a:xfrm>
        </p:spPr>
        <p:txBody>
          <a:bodyPr/>
          <a:lstStyle/>
          <a:p>
            <a:pPr algn="ctr"/>
            <a:r>
              <a:rPr lang="en-US" dirty="0" smtClean="0"/>
              <a:t>Fireside Chat</a:t>
            </a:r>
            <a:br>
              <a:rPr lang="en-US" dirty="0" smtClean="0"/>
            </a:br>
            <a:r>
              <a:rPr lang="en-US" dirty="0" smtClean="0"/>
              <a:t>2008</a:t>
            </a:r>
            <a:endParaRPr lang="en-US" sz="2600" dirty="0"/>
          </a:p>
        </p:txBody>
      </p:sp>
      <p:sp>
        <p:nvSpPr>
          <p:cNvPr id="4" name="Subtitle 3"/>
          <p:cNvSpPr>
            <a:spLocks noGrp="1"/>
          </p:cNvSpPr>
          <p:nvPr>
            <p:ph type="subTitle" idx="1"/>
          </p:nvPr>
        </p:nvSpPr>
        <p:spPr/>
        <p:txBody>
          <a:bodyPr/>
          <a:lstStyle/>
          <a:p>
            <a:pPr algn="ctr"/>
            <a:r>
              <a:rPr lang="en-US" dirty="0" smtClean="0"/>
              <a:t>Danny Dunn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142875" y="255495"/>
            <a:ext cx="8521700" cy="952500"/>
          </a:xfrm>
        </p:spPr>
        <p:txBody>
          <a:bodyPr/>
          <a:lstStyle/>
          <a:p>
            <a:r>
              <a:rPr lang="en-US" dirty="0" smtClean="0"/>
              <a:t>Storage Foundation Roadmap</a:t>
            </a:r>
            <a:r>
              <a:rPr lang="en-US" sz="2000" dirty="0" smtClean="0"/>
              <a:t>*</a:t>
            </a:r>
            <a:r>
              <a:rPr lang="en-US" dirty="0" smtClean="0"/>
              <a:t> 5.0 MP3 </a:t>
            </a:r>
            <a:br>
              <a:rPr lang="en-US" dirty="0" smtClean="0"/>
            </a:br>
            <a:r>
              <a:rPr lang="en-US" dirty="0" smtClean="0"/>
              <a:t>for Oracle &amp; </a:t>
            </a:r>
            <a:r>
              <a:rPr lang="en-US" smtClean="0"/>
              <a:t>RAC (4</a:t>
            </a:r>
            <a:r>
              <a:rPr lang="en-US" baseline="30000" smtClean="0"/>
              <a:t>th</a:t>
            </a:r>
            <a:r>
              <a:rPr lang="en-US" smtClean="0"/>
              <a:t>  </a:t>
            </a:r>
            <a:r>
              <a:rPr lang="en-US" dirty="0" smtClean="0"/>
              <a:t>Quarter)</a:t>
            </a:r>
            <a:br>
              <a:rPr lang="en-US" dirty="0" smtClean="0"/>
            </a:br>
            <a:endParaRPr lang="en-US" dirty="0" smtClean="0"/>
          </a:p>
        </p:txBody>
      </p:sp>
      <p:sp>
        <p:nvSpPr>
          <p:cNvPr id="208899" name="Rectangle 3"/>
          <p:cNvSpPr>
            <a:spLocks noGrp="1" noChangeArrowheads="1"/>
          </p:cNvSpPr>
          <p:nvPr>
            <p:ph type="body" idx="1"/>
          </p:nvPr>
        </p:nvSpPr>
        <p:spPr>
          <a:xfrm>
            <a:off x="142875" y="1409700"/>
            <a:ext cx="8521700" cy="4946650"/>
          </a:xfrm>
        </p:spPr>
        <p:txBody>
          <a:bodyPr/>
          <a:lstStyle/>
          <a:p>
            <a:r>
              <a:rPr lang="en-US" sz="2000" dirty="0" smtClean="0"/>
              <a:t>DMP improvements</a:t>
            </a:r>
          </a:p>
          <a:p>
            <a:r>
              <a:rPr lang="en-US" sz="2000" dirty="0" smtClean="0"/>
              <a:t>Usability, performance, resilience improvements</a:t>
            </a:r>
          </a:p>
          <a:p>
            <a:r>
              <a:rPr lang="en-US" sz="2000" dirty="0" smtClean="0"/>
              <a:t>Platform Support (RHEL5 &amp; SLES 10)</a:t>
            </a:r>
          </a:p>
          <a:p>
            <a:r>
              <a:rPr lang="en-US" sz="2000" dirty="0" smtClean="0"/>
              <a:t>Thin storage optimization</a:t>
            </a:r>
          </a:p>
          <a:p>
            <a:r>
              <a:rPr lang="en-US" sz="2000" dirty="0" smtClean="0"/>
              <a:t>Faster storage migrations</a:t>
            </a:r>
          </a:p>
          <a:p>
            <a:r>
              <a:rPr lang="en-US" sz="2000" dirty="0" smtClean="0"/>
              <a:t>Installation and configuration improvements</a:t>
            </a:r>
          </a:p>
          <a:p>
            <a:r>
              <a:rPr lang="en-US" sz="2000" dirty="0" smtClean="0"/>
              <a:t>ODM,CIO enabled with Storage Foundation &amp; Cluster File System</a:t>
            </a:r>
          </a:p>
          <a:p>
            <a:r>
              <a:rPr lang="en-US" sz="2000" dirty="0" smtClean="0"/>
              <a:t>DB DST for Oracle RAC</a:t>
            </a:r>
          </a:p>
          <a:p>
            <a:r>
              <a:rPr lang="en-US" sz="2000" dirty="0" smtClean="0"/>
              <a:t>Virtual DR Readiness Testing</a:t>
            </a:r>
          </a:p>
          <a:p>
            <a:r>
              <a:rPr lang="en-US" sz="2000" dirty="0" smtClean="0"/>
              <a:t>Support for Oracle DataGuard with SF RAC</a:t>
            </a:r>
          </a:p>
          <a:p>
            <a:r>
              <a:rPr lang="en-US" sz="2000" dirty="0" smtClean="0"/>
              <a:t>I/O Fencing enhancements</a:t>
            </a:r>
          </a:p>
          <a:p>
            <a:r>
              <a:rPr lang="en-US" sz="2000" dirty="0" smtClean="0"/>
              <a:t>iSCSI Support</a:t>
            </a:r>
          </a:p>
        </p:txBody>
      </p:sp>
      <p:sp>
        <p:nvSpPr>
          <p:cNvPr id="208900" name="Text Box 4"/>
          <p:cNvSpPr txBox="1">
            <a:spLocks noChangeArrowheads="1"/>
          </p:cNvSpPr>
          <p:nvPr/>
        </p:nvSpPr>
        <p:spPr bwMode="auto">
          <a:xfrm>
            <a:off x="403225" y="6465888"/>
            <a:ext cx="1073150" cy="214312"/>
          </a:xfrm>
          <a:prstGeom prst="rect">
            <a:avLst/>
          </a:prstGeom>
          <a:noFill/>
          <a:ln w="9525">
            <a:noFill/>
            <a:miter lim="800000"/>
            <a:headEnd/>
            <a:tailEnd/>
          </a:ln>
          <a:effectLst/>
        </p:spPr>
        <p:txBody>
          <a:bodyPr wrap="none">
            <a:spAutoFit/>
          </a:bodyPr>
          <a:lstStyle/>
          <a:p>
            <a:r>
              <a:rPr lang="en-US" sz="800" dirty="0"/>
              <a:t>* Subject to change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smtClean="0"/>
              <a:t>Dynamic Storage Tiering Overview</a:t>
            </a:r>
            <a:br>
              <a:rPr lang="en-US" smtClean="0"/>
            </a:br>
            <a:r>
              <a:rPr lang="en-US" b="0" smtClean="0"/>
              <a:t>Concepts: Volume Set, MVFS</a:t>
            </a:r>
          </a:p>
        </p:txBody>
      </p:sp>
      <p:sp>
        <p:nvSpPr>
          <p:cNvPr id="224259" name="Rectangle 3"/>
          <p:cNvSpPr>
            <a:spLocks noChangeArrowheads="1"/>
          </p:cNvSpPr>
          <p:nvPr/>
        </p:nvSpPr>
        <p:spPr bwMode="auto">
          <a:xfrm>
            <a:off x="457200" y="2743200"/>
            <a:ext cx="2514600" cy="279400"/>
          </a:xfrm>
          <a:prstGeom prst="rect">
            <a:avLst/>
          </a:prstGeom>
          <a:solidFill>
            <a:schemeClr val="hlink"/>
          </a:solidFill>
          <a:ln w="9525" algn="ctr">
            <a:noFill/>
            <a:miter lim="800000"/>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File System</a:t>
            </a:r>
          </a:p>
        </p:txBody>
      </p:sp>
      <p:sp>
        <p:nvSpPr>
          <p:cNvPr id="224260" name="AutoShape 4"/>
          <p:cNvSpPr>
            <a:spLocks noChangeArrowheads="1"/>
          </p:cNvSpPr>
          <p:nvPr/>
        </p:nvSpPr>
        <p:spPr bwMode="auto">
          <a:xfrm>
            <a:off x="457200" y="3200400"/>
            <a:ext cx="2514600" cy="606425"/>
          </a:xfrm>
          <a:prstGeom prst="can">
            <a:avLst>
              <a:gd name="adj" fmla="val 17736"/>
            </a:avLst>
          </a:prstGeom>
          <a:solidFill>
            <a:schemeClr val="hlink"/>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Volume</a:t>
            </a:r>
          </a:p>
        </p:txBody>
      </p:sp>
      <p:sp>
        <p:nvSpPr>
          <p:cNvPr id="224261" name="AutoShape 5"/>
          <p:cNvSpPr>
            <a:spLocks noChangeArrowheads="1"/>
          </p:cNvSpPr>
          <p:nvPr/>
        </p:nvSpPr>
        <p:spPr bwMode="auto">
          <a:xfrm rot="10800000">
            <a:off x="381000" y="3959225"/>
            <a:ext cx="2609850" cy="533400"/>
          </a:xfrm>
          <a:custGeom>
            <a:avLst/>
            <a:gdLst>
              <a:gd name="G0" fmla="+- 3486 0 0"/>
              <a:gd name="G1" fmla="+- 21600 0 3486"/>
              <a:gd name="G2" fmla="*/ 3486 1 2"/>
              <a:gd name="G3" fmla="+- 21600 0 G2"/>
              <a:gd name="G4" fmla="+/ 3486 21600 2"/>
              <a:gd name="G5" fmla="+/ G1 0 2"/>
              <a:gd name="G6" fmla="*/ 21600 21600 3486"/>
              <a:gd name="G7" fmla="*/ G6 1 2"/>
              <a:gd name="G8" fmla="+- 21600 0 G7"/>
              <a:gd name="G9" fmla="*/ 21600 1 2"/>
              <a:gd name="G10" fmla="+- 3486 0 G9"/>
              <a:gd name="G11" fmla="?: G10 G8 0"/>
              <a:gd name="G12" fmla="?: G10 G7 21600"/>
              <a:gd name="T0" fmla="*/ 19857 w 21600"/>
              <a:gd name="T1" fmla="*/ 10800 h 21600"/>
              <a:gd name="T2" fmla="*/ 10800 w 21600"/>
              <a:gd name="T3" fmla="*/ 21600 h 21600"/>
              <a:gd name="T4" fmla="*/ 1743 w 21600"/>
              <a:gd name="T5" fmla="*/ 10800 h 21600"/>
              <a:gd name="T6" fmla="*/ 10800 w 21600"/>
              <a:gd name="T7" fmla="*/ 0 h 21600"/>
              <a:gd name="T8" fmla="*/ 3543 w 21600"/>
              <a:gd name="T9" fmla="*/ 3543 h 21600"/>
              <a:gd name="T10" fmla="*/ 18057 w 21600"/>
              <a:gd name="T11" fmla="*/ 18057 h 21600"/>
            </a:gdLst>
            <a:ahLst/>
            <a:cxnLst>
              <a:cxn ang="0">
                <a:pos x="T0" y="T1"/>
              </a:cxn>
              <a:cxn ang="0">
                <a:pos x="T2" y="T3"/>
              </a:cxn>
              <a:cxn ang="0">
                <a:pos x="T4" y="T5"/>
              </a:cxn>
              <a:cxn ang="0">
                <a:pos x="T6" y="T7"/>
              </a:cxn>
            </a:cxnLst>
            <a:rect l="T8" t="T9" r="T10" b="T11"/>
            <a:pathLst>
              <a:path w="21600" h="21600">
                <a:moveTo>
                  <a:pt x="0" y="0"/>
                </a:moveTo>
                <a:lnTo>
                  <a:pt x="3486" y="21600"/>
                </a:lnTo>
                <a:lnTo>
                  <a:pt x="18114" y="21600"/>
                </a:lnTo>
                <a:lnTo>
                  <a:pt x="21600" y="0"/>
                </a:lnTo>
                <a:close/>
              </a:path>
            </a:pathLst>
          </a:custGeom>
          <a:gradFill rotWithShape="1">
            <a:gsLst>
              <a:gs pos="0">
                <a:schemeClr val="bg1"/>
              </a:gs>
              <a:gs pos="100000">
                <a:schemeClr val="hlink">
                  <a:alpha val="50999"/>
                </a:schemeClr>
              </a:gs>
            </a:gsLst>
            <a:lin ang="5400000" scaled="1"/>
          </a:gradFill>
          <a:ln w="9525" algn="ctr">
            <a:noFill/>
            <a:miter lim="800000"/>
            <a:headEnd/>
            <a:tailEnd/>
          </a:ln>
          <a:effectLst/>
        </p:spPr>
        <p:txBody>
          <a:bodyPr wrap="none" anchor="ctr"/>
          <a:lstStyle/>
          <a:p>
            <a:endParaRPr lang="en-US"/>
          </a:p>
        </p:txBody>
      </p:sp>
      <p:sp>
        <p:nvSpPr>
          <p:cNvPr id="224262" name="Text Box 6"/>
          <p:cNvSpPr txBox="1">
            <a:spLocks noChangeArrowheads="1"/>
          </p:cNvSpPr>
          <p:nvPr/>
        </p:nvSpPr>
        <p:spPr bwMode="auto">
          <a:xfrm>
            <a:off x="1092200" y="4035425"/>
            <a:ext cx="1079500" cy="212725"/>
          </a:xfrm>
          <a:prstGeom prst="rect">
            <a:avLst/>
          </a:prstGeom>
          <a:noFill/>
          <a:ln w="12700">
            <a:noFill/>
            <a:miter lim="800000"/>
            <a:headEnd/>
            <a:tailEnd/>
          </a:ln>
          <a:effectLst/>
        </p:spPr>
        <p:txBody>
          <a:bodyPr lIns="0" tIns="0" rIns="0" bIns="0">
            <a:spAutoFit/>
          </a:bodyPr>
          <a:lstStyle/>
          <a:p>
            <a:pPr algn="ctr" eaLnBrk="0" hangingPunct="0">
              <a:spcBef>
                <a:spcPct val="50000"/>
              </a:spcBef>
            </a:pPr>
            <a:r>
              <a:rPr lang="en-US" sz="1400" b="1">
                <a:latin typeface="SymantecSans" pitchFamily="34" charset="0"/>
              </a:rPr>
              <a:t>eg. EMC DMX</a:t>
            </a:r>
          </a:p>
        </p:txBody>
      </p:sp>
      <p:sp>
        <p:nvSpPr>
          <p:cNvPr id="224263" name="Rectangle 7"/>
          <p:cNvSpPr>
            <a:spLocks noChangeArrowheads="1"/>
          </p:cNvSpPr>
          <p:nvPr/>
        </p:nvSpPr>
        <p:spPr bwMode="auto">
          <a:xfrm>
            <a:off x="3733800" y="2743200"/>
            <a:ext cx="4648200" cy="279400"/>
          </a:xfrm>
          <a:prstGeom prst="rect">
            <a:avLst/>
          </a:prstGeom>
          <a:solidFill>
            <a:srgbClr val="678BA8"/>
          </a:solidFill>
          <a:ln w="9525" algn="ctr">
            <a:noFill/>
            <a:miter lim="800000"/>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Multi Volume File System</a:t>
            </a:r>
          </a:p>
        </p:txBody>
      </p:sp>
      <p:sp>
        <p:nvSpPr>
          <p:cNvPr id="224264" name="AutoShape 8"/>
          <p:cNvSpPr>
            <a:spLocks noChangeArrowheads="1"/>
          </p:cNvSpPr>
          <p:nvPr/>
        </p:nvSpPr>
        <p:spPr bwMode="auto">
          <a:xfrm>
            <a:off x="3657600" y="3124200"/>
            <a:ext cx="4800600" cy="793750"/>
          </a:xfrm>
          <a:prstGeom prst="can">
            <a:avLst>
              <a:gd name="adj" fmla="val 7398"/>
            </a:avLst>
          </a:prstGeom>
          <a:noFill/>
          <a:ln w="38100">
            <a:solidFill>
              <a:schemeClr val="accent2"/>
            </a:solidFill>
            <a:round/>
            <a:headEnd/>
            <a:tailEnd/>
          </a:ln>
          <a:effectLst/>
        </p:spPr>
        <p:txBody>
          <a:bodyPr wrap="none" anchor="ctr"/>
          <a:lstStyle/>
          <a:p>
            <a:pPr algn="ctr">
              <a:lnSpc>
                <a:spcPct val="75000"/>
              </a:lnSpc>
              <a:spcAft>
                <a:spcPct val="35000"/>
              </a:spcAft>
            </a:pPr>
            <a:endParaRPr lang="en-US" sz="2000" b="1">
              <a:latin typeface="SymantecSans" pitchFamily="34" charset="0"/>
            </a:endParaRPr>
          </a:p>
        </p:txBody>
      </p:sp>
      <p:sp>
        <p:nvSpPr>
          <p:cNvPr id="224265" name="AutoShape 9"/>
          <p:cNvSpPr>
            <a:spLocks noChangeArrowheads="1"/>
          </p:cNvSpPr>
          <p:nvPr/>
        </p:nvSpPr>
        <p:spPr bwMode="auto">
          <a:xfrm>
            <a:off x="3733800" y="3276600"/>
            <a:ext cx="609600" cy="463550"/>
          </a:xfrm>
          <a:prstGeom prst="can">
            <a:avLst>
              <a:gd name="adj" fmla="val 17736"/>
            </a:avLst>
          </a:prstGeom>
          <a:solidFill>
            <a:schemeClr val="hlink">
              <a:alpha val="67000"/>
            </a:scheme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V1</a:t>
            </a:r>
          </a:p>
        </p:txBody>
      </p:sp>
      <p:sp>
        <p:nvSpPr>
          <p:cNvPr id="224266" name="AutoShape 10"/>
          <p:cNvSpPr>
            <a:spLocks noChangeArrowheads="1"/>
          </p:cNvSpPr>
          <p:nvPr/>
        </p:nvSpPr>
        <p:spPr bwMode="auto">
          <a:xfrm>
            <a:off x="4343400" y="3276600"/>
            <a:ext cx="609600" cy="463550"/>
          </a:xfrm>
          <a:prstGeom prst="can">
            <a:avLst>
              <a:gd name="adj" fmla="val 17736"/>
            </a:avLst>
          </a:prstGeom>
          <a:solidFill>
            <a:schemeClr val="hlink">
              <a:alpha val="67000"/>
            </a:scheme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V2</a:t>
            </a:r>
          </a:p>
        </p:txBody>
      </p:sp>
      <p:sp>
        <p:nvSpPr>
          <p:cNvPr id="224267" name="AutoShape 11"/>
          <p:cNvSpPr>
            <a:spLocks noChangeArrowheads="1"/>
          </p:cNvSpPr>
          <p:nvPr/>
        </p:nvSpPr>
        <p:spPr bwMode="auto">
          <a:xfrm>
            <a:off x="5105400" y="3276600"/>
            <a:ext cx="609600" cy="463550"/>
          </a:xfrm>
          <a:prstGeom prst="can">
            <a:avLst>
              <a:gd name="adj" fmla="val 17736"/>
            </a:avLst>
          </a:prstGeom>
          <a:solidFill>
            <a:schemeClr val="accent1">
              <a:alpha val="67000"/>
            </a:scheme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V1</a:t>
            </a:r>
          </a:p>
        </p:txBody>
      </p:sp>
      <p:sp>
        <p:nvSpPr>
          <p:cNvPr id="224268" name="AutoShape 12"/>
          <p:cNvSpPr>
            <a:spLocks noChangeArrowheads="1"/>
          </p:cNvSpPr>
          <p:nvPr/>
        </p:nvSpPr>
        <p:spPr bwMode="auto">
          <a:xfrm>
            <a:off x="5715000" y="3276600"/>
            <a:ext cx="609600" cy="463550"/>
          </a:xfrm>
          <a:prstGeom prst="can">
            <a:avLst>
              <a:gd name="adj" fmla="val 17736"/>
            </a:avLst>
          </a:prstGeom>
          <a:solidFill>
            <a:schemeClr val="accent1">
              <a:alpha val="67000"/>
            </a:scheme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V2</a:t>
            </a:r>
          </a:p>
        </p:txBody>
      </p:sp>
      <p:sp>
        <p:nvSpPr>
          <p:cNvPr id="224269" name="AutoShape 13"/>
          <p:cNvSpPr>
            <a:spLocks noChangeArrowheads="1"/>
          </p:cNvSpPr>
          <p:nvPr/>
        </p:nvSpPr>
        <p:spPr bwMode="auto">
          <a:xfrm>
            <a:off x="6324600" y="3276600"/>
            <a:ext cx="609600" cy="463550"/>
          </a:xfrm>
          <a:prstGeom prst="can">
            <a:avLst>
              <a:gd name="adj" fmla="val 17736"/>
            </a:avLst>
          </a:prstGeom>
          <a:solidFill>
            <a:schemeClr val="accent1">
              <a:alpha val="67000"/>
            </a:scheme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V3</a:t>
            </a:r>
          </a:p>
        </p:txBody>
      </p:sp>
      <p:sp>
        <p:nvSpPr>
          <p:cNvPr id="224270" name="AutoShape 14"/>
          <p:cNvSpPr>
            <a:spLocks noChangeArrowheads="1"/>
          </p:cNvSpPr>
          <p:nvPr/>
        </p:nvSpPr>
        <p:spPr bwMode="auto">
          <a:xfrm>
            <a:off x="7086600" y="3276600"/>
            <a:ext cx="609600" cy="463550"/>
          </a:xfrm>
          <a:prstGeom prst="can">
            <a:avLst>
              <a:gd name="adj" fmla="val 17736"/>
            </a:avLst>
          </a:prstGeom>
          <a:solidFill>
            <a:srgbClr val="B25A0A">
              <a:alpha val="67000"/>
            </a:srgb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V1</a:t>
            </a:r>
          </a:p>
        </p:txBody>
      </p:sp>
      <p:sp>
        <p:nvSpPr>
          <p:cNvPr id="224271" name="AutoShape 15"/>
          <p:cNvSpPr>
            <a:spLocks noChangeArrowheads="1"/>
          </p:cNvSpPr>
          <p:nvPr/>
        </p:nvSpPr>
        <p:spPr bwMode="auto">
          <a:xfrm>
            <a:off x="7696200" y="3276600"/>
            <a:ext cx="609600" cy="463550"/>
          </a:xfrm>
          <a:prstGeom prst="can">
            <a:avLst>
              <a:gd name="adj" fmla="val 17736"/>
            </a:avLst>
          </a:prstGeom>
          <a:solidFill>
            <a:srgbClr val="B25A0A">
              <a:alpha val="67000"/>
            </a:srgbClr>
          </a:solidFill>
          <a:ln w="9525">
            <a:solidFill>
              <a:schemeClr val="bg1"/>
            </a:solidFill>
            <a:round/>
            <a:headEnd/>
            <a:tailEnd/>
          </a:ln>
          <a:effectLst/>
        </p:spPr>
        <p:txBody>
          <a:bodyPr wrap="none" anchor="ctr"/>
          <a:lstStyle/>
          <a:p>
            <a:pPr algn="ctr">
              <a:lnSpc>
                <a:spcPct val="75000"/>
              </a:lnSpc>
              <a:spcAft>
                <a:spcPct val="35000"/>
              </a:spcAft>
            </a:pPr>
            <a:r>
              <a:rPr lang="en-US" sz="2000" b="1">
                <a:solidFill>
                  <a:schemeClr val="bg1"/>
                </a:solidFill>
                <a:latin typeface="SymantecSans" pitchFamily="34" charset="0"/>
              </a:rPr>
              <a:t>V2</a:t>
            </a:r>
          </a:p>
        </p:txBody>
      </p:sp>
      <p:sp>
        <p:nvSpPr>
          <p:cNvPr id="224272" name="Text Box 16"/>
          <p:cNvSpPr txBox="1">
            <a:spLocks noChangeArrowheads="1"/>
          </p:cNvSpPr>
          <p:nvPr/>
        </p:nvSpPr>
        <p:spPr bwMode="auto">
          <a:xfrm>
            <a:off x="304800" y="2209800"/>
            <a:ext cx="838200" cy="244475"/>
          </a:xfrm>
          <a:prstGeom prst="rect">
            <a:avLst/>
          </a:prstGeom>
          <a:solidFill>
            <a:srgbClr val="DDDDDD"/>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/FY07</a:t>
            </a:r>
            <a:endParaRPr lang="en-US" sz="1600" b="1" i="1">
              <a:latin typeface="SymantecSans" pitchFamily="34" charset="0"/>
            </a:endParaRPr>
          </a:p>
        </p:txBody>
      </p:sp>
      <p:sp>
        <p:nvSpPr>
          <p:cNvPr id="224273" name="Text Box 17"/>
          <p:cNvSpPr txBox="1">
            <a:spLocks noChangeArrowheads="1"/>
          </p:cNvSpPr>
          <p:nvPr/>
        </p:nvSpPr>
        <p:spPr bwMode="auto">
          <a:xfrm>
            <a:off x="1066800" y="1676400"/>
            <a:ext cx="1208088" cy="244475"/>
          </a:xfrm>
          <a:prstGeom prst="rect">
            <a:avLst/>
          </a:prstGeom>
          <a:solidFill>
            <a:srgbClr val="DDDDDD"/>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/financial</a:t>
            </a:r>
            <a:endParaRPr lang="en-US" sz="1600" b="1" i="1">
              <a:latin typeface="SymantecSans" pitchFamily="34" charset="0"/>
            </a:endParaRPr>
          </a:p>
        </p:txBody>
      </p:sp>
      <p:sp>
        <p:nvSpPr>
          <p:cNvPr id="224274" name="Text Box 18"/>
          <p:cNvSpPr txBox="1">
            <a:spLocks noChangeArrowheads="1"/>
          </p:cNvSpPr>
          <p:nvPr/>
        </p:nvSpPr>
        <p:spPr bwMode="auto">
          <a:xfrm>
            <a:off x="1219200" y="2209800"/>
            <a:ext cx="914400" cy="244475"/>
          </a:xfrm>
          <a:prstGeom prst="rect">
            <a:avLst/>
          </a:prstGeom>
          <a:solidFill>
            <a:srgbClr val="DDDDDD"/>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/FY06</a:t>
            </a:r>
            <a:endParaRPr lang="en-US" sz="1600" b="1" i="1">
              <a:latin typeface="SymantecSans" pitchFamily="34" charset="0"/>
            </a:endParaRPr>
          </a:p>
        </p:txBody>
      </p:sp>
      <p:sp>
        <p:nvSpPr>
          <p:cNvPr id="224275" name="Text Box 19"/>
          <p:cNvSpPr txBox="1">
            <a:spLocks noChangeArrowheads="1"/>
          </p:cNvSpPr>
          <p:nvPr/>
        </p:nvSpPr>
        <p:spPr bwMode="auto">
          <a:xfrm>
            <a:off x="2209800" y="2209800"/>
            <a:ext cx="914400" cy="244475"/>
          </a:xfrm>
          <a:prstGeom prst="rect">
            <a:avLst/>
          </a:prstGeom>
          <a:solidFill>
            <a:srgbClr val="DDDDDD"/>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/Prev</a:t>
            </a:r>
            <a:endParaRPr lang="en-US" sz="1600" b="1" i="1">
              <a:latin typeface="SymantecSans" pitchFamily="34" charset="0"/>
            </a:endParaRPr>
          </a:p>
        </p:txBody>
      </p:sp>
      <p:grpSp>
        <p:nvGrpSpPr>
          <p:cNvPr id="2" name="Group 20"/>
          <p:cNvGrpSpPr>
            <a:grpSpLocks/>
          </p:cNvGrpSpPr>
          <p:nvPr/>
        </p:nvGrpSpPr>
        <p:grpSpPr bwMode="auto">
          <a:xfrm>
            <a:off x="900113" y="1981200"/>
            <a:ext cx="1538287" cy="177800"/>
            <a:chOff x="567" y="1104"/>
            <a:chExt cx="969" cy="112"/>
          </a:xfrm>
        </p:grpSpPr>
        <p:sp>
          <p:nvSpPr>
            <p:cNvPr id="224277" name="Freeform 21"/>
            <p:cNvSpPr>
              <a:spLocks/>
            </p:cNvSpPr>
            <p:nvPr/>
          </p:nvSpPr>
          <p:spPr bwMode="auto">
            <a:xfrm>
              <a:off x="567" y="1104"/>
              <a:ext cx="484" cy="112"/>
            </a:xfrm>
            <a:custGeom>
              <a:avLst/>
              <a:gdLst/>
              <a:ahLst/>
              <a:cxnLst>
                <a:cxn ang="0">
                  <a:pos x="460" y="0"/>
                </a:cxn>
                <a:cxn ang="0">
                  <a:pos x="460" y="58"/>
                </a:cxn>
                <a:cxn ang="0">
                  <a:pos x="0" y="58"/>
                </a:cxn>
                <a:cxn ang="0">
                  <a:pos x="0" y="115"/>
                </a:cxn>
              </a:cxnLst>
              <a:rect l="0" t="0" r="r" b="b"/>
              <a:pathLst>
                <a:path w="460" h="115">
                  <a:moveTo>
                    <a:pt x="460" y="0"/>
                  </a:moveTo>
                  <a:lnTo>
                    <a:pt x="460" y="58"/>
                  </a:lnTo>
                  <a:lnTo>
                    <a:pt x="0" y="58"/>
                  </a:lnTo>
                  <a:lnTo>
                    <a:pt x="0" y="115"/>
                  </a:lnTo>
                </a:path>
              </a:pathLst>
            </a:custGeom>
            <a:noFill/>
            <a:ln w="28575" cap="flat" cmpd="sng">
              <a:solidFill>
                <a:schemeClr val="bg2"/>
              </a:solidFill>
              <a:prstDash val="solid"/>
              <a:round/>
              <a:headEnd/>
              <a:tailEnd/>
            </a:ln>
            <a:effectLst/>
          </p:spPr>
          <p:txBody>
            <a:bodyPr lIns="0" tIns="0" rIns="0" bIns="0"/>
            <a:lstStyle/>
            <a:p>
              <a:endParaRPr lang="en-US"/>
            </a:p>
          </p:txBody>
        </p:sp>
        <p:sp>
          <p:nvSpPr>
            <p:cNvPr id="224278" name="Freeform 22"/>
            <p:cNvSpPr>
              <a:spLocks/>
            </p:cNvSpPr>
            <p:nvPr/>
          </p:nvSpPr>
          <p:spPr bwMode="auto">
            <a:xfrm flipH="1">
              <a:off x="1052" y="1104"/>
              <a:ext cx="484" cy="112"/>
            </a:xfrm>
            <a:custGeom>
              <a:avLst/>
              <a:gdLst/>
              <a:ahLst/>
              <a:cxnLst>
                <a:cxn ang="0">
                  <a:pos x="460" y="0"/>
                </a:cxn>
                <a:cxn ang="0">
                  <a:pos x="460" y="58"/>
                </a:cxn>
                <a:cxn ang="0">
                  <a:pos x="0" y="58"/>
                </a:cxn>
                <a:cxn ang="0">
                  <a:pos x="0" y="115"/>
                </a:cxn>
              </a:cxnLst>
              <a:rect l="0" t="0" r="r" b="b"/>
              <a:pathLst>
                <a:path w="460" h="115">
                  <a:moveTo>
                    <a:pt x="460" y="0"/>
                  </a:moveTo>
                  <a:lnTo>
                    <a:pt x="460" y="58"/>
                  </a:lnTo>
                  <a:lnTo>
                    <a:pt x="0" y="58"/>
                  </a:lnTo>
                  <a:lnTo>
                    <a:pt x="0" y="115"/>
                  </a:lnTo>
                </a:path>
              </a:pathLst>
            </a:custGeom>
            <a:noFill/>
            <a:ln w="28575" cap="flat" cmpd="sng">
              <a:solidFill>
                <a:schemeClr val="bg2"/>
              </a:solidFill>
              <a:prstDash val="solid"/>
              <a:round/>
              <a:headEnd/>
              <a:tailEnd/>
            </a:ln>
            <a:effectLst/>
          </p:spPr>
          <p:txBody>
            <a:bodyPr lIns="0" tIns="0" rIns="0" bIns="0"/>
            <a:lstStyle/>
            <a:p>
              <a:endParaRPr lang="en-US"/>
            </a:p>
          </p:txBody>
        </p:sp>
        <p:sp>
          <p:nvSpPr>
            <p:cNvPr id="224279" name="Line 23"/>
            <p:cNvSpPr>
              <a:spLocks noChangeShapeType="1"/>
            </p:cNvSpPr>
            <p:nvPr/>
          </p:nvSpPr>
          <p:spPr bwMode="auto">
            <a:xfrm>
              <a:off x="1056" y="1104"/>
              <a:ext cx="0" cy="96"/>
            </a:xfrm>
            <a:prstGeom prst="line">
              <a:avLst/>
            </a:prstGeom>
            <a:noFill/>
            <a:ln w="28575">
              <a:solidFill>
                <a:schemeClr val="bg2"/>
              </a:solidFill>
              <a:round/>
              <a:headEnd/>
              <a:tailEnd/>
            </a:ln>
            <a:effectLst/>
          </p:spPr>
          <p:txBody>
            <a:bodyPr anchor="ctr"/>
            <a:lstStyle/>
            <a:p>
              <a:endParaRPr lang="en-US"/>
            </a:p>
          </p:txBody>
        </p:sp>
      </p:grpSp>
      <p:grpSp>
        <p:nvGrpSpPr>
          <p:cNvPr id="3" name="Group 24"/>
          <p:cNvGrpSpPr>
            <a:grpSpLocks/>
          </p:cNvGrpSpPr>
          <p:nvPr/>
        </p:nvGrpSpPr>
        <p:grpSpPr bwMode="auto">
          <a:xfrm>
            <a:off x="4038600" y="1600200"/>
            <a:ext cx="4114800" cy="777875"/>
            <a:chOff x="2544" y="1104"/>
            <a:chExt cx="2592" cy="490"/>
          </a:xfrm>
        </p:grpSpPr>
        <p:sp>
          <p:nvSpPr>
            <p:cNvPr id="224281" name="Text Box 25"/>
            <p:cNvSpPr txBox="1">
              <a:spLocks noChangeArrowheads="1"/>
            </p:cNvSpPr>
            <p:nvPr/>
          </p:nvSpPr>
          <p:spPr bwMode="auto">
            <a:xfrm>
              <a:off x="2544" y="1440"/>
              <a:ext cx="528" cy="154"/>
            </a:xfrm>
            <a:prstGeom prst="rect">
              <a:avLst/>
            </a:prstGeom>
            <a:solidFill>
              <a:schemeClr val="hlink">
                <a:alpha val="45000"/>
              </a:schemeClr>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/FY07</a:t>
              </a:r>
              <a:endParaRPr lang="en-US" sz="1600" b="1" i="1">
                <a:latin typeface="SymantecSans" pitchFamily="34" charset="0"/>
              </a:endParaRPr>
            </a:p>
          </p:txBody>
        </p:sp>
        <p:sp>
          <p:nvSpPr>
            <p:cNvPr id="224282" name="Text Box 26"/>
            <p:cNvSpPr txBox="1">
              <a:spLocks noChangeArrowheads="1"/>
            </p:cNvSpPr>
            <p:nvPr/>
          </p:nvSpPr>
          <p:spPr bwMode="auto">
            <a:xfrm>
              <a:off x="3408" y="1104"/>
              <a:ext cx="761" cy="154"/>
            </a:xfrm>
            <a:prstGeom prst="rect">
              <a:avLst/>
            </a:prstGeom>
            <a:solidFill>
              <a:srgbClr val="DDDDDD"/>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/financial</a:t>
              </a:r>
              <a:endParaRPr lang="en-US" sz="1600" b="1" i="1">
                <a:latin typeface="SymantecSans" pitchFamily="34" charset="0"/>
              </a:endParaRPr>
            </a:p>
          </p:txBody>
        </p:sp>
        <p:sp>
          <p:nvSpPr>
            <p:cNvPr id="224283" name="Text Box 27"/>
            <p:cNvSpPr txBox="1">
              <a:spLocks noChangeArrowheads="1"/>
            </p:cNvSpPr>
            <p:nvPr/>
          </p:nvSpPr>
          <p:spPr bwMode="auto">
            <a:xfrm>
              <a:off x="3552" y="1440"/>
              <a:ext cx="528" cy="154"/>
            </a:xfrm>
            <a:prstGeom prst="rect">
              <a:avLst/>
            </a:prstGeom>
            <a:solidFill>
              <a:schemeClr val="accent1">
                <a:alpha val="59000"/>
              </a:schemeClr>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/FY06</a:t>
              </a:r>
              <a:endParaRPr lang="en-US" sz="1600" b="1" i="1">
                <a:latin typeface="SymantecSans" pitchFamily="34" charset="0"/>
              </a:endParaRPr>
            </a:p>
          </p:txBody>
        </p:sp>
        <p:sp>
          <p:nvSpPr>
            <p:cNvPr id="224284" name="Text Box 28"/>
            <p:cNvSpPr txBox="1">
              <a:spLocks noChangeArrowheads="1"/>
            </p:cNvSpPr>
            <p:nvPr/>
          </p:nvSpPr>
          <p:spPr bwMode="auto">
            <a:xfrm>
              <a:off x="4608" y="1440"/>
              <a:ext cx="528" cy="154"/>
            </a:xfrm>
            <a:prstGeom prst="rect">
              <a:avLst/>
            </a:prstGeom>
            <a:solidFill>
              <a:srgbClr val="CC6600">
                <a:alpha val="57001"/>
              </a:srgbClr>
            </a:solidFill>
            <a:ln w="6350">
              <a:noFill/>
              <a:miter lim="800000"/>
              <a:headEnd/>
              <a:tailEnd/>
            </a:ln>
            <a:effectLst/>
          </p:spPr>
          <p:txBody>
            <a:bodyPr lIns="0" tIns="0" rIns="0" bIns="0">
              <a:spAutoFit/>
            </a:bodyPr>
            <a:lstStyle/>
            <a:p>
              <a:pPr algn="ctr" eaLnBrk="0" hangingPunct="0">
                <a:spcBef>
                  <a:spcPct val="50000"/>
                </a:spcBef>
              </a:pPr>
              <a:r>
                <a:rPr lang="en-US" sz="1600" b="1">
                  <a:latin typeface="SymantecSans" pitchFamily="34" charset="0"/>
                </a:rPr>
                <a:t>/Prev</a:t>
              </a:r>
              <a:endParaRPr lang="en-US" sz="1600" b="1" i="1">
                <a:latin typeface="SymantecSans" pitchFamily="34" charset="0"/>
              </a:endParaRPr>
            </a:p>
          </p:txBody>
        </p:sp>
        <p:grpSp>
          <p:nvGrpSpPr>
            <p:cNvPr id="4" name="Group 29"/>
            <p:cNvGrpSpPr>
              <a:grpSpLocks/>
            </p:cNvGrpSpPr>
            <p:nvPr/>
          </p:nvGrpSpPr>
          <p:grpSpPr bwMode="auto">
            <a:xfrm>
              <a:off x="2832" y="1296"/>
              <a:ext cx="2016" cy="112"/>
              <a:chOff x="2832" y="1296"/>
              <a:chExt cx="2016" cy="112"/>
            </a:xfrm>
          </p:grpSpPr>
          <p:sp>
            <p:nvSpPr>
              <p:cNvPr id="224286" name="Freeform 30"/>
              <p:cNvSpPr>
                <a:spLocks/>
              </p:cNvSpPr>
              <p:nvPr/>
            </p:nvSpPr>
            <p:spPr bwMode="auto">
              <a:xfrm>
                <a:off x="2832" y="1296"/>
                <a:ext cx="955" cy="112"/>
              </a:xfrm>
              <a:custGeom>
                <a:avLst/>
                <a:gdLst/>
                <a:ahLst/>
                <a:cxnLst>
                  <a:cxn ang="0">
                    <a:pos x="460" y="0"/>
                  </a:cxn>
                  <a:cxn ang="0">
                    <a:pos x="460" y="58"/>
                  </a:cxn>
                  <a:cxn ang="0">
                    <a:pos x="0" y="58"/>
                  </a:cxn>
                  <a:cxn ang="0">
                    <a:pos x="0" y="115"/>
                  </a:cxn>
                </a:cxnLst>
                <a:rect l="0" t="0" r="r" b="b"/>
                <a:pathLst>
                  <a:path w="460" h="115">
                    <a:moveTo>
                      <a:pt x="460" y="0"/>
                    </a:moveTo>
                    <a:lnTo>
                      <a:pt x="460" y="58"/>
                    </a:lnTo>
                    <a:lnTo>
                      <a:pt x="0" y="58"/>
                    </a:lnTo>
                    <a:lnTo>
                      <a:pt x="0" y="115"/>
                    </a:lnTo>
                  </a:path>
                </a:pathLst>
              </a:custGeom>
              <a:noFill/>
              <a:ln w="28575" cap="flat" cmpd="sng">
                <a:solidFill>
                  <a:schemeClr val="bg2"/>
                </a:solidFill>
                <a:prstDash val="solid"/>
                <a:round/>
                <a:headEnd/>
                <a:tailEnd/>
              </a:ln>
              <a:effectLst/>
            </p:spPr>
            <p:txBody>
              <a:bodyPr lIns="0" tIns="0" rIns="0" bIns="0"/>
              <a:lstStyle/>
              <a:p>
                <a:endParaRPr lang="en-US"/>
              </a:p>
            </p:txBody>
          </p:sp>
          <p:sp>
            <p:nvSpPr>
              <p:cNvPr id="224287" name="Freeform 31"/>
              <p:cNvSpPr>
                <a:spLocks/>
              </p:cNvSpPr>
              <p:nvPr/>
            </p:nvSpPr>
            <p:spPr bwMode="auto">
              <a:xfrm flipH="1">
                <a:off x="3788" y="1296"/>
                <a:ext cx="1060" cy="112"/>
              </a:xfrm>
              <a:custGeom>
                <a:avLst/>
                <a:gdLst/>
                <a:ahLst/>
                <a:cxnLst>
                  <a:cxn ang="0">
                    <a:pos x="460" y="0"/>
                  </a:cxn>
                  <a:cxn ang="0">
                    <a:pos x="460" y="58"/>
                  </a:cxn>
                  <a:cxn ang="0">
                    <a:pos x="0" y="58"/>
                  </a:cxn>
                  <a:cxn ang="0">
                    <a:pos x="0" y="115"/>
                  </a:cxn>
                </a:cxnLst>
                <a:rect l="0" t="0" r="r" b="b"/>
                <a:pathLst>
                  <a:path w="460" h="115">
                    <a:moveTo>
                      <a:pt x="460" y="0"/>
                    </a:moveTo>
                    <a:lnTo>
                      <a:pt x="460" y="58"/>
                    </a:lnTo>
                    <a:lnTo>
                      <a:pt x="0" y="58"/>
                    </a:lnTo>
                    <a:lnTo>
                      <a:pt x="0" y="115"/>
                    </a:lnTo>
                  </a:path>
                </a:pathLst>
              </a:custGeom>
              <a:noFill/>
              <a:ln w="28575" cap="flat" cmpd="sng">
                <a:solidFill>
                  <a:schemeClr val="bg2"/>
                </a:solidFill>
                <a:prstDash val="solid"/>
                <a:round/>
                <a:headEnd/>
                <a:tailEnd/>
              </a:ln>
              <a:effectLst/>
            </p:spPr>
            <p:txBody>
              <a:bodyPr lIns="0" tIns="0" rIns="0" bIns="0"/>
              <a:lstStyle/>
              <a:p>
                <a:endParaRPr lang="en-US"/>
              </a:p>
            </p:txBody>
          </p:sp>
          <p:sp>
            <p:nvSpPr>
              <p:cNvPr id="224288" name="Line 32"/>
              <p:cNvSpPr>
                <a:spLocks noChangeShapeType="1"/>
              </p:cNvSpPr>
              <p:nvPr/>
            </p:nvSpPr>
            <p:spPr bwMode="auto">
              <a:xfrm>
                <a:off x="3792" y="1296"/>
                <a:ext cx="0" cy="96"/>
              </a:xfrm>
              <a:prstGeom prst="line">
                <a:avLst/>
              </a:prstGeom>
              <a:noFill/>
              <a:ln w="28575">
                <a:solidFill>
                  <a:schemeClr val="bg2"/>
                </a:solidFill>
                <a:round/>
                <a:headEnd/>
                <a:tailEnd/>
              </a:ln>
              <a:effectLst/>
            </p:spPr>
            <p:txBody>
              <a:bodyPr anchor="ctr"/>
              <a:lstStyle/>
              <a:p>
                <a:endParaRPr lang="en-US"/>
              </a:p>
            </p:txBody>
          </p:sp>
        </p:grpSp>
      </p:grpSp>
      <p:grpSp>
        <p:nvGrpSpPr>
          <p:cNvPr id="5" name="Group 33"/>
          <p:cNvGrpSpPr>
            <a:grpSpLocks/>
          </p:cNvGrpSpPr>
          <p:nvPr/>
        </p:nvGrpSpPr>
        <p:grpSpPr bwMode="auto">
          <a:xfrm>
            <a:off x="3810000" y="3959225"/>
            <a:ext cx="1295400" cy="639763"/>
            <a:chOff x="2400" y="2590"/>
            <a:chExt cx="816" cy="1036"/>
          </a:xfrm>
        </p:grpSpPr>
        <p:sp>
          <p:nvSpPr>
            <p:cNvPr id="224290" name="AutoShape 34"/>
            <p:cNvSpPr>
              <a:spLocks noChangeArrowheads="1"/>
            </p:cNvSpPr>
            <p:nvPr/>
          </p:nvSpPr>
          <p:spPr bwMode="auto">
            <a:xfrm rot="10800000">
              <a:off x="2400" y="2590"/>
              <a:ext cx="816" cy="864"/>
            </a:xfrm>
            <a:custGeom>
              <a:avLst/>
              <a:gdLst>
                <a:gd name="G0" fmla="+- 3486 0 0"/>
                <a:gd name="G1" fmla="+- 21600 0 3486"/>
                <a:gd name="G2" fmla="*/ 3486 1 2"/>
                <a:gd name="G3" fmla="+- 21600 0 G2"/>
                <a:gd name="G4" fmla="+/ 3486 21600 2"/>
                <a:gd name="G5" fmla="+/ G1 0 2"/>
                <a:gd name="G6" fmla="*/ 21600 21600 3486"/>
                <a:gd name="G7" fmla="*/ G6 1 2"/>
                <a:gd name="G8" fmla="+- 21600 0 G7"/>
                <a:gd name="G9" fmla="*/ 21600 1 2"/>
                <a:gd name="G10" fmla="+- 3486 0 G9"/>
                <a:gd name="G11" fmla="?: G10 G8 0"/>
                <a:gd name="G12" fmla="?: G10 G7 21600"/>
                <a:gd name="T0" fmla="*/ 19857 w 21600"/>
                <a:gd name="T1" fmla="*/ 10800 h 21600"/>
                <a:gd name="T2" fmla="*/ 10800 w 21600"/>
                <a:gd name="T3" fmla="*/ 21600 h 21600"/>
                <a:gd name="T4" fmla="*/ 1743 w 21600"/>
                <a:gd name="T5" fmla="*/ 10800 h 21600"/>
                <a:gd name="T6" fmla="*/ 10800 w 21600"/>
                <a:gd name="T7" fmla="*/ 0 h 21600"/>
                <a:gd name="T8" fmla="*/ 3543 w 21600"/>
                <a:gd name="T9" fmla="*/ 3543 h 21600"/>
                <a:gd name="T10" fmla="*/ 18057 w 21600"/>
                <a:gd name="T11" fmla="*/ 18057 h 21600"/>
              </a:gdLst>
              <a:ahLst/>
              <a:cxnLst>
                <a:cxn ang="0">
                  <a:pos x="T0" y="T1"/>
                </a:cxn>
                <a:cxn ang="0">
                  <a:pos x="T2" y="T3"/>
                </a:cxn>
                <a:cxn ang="0">
                  <a:pos x="T4" y="T5"/>
                </a:cxn>
                <a:cxn ang="0">
                  <a:pos x="T6" y="T7"/>
                </a:cxn>
              </a:cxnLst>
              <a:rect l="T8" t="T9" r="T10" b="T11"/>
              <a:pathLst>
                <a:path w="21600" h="21600">
                  <a:moveTo>
                    <a:pt x="0" y="0"/>
                  </a:moveTo>
                  <a:lnTo>
                    <a:pt x="3486" y="21600"/>
                  </a:lnTo>
                  <a:lnTo>
                    <a:pt x="18114" y="21600"/>
                  </a:lnTo>
                  <a:lnTo>
                    <a:pt x="21600" y="0"/>
                  </a:lnTo>
                  <a:close/>
                </a:path>
              </a:pathLst>
            </a:custGeom>
            <a:gradFill rotWithShape="1">
              <a:gsLst>
                <a:gs pos="0">
                  <a:schemeClr val="bg1"/>
                </a:gs>
                <a:gs pos="100000">
                  <a:schemeClr val="hlink">
                    <a:alpha val="41000"/>
                  </a:schemeClr>
                </a:gs>
              </a:gsLst>
              <a:lin ang="5400000" scaled="1"/>
            </a:gradFill>
            <a:ln w="9525" algn="ctr">
              <a:noFill/>
              <a:miter lim="800000"/>
              <a:headEnd/>
              <a:tailEnd/>
            </a:ln>
            <a:effectLst/>
          </p:spPr>
          <p:txBody>
            <a:bodyPr wrap="none" anchor="ctr"/>
            <a:lstStyle/>
            <a:p>
              <a:endParaRPr lang="en-US"/>
            </a:p>
          </p:txBody>
        </p:sp>
        <p:sp>
          <p:nvSpPr>
            <p:cNvPr id="224291" name="Text Box 35"/>
            <p:cNvSpPr txBox="1">
              <a:spLocks noChangeArrowheads="1"/>
            </p:cNvSpPr>
            <p:nvPr/>
          </p:nvSpPr>
          <p:spPr bwMode="auto">
            <a:xfrm>
              <a:off x="2448" y="2593"/>
              <a:ext cx="680" cy="1033"/>
            </a:xfrm>
            <a:prstGeom prst="rect">
              <a:avLst/>
            </a:prstGeom>
            <a:noFill/>
            <a:ln w="12700">
              <a:noFill/>
              <a:miter lim="800000"/>
              <a:headEnd/>
              <a:tailEnd/>
            </a:ln>
            <a:effectLst/>
          </p:spPr>
          <p:txBody>
            <a:bodyPr lIns="0" tIns="0" rIns="0" bIns="0">
              <a:spAutoFit/>
            </a:bodyPr>
            <a:lstStyle/>
            <a:p>
              <a:pPr algn="ctr" eaLnBrk="0" hangingPunct="0">
                <a:spcBef>
                  <a:spcPct val="50000"/>
                </a:spcBef>
              </a:pPr>
              <a:r>
                <a:rPr lang="en-US" sz="1400" b="1">
                  <a:latin typeface="SymantecSans" pitchFamily="34" charset="0"/>
                </a:rPr>
                <a:t>eg. EMC</a:t>
              </a:r>
              <a:br>
                <a:rPr lang="en-US" sz="1400" b="1">
                  <a:latin typeface="SymantecSans" pitchFamily="34" charset="0"/>
                </a:rPr>
              </a:br>
              <a:r>
                <a:rPr lang="en-US" sz="1400" b="1">
                  <a:latin typeface="SymantecSans" pitchFamily="34" charset="0"/>
                </a:rPr>
                <a:t>DMX</a:t>
              </a:r>
              <a:br>
                <a:rPr lang="en-US" sz="1400" b="1">
                  <a:latin typeface="SymantecSans" pitchFamily="34" charset="0"/>
                </a:rPr>
              </a:br>
              <a:r>
                <a:rPr lang="en-US" sz="1400" b="1">
                  <a:latin typeface="SymantecSans" pitchFamily="34" charset="0"/>
                </a:rPr>
                <a:t>RAID0+1</a:t>
              </a:r>
            </a:p>
          </p:txBody>
        </p:sp>
      </p:grpSp>
      <p:grpSp>
        <p:nvGrpSpPr>
          <p:cNvPr id="6" name="Group 36"/>
          <p:cNvGrpSpPr>
            <a:grpSpLocks/>
          </p:cNvGrpSpPr>
          <p:nvPr/>
        </p:nvGrpSpPr>
        <p:grpSpPr bwMode="auto">
          <a:xfrm>
            <a:off x="5368925" y="3962400"/>
            <a:ext cx="1336675" cy="638175"/>
            <a:chOff x="3430" y="2592"/>
            <a:chExt cx="842" cy="1034"/>
          </a:xfrm>
        </p:grpSpPr>
        <p:sp>
          <p:nvSpPr>
            <p:cNvPr id="224293" name="AutoShape 37"/>
            <p:cNvSpPr>
              <a:spLocks noChangeArrowheads="1"/>
            </p:cNvSpPr>
            <p:nvPr/>
          </p:nvSpPr>
          <p:spPr bwMode="auto">
            <a:xfrm rot="10800000">
              <a:off x="3430" y="2592"/>
              <a:ext cx="842" cy="864"/>
            </a:xfrm>
            <a:custGeom>
              <a:avLst/>
              <a:gdLst>
                <a:gd name="G0" fmla="+- 3486 0 0"/>
                <a:gd name="G1" fmla="+- 21600 0 3486"/>
                <a:gd name="G2" fmla="*/ 3486 1 2"/>
                <a:gd name="G3" fmla="+- 21600 0 G2"/>
                <a:gd name="G4" fmla="+/ 3486 21600 2"/>
                <a:gd name="G5" fmla="+/ G1 0 2"/>
                <a:gd name="G6" fmla="*/ 21600 21600 3486"/>
                <a:gd name="G7" fmla="*/ G6 1 2"/>
                <a:gd name="G8" fmla="+- 21600 0 G7"/>
                <a:gd name="G9" fmla="*/ 21600 1 2"/>
                <a:gd name="G10" fmla="+- 3486 0 G9"/>
                <a:gd name="G11" fmla="?: G10 G8 0"/>
                <a:gd name="G12" fmla="?: G10 G7 21600"/>
                <a:gd name="T0" fmla="*/ 19857 w 21600"/>
                <a:gd name="T1" fmla="*/ 10800 h 21600"/>
                <a:gd name="T2" fmla="*/ 10800 w 21600"/>
                <a:gd name="T3" fmla="*/ 21600 h 21600"/>
                <a:gd name="T4" fmla="*/ 1743 w 21600"/>
                <a:gd name="T5" fmla="*/ 10800 h 21600"/>
                <a:gd name="T6" fmla="*/ 10800 w 21600"/>
                <a:gd name="T7" fmla="*/ 0 h 21600"/>
                <a:gd name="T8" fmla="*/ 3543 w 21600"/>
                <a:gd name="T9" fmla="*/ 3543 h 21600"/>
                <a:gd name="T10" fmla="*/ 18057 w 21600"/>
                <a:gd name="T11" fmla="*/ 18057 h 21600"/>
              </a:gdLst>
              <a:ahLst/>
              <a:cxnLst>
                <a:cxn ang="0">
                  <a:pos x="T0" y="T1"/>
                </a:cxn>
                <a:cxn ang="0">
                  <a:pos x="T2" y="T3"/>
                </a:cxn>
                <a:cxn ang="0">
                  <a:pos x="T4" y="T5"/>
                </a:cxn>
                <a:cxn ang="0">
                  <a:pos x="T6" y="T7"/>
                </a:cxn>
              </a:cxnLst>
              <a:rect l="T8" t="T9" r="T10" b="T11"/>
              <a:pathLst>
                <a:path w="21600" h="21600">
                  <a:moveTo>
                    <a:pt x="0" y="0"/>
                  </a:moveTo>
                  <a:lnTo>
                    <a:pt x="3486" y="21600"/>
                  </a:lnTo>
                  <a:lnTo>
                    <a:pt x="18114" y="21600"/>
                  </a:lnTo>
                  <a:lnTo>
                    <a:pt x="21600" y="0"/>
                  </a:lnTo>
                  <a:close/>
                </a:path>
              </a:pathLst>
            </a:custGeom>
            <a:gradFill rotWithShape="1">
              <a:gsLst>
                <a:gs pos="0">
                  <a:schemeClr val="bg1"/>
                </a:gs>
                <a:gs pos="100000">
                  <a:schemeClr val="accent1">
                    <a:alpha val="57001"/>
                  </a:schemeClr>
                </a:gs>
              </a:gsLst>
              <a:lin ang="5400000" scaled="1"/>
            </a:gradFill>
            <a:ln w="9525" algn="ctr">
              <a:noFill/>
              <a:miter lim="800000"/>
              <a:headEnd/>
              <a:tailEnd/>
            </a:ln>
            <a:effectLst/>
          </p:spPr>
          <p:txBody>
            <a:bodyPr wrap="none" anchor="ctr"/>
            <a:lstStyle/>
            <a:p>
              <a:endParaRPr lang="en-US"/>
            </a:p>
          </p:txBody>
        </p:sp>
        <p:sp>
          <p:nvSpPr>
            <p:cNvPr id="224294" name="Text Box 38"/>
            <p:cNvSpPr txBox="1">
              <a:spLocks noChangeArrowheads="1"/>
            </p:cNvSpPr>
            <p:nvPr/>
          </p:nvSpPr>
          <p:spPr bwMode="auto">
            <a:xfrm>
              <a:off x="3504" y="2592"/>
              <a:ext cx="680" cy="1034"/>
            </a:xfrm>
            <a:prstGeom prst="rect">
              <a:avLst/>
            </a:prstGeom>
            <a:noFill/>
            <a:ln w="12700">
              <a:noFill/>
              <a:miter lim="800000"/>
              <a:headEnd/>
              <a:tailEnd/>
            </a:ln>
            <a:effectLst/>
          </p:spPr>
          <p:txBody>
            <a:bodyPr lIns="0" tIns="0" rIns="0" bIns="0">
              <a:spAutoFit/>
            </a:bodyPr>
            <a:lstStyle/>
            <a:p>
              <a:pPr algn="ctr" eaLnBrk="0" hangingPunct="0">
                <a:spcBef>
                  <a:spcPct val="50000"/>
                </a:spcBef>
              </a:pPr>
              <a:r>
                <a:rPr lang="en-US" sz="1400" b="1">
                  <a:latin typeface="SymantecSans" pitchFamily="34" charset="0"/>
                </a:rPr>
                <a:t>eg. EMC</a:t>
              </a:r>
              <a:br>
                <a:rPr lang="en-US" sz="1400" b="1">
                  <a:latin typeface="SymantecSans" pitchFamily="34" charset="0"/>
                </a:rPr>
              </a:br>
              <a:r>
                <a:rPr lang="en-US" sz="1400" b="1">
                  <a:latin typeface="SymantecSans" pitchFamily="34" charset="0"/>
                </a:rPr>
                <a:t>DMX</a:t>
              </a:r>
              <a:br>
                <a:rPr lang="en-US" sz="1400" b="1">
                  <a:latin typeface="SymantecSans" pitchFamily="34" charset="0"/>
                </a:rPr>
              </a:br>
              <a:r>
                <a:rPr lang="en-US" sz="1400" b="1">
                  <a:latin typeface="SymantecSans" pitchFamily="34" charset="0"/>
                </a:rPr>
                <a:t>RAID5</a:t>
              </a:r>
            </a:p>
          </p:txBody>
        </p:sp>
      </p:grpSp>
      <p:grpSp>
        <p:nvGrpSpPr>
          <p:cNvPr id="7" name="Group 39"/>
          <p:cNvGrpSpPr>
            <a:grpSpLocks/>
          </p:cNvGrpSpPr>
          <p:nvPr/>
        </p:nvGrpSpPr>
        <p:grpSpPr bwMode="auto">
          <a:xfrm>
            <a:off x="7086600" y="3962400"/>
            <a:ext cx="1295400" cy="533400"/>
            <a:chOff x="4464" y="2592"/>
            <a:chExt cx="816" cy="864"/>
          </a:xfrm>
        </p:grpSpPr>
        <p:sp>
          <p:nvSpPr>
            <p:cNvPr id="224296" name="AutoShape 40"/>
            <p:cNvSpPr>
              <a:spLocks noChangeArrowheads="1"/>
            </p:cNvSpPr>
            <p:nvPr/>
          </p:nvSpPr>
          <p:spPr bwMode="auto">
            <a:xfrm rot="10800000">
              <a:off x="4464" y="2592"/>
              <a:ext cx="816" cy="864"/>
            </a:xfrm>
            <a:custGeom>
              <a:avLst/>
              <a:gdLst>
                <a:gd name="G0" fmla="+- 3486 0 0"/>
                <a:gd name="G1" fmla="+- 21600 0 3486"/>
                <a:gd name="G2" fmla="*/ 3486 1 2"/>
                <a:gd name="G3" fmla="+- 21600 0 G2"/>
                <a:gd name="G4" fmla="+/ 3486 21600 2"/>
                <a:gd name="G5" fmla="+/ G1 0 2"/>
                <a:gd name="G6" fmla="*/ 21600 21600 3486"/>
                <a:gd name="G7" fmla="*/ G6 1 2"/>
                <a:gd name="G8" fmla="+- 21600 0 G7"/>
                <a:gd name="G9" fmla="*/ 21600 1 2"/>
                <a:gd name="G10" fmla="+- 3486 0 G9"/>
                <a:gd name="G11" fmla="?: G10 G8 0"/>
                <a:gd name="G12" fmla="?: G10 G7 21600"/>
                <a:gd name="T0" fmla="*/ 19857 w 21600"/>
                <a:gd name="T1" fmla="*/ 10800 h 21600"/>
                <a:gd name="T2" fmla="*/ 10800 w 21600"/>
                <a:gd name="T3" fmla="*/ 21600 h 21600"/>
                <a:gd name="T4" fmla="*/ 1743 w 21600"/>
                <a:gd name="T5" fmla="*/ 10800 h 21600"/>
                <a:gd name="T6" fmla="*/ 10800 w 21600"/>
                <a:gd name="T7" fmla="*/ 0 h 21600"/>
                <a:gd name="T8" fmla="*/ 3543 w 21600"/>
                <a:gd name="T9" fmla="*/ 3543 h 21600"/>
                <a:gd name="T10" fmla="*/ 18057 w 21600"/>
                <a:gd name="T11" fmla="*/ 18057 h 21600"/>
              </a:gdLst>
              <a:ahLst/>
              <a:cxnLst>
                <a:cxn ang="0">
                  <a:pos x="T0" y="T1"/>
                </a:cxn>
                <a:cxn ang="0">
                  <a:pos x="T2" y="T3"/>
                </a:cxn>
                <a:cxn ang="0">
                  <a:pos x="T4" y="T5"/>
                </a:cxn>
                <a:cxn ang="0">
                  <a:pos x="T6" y="T7"/>
                </a:cxn>
              </a:cxnLst>
              <a:rect l="T8" t="T9" r="T10" b="T11"/>
              <a:pathLst>
                <a:path w="21600" h="21600">
                  <a:moveTo>
                    <a:pt x="0" y="0"/>
                  </a:moveTo>
                  <a:lnTo>
                    <a:pt x="3486" y="21600"/>
                  </a:lnTo>
                  <a:lnTo>
                    <a:pt x="18114" y="21600"/>
                  </a:lnTo>
                  <a:lnTo>
                    <a:pt x="21600" y="0"/>
                  </a:lnTo>
                  <a:close/>
                </a:path>
              </a:pathLst>
            </a:custGeom>
            <a:gradFill rotWithShape="1">
              <a:gsLst>
                <a:gs pos="0">
                  <a:schemeClr val="bg1"/>
                </a:gs>
                <a:gs pos="100000">
                  <a:srgbClr val="B25A0A">
                    <a:alpha val="48000"/>
                  </a:srgbClr>
                </a:gs>
              </a:gsLst>
              <a:lin ang="5400000" scaled="1"/>
            </a:gradFill>
            <a:ln w="9525" algn="ctr">
              <a:noFill/>
              <a:miter lim="800000"/>
              <a:headEnd/>
              <a:tailEnd/>
            </a:ln>
            <a:effectLst/>
          </p:spPr>
          <p:txBody>
            <a:bodyPr rot="10800000" wrap="none" anchor="ctr"/>
            <a:lstStyle/>
            <a:p>
              <a:pPr algn="ctr"/>
              <a:endParaRPr lang="en-US" baseline="-25000"/>
            </a:p>
          </p:txBody>
        </p:sp>
        <p:sp>
          <p:nvSpPr>
            <p:cNvPr id="224297" name="Text Box 41"/>
            <p:cNvSpPr txBox="1">
              <a:spLocks noChangeArrowheads="1"/>
            </p:cNvSpPr>
            <p:nvPr/>
          </p:nvSpPr>
          <p:spPr bwMode="auto">
            <a:xfrm>
              <a:off x="4560" y="2592"/>
              <a:ext cx="680" cy="689"/>
            </a:xfrm>
            <a:prstGeom prst="rect">
              <a:avLst/>
            </a:prstGeom>
            <a:noFill/>
            <a:ln w="12700">
              <a:noFill/>
              <a:miter lim="800000"/>
              <a:headEnd/>
              <a:tailEnd/>
            </a:ln>
            <a:effectLst/>
          </p:spPr>
          <p:txBody>
            <a:bodyPr lIns="0" tIns="0" rIns="0" bIns="0">
              <a:spAutoFit/>
            </a:bodyPr>
            <a:lstStyle/>
            <a:p>
              <a:pPr algn="ctr" eaLnBrk="0" hangingPunct="0">
                <a:spcBef>
                  <a:spcPct val="50000"/>
                </a:spcBef>
              </a:pPr>
              <a:r>
                <a:rPr lang="en-US" sz="1400" b="1">
                  <a:latin typeface="SymantecSans" pitchFamily="34" charset="0"/>
                </a:rPr>
                <a:t>eg. EMC</a:t>
              </a:r>
              <a:br>
                <a:rPr lang="en-US" sz="1400" b="1">
                  <a:latin typeface="SymantecSans" pitchFamily="34" charset="0"/>
                </a:rPr>
              </a:br>
              <a:r>
                <a:rPr lang="en-US" sz="1400" b="1">
                  <a:latin typeface="SymantecSans" pitchFamily="34" charset="0"/>
                </a:rPr>
                <a:t>Clariion</a:t>
              </a:r>
            </a:p>
          </p:txBody>
        </p:sp>
      </p:grpSp>
      <p:sp>
        <p:nvSpPr>
          <p:cNvPr id="224298" name="Line 42"/>
          <p:cNvSpPr>
            <a:spLocks noChangeShapeType="1"/>
          </p:cNvSpPr>
          <p:nvPr/>
        </p:nvSpPr>
        <p:spPr bwMode="auto">
          <a:xfrm>
            <a:off x="3276600" y="1409700"/>
            <a:ext cx="0" cy="2990850"/>
          </a:xfrm>
          <a:prstGeom prst="line">
            <a:avLst/>
          </a:prstGeom>
          <a:noFill/>
          <a:ln w="57150">
            <a:solidFill>
              <a:srgbClr val="DDDDDD"/>
            </a:solidFill>
            <a:round/>
            <a:headEnd/>
            <a:tailEnd/>
          </a:ln>
          <a:effectLst/>
        </p:spPr>
        <p:txBody>
          <a:bodyPr anchor="ctr"/>
          <a:lstStyle/>
          <a:p>
            <a:endParaRPr lang="en-US"/>
          </a:p>
        </p:txBody>
      </p:sp>
      <p:sp>
        <p:nvSpPr>
          <p:cNvPr id="224299" name="Rectangle 43"/>
          <p:cNvSpPr>
            <a:spLocks noGrp="1" noChangeArrowheads="1"/>
          </p:cNvSpPr>
          <p:nvPr>
            <p:ph type="body" idx="1"/>
          </p:nvPr>
        </p:nvSpPr>
        <p:spPr>
          <a:xfrm>
            <a:off x="0" y="5124450"/>
            <a:ext cx="9001125" cy="1430338"/>
          </a:xfrm>
          <a:noFill/>
          <a:ln/>
        </p:spPr>
        <p:txBody>
          <a:bodyPr/>
          <a:lstStyle/>
          <a:p>
            <a:pPr>
              <a:lnSpc>
                <a:spcPct val="85000"/>
              </a:lnSpc>
            </a:pPr>
            <a:r>
              <a:rPr lang="en-US" sz="1800" smtClean="0"/>
              <a:t>Concept #1: </a:t>
            </a:r>
            <a:r>
              <a:rPr lang="en-US" sz="2200" b="1" smtClean="0"/>
              <a:t>Volume Set</a:t>
            </a:r>
            <a:r>
              <a:rPr lang="en-US" sz="2000" smtClean="0"/>
              <a:t>: Set of volumes carved out of heterogeneous</a:t>
            </a:r>
            <a:br>
              <a:rPr lang="en-US" sz="2000" smtClean="0"/>
            </a:br>
            <a:r>
              <a:rPr lang="en-US" sz="2000" smtClean="0"/>
              <a:t>	        multi-vendor storage hardware</a:t>
            </a:r>
          </a:p>
          <a:p>
            <a:pPr>
              <a:lnSpc>
                <a:spcPct val="85000"/>
              </a:lnSpc>
            </a:pPr>
            <a:r>
              <a:rPr lang="en-US" sz="1800" smtClean="0"/>
              <a:t>Concept #2:</a:t>
            </a:r>
            <a:r>
              <a:rPr lang="en-US" smtClean="0"/>
              <a:t> </a:t>
            </a:r>
            <a:r>
              <a:rPr lang="en-US" sz="2200" b="1" smtClean="0"/>
              <a:t>MVFS</a:t>
            </a:r>
            <a:r>
              <a:rPr lang="en-US" sz="2000" smtClean="0"/>
              <a:t>: Single file system namespace over multiple tiers</a:t>
            </a:r>
          </a:p>
        </p:txBody>
      </p:sp>
      <p:sp>
        <p:nvSpPr>
          <p:cNvPr id="224300" name="Text Box 44"/>
          <p:cNvSpPr txBox="1">
            <a:spLocks noChangeArrowheads="1"/>
          </p:cNvSpPr>
          <p:nvPr/>
        </p:nvSpPr>
        <p:spPr bwMode="auto">
          <a:xfrm>
            <a:off x="0" y="1377950"/>
            <a:ext cx="1079500" cy="244475"/>
          </a:xfrm>
          <a:prstGeom prst="rect">
            <a:avLst/>
          </a:prstGeom>
          <a:noFill/>
          <a:ln w="12700">
            <a:noFill/>
            <a:miter lim="800000"/>
            <a:headEnd/>
            <a:tailEnd/>
          </a:ln>
          <a:effectLst/>
        </p:spPr>
        <p:txBody>
          <a:bodyPr lIns="0" tIns="0" rIns="0" bIns="0">
            <a:spAutoFit/>
          </a:bodyPr>
          <a:lstStyle/>
          <a:p>
            <a:pPr algn="r" eaLnBrk="0" hangingPunct="0">
              <a:spcBef>
                <a:spcPct val="50000"/>
              </a:spcBef>
            </a:pPr>
            <a:r>
              <a:rPr lang="en-US" sz="1600" b="1">
                <a:solidFill>
                  <a:srgbClr val="C0C0C0"/>
                </a:solidFill>
                <a:latin typeface="SymantecSans" pitchFamily="34" charset="0"/>
              </a:rPr>
              <a:t>Traditional</a:t>
            </a:r>
          </a:p>
        </p:txBody>
      </p:sp>
      <p:sp>
        <p:nvSpPr>
          <p:cNvPr id="224301" name="Text Box 45"/>
          <p:cNvSpPr txBox="1">
            <a:spLocks noChangeArrowheads="1"/>
          </p:cNvSpPr>
          <p:nvPr/>
        </p:nvSpPr>
        <p:spPr bwMode="auto">
          <a:xfrm>
            <a:off x="3330575" y="1463675"/>
            <a:ext cx="1079500" cy="244475"/>
          </a:xfrm>
          <a:prstGeom prst="rect">
            <a:avLst/>
          </a:prstGeom>
          <a:noFill/>
          <a:ln w="12700">
            <a:noFill/>
            <a:miter lim="800000"/>
            <a:headEnd/>
            <a:tailEnd/>
          </a:ln>
          <a:effectLst/>
        </p:spPr>
        <p:txBody>
          <a:bodyPr lIns="0" tIns="0" rIns="0" bIns="0">
            <a:spAutoFit/>
          </a:bodyPr>
          <a:lstStyle/>
          <a:p>
            <a:pPr eaLnBrk="0" hangingPunct="0">
              <a:spcBef>
                <a:spcPct val="50000"/>
              </a:spcBef>
            </a:pPr>
            <a:r>
              <a:rPr lang="en-US" sz="1600" b="1">
                <a:solidFill>
                  <a:srgbClr val="C0C0C0"/>
                </a:solidFill>
                <a:latin typeface="SymantecSans" pitchFamily="34" charset="0"/>
              </a:rPr>
              <a:t>DST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idx="4294967295"/>
          </p:nvPr>
        </p:nvSpPr>
        <p:spPr>
          <a:xfrm>
            <a:off x="228600" y="161365"/>
            <a:ext cx="6699250" cy="952500"/>
          </a:xfrm>
        </p:spPr>
        <p:txBody>
          <a:bodyPr/>
          <a:lstStyle/>
          <a:p>
            <a:r>
              <a:rPr lang="en-US" sz="2400" dirty="0" smtClean="0"/>
              <a:t>Amadeus: Improved ROI after implementing </a:t>
            </a:r>
            <a:r>
              <a:rPr lang="en-US" sz="2400" dirty="0" err="1" smtClean="0"/>
              <a:t>FlashSnap</a:t>
            </a:r>
            <a:r>
              <a:rPr lang="en-US" sz="2400" dirty="0" smtClean="0"/>
              <a:t> &amp; Storage Checkpoints</a:t>
            </a:r>
          </a:p>
        </p:txBody>
      </p:sp>
      <p:graphicFrame>
        <p:nvGraphicFramePr>
          <p:cNvPr id="184473" name="Group 153"/>
          <p:cNvGraphicFramePr>
            <a:graphicFrameLocks noGrp="1"/>
          </p:cNvGraphicFramePr>
          <p:nvPr/>
        </p:nvGraphicFramePr>
        <p:xfrm>
          <a:off x="949325" y="1611313"/>
          <a:ext cx="7223125" cy="3188208"/>
        </p:xfrm>
        <a:graphic>
          <a:graphicData uri="http://schemas.openxmlformats.org/drawingml/2006/table">
            <a:tbl>
              <a:tblPr/>
              <a:tblGrid>
                <a:gridCol w="2652713"/>
                <a:gridCol w="2362200"/>
                <a:gridCol w="2208212"/>
              </a:tblGrid>
              <a:tr h="454025">
                <a:tc>
                  <a:txBody>
                    <a:bodyPr/>
                    <a:lstStyle/>
                    <a:p>
                      <a:pPr marL="0" marR="0" lvl="0" indent="0" algn="l" defTabSz="914400" rtl="0" eaLnBrk="1" fontAlgn="base" latinLnBrk="0" hangingPunct="1">
                        <a:lnSpc>
                          <a:spcPct val="11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rgbClr val="FFFFFF"/>
                          </a:solidFill>
                          <a:effectLst/>
                          <a:latin typeface="Arial" charset="0"/>
                          <a:cs typeface="Arial" charset="0"/>
                        </a:rPr>
                        <a:t>Metrics</a:t>
                      </a:r>
                      <a:endParaRPr kumimoji="0" lang="en-US" sz="36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914400" rtl="0" eaLnBrk="1" fontAlgn="base" latinLnBrk="0" hangingPunct="1">
                        <a:lnSpc>
                          <a:spcPct val="12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rgbClr val="FFFFFF"/>
                          </a:solidFill>
                          <a:effectLst/>
                          <a:latin typeface="Arial" charset="0"/>
                          <a:cs typeface="Arial" charset="0"/>
                        </a:rPr>
                        <a:t>Before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2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chemeClr val="bg1"/>
                          </a:solidFill>
                          <a:effectLst/>
                          <a:latin typeface="Arial" charset="0"/>
                          <a:cs typeface="Arial" charset="0"/>
                        </a:rPr>
                        <a:t>After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r>
              <a:tr h="496888">
                <a:tc>
                  <a:txBody>
                    <a:bodyPr/>
                    <a:lstStyle/>
                    <a:p>
                      <a:pPr marL="0" marR="0" lvl="0" indent="0" algn="l" defTabSz="914400" rtl="0" eaLnBrk="1" fontAlgn="base" latinLnBrk="0" hangingPunct="1">
                        <a:lnSpc>
                          <a:spcPct val="11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rgbClr val="FFFFFF"/>
                          </a:solidFill>
                          <a:effectLst/>
                          <a:latin typeface="Arial" charset="0"/>
                          <a:cs typeface="Arial" charset="0"/>
                        </a:rPr>
                        <a:t>Downtime</a:t>
                      </a:r>
                      <a:endParaRPr kumimoji="0" lang="en-US" sz="28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24hrs/week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15 min/week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496888">
                <a:tc>
                  <a:txBody>
                    <a:bodyPr/>
                    <a:lstStyle/>
                    <a:p>
                      <a:pPr marL="0" marR="0" lvl="0" indent="0" algn="l" defTabSz="914400" rtl="0" eaLnBrk="1" fontAlgn="base" latinLnBrk="0" hangingPunct="1">
                        <a:lnSpc>
                          <a:spcPct val="11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chemeClr val="bg1"/>
                          </a:solidFill>
                          <a:effectLst/>
                          <a:latin typeface="Arial" charset="0"/>
                          <a:cs typeface="Arial" charset="0"/>
                        </a:rPr>
                        <a:t>DR Downtime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7-10 days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496888">
                <a:tc>
                  <a:txBody>
                    <a:bodyPr/>
                    <a:lstStyle/>
                    <a:p>
                      <a:pPr marL="0" marR="0" lvl="0" indent="0" algn="l" defTabSz="914400" rtl="0" eaLnBrk="1" fontAlgn="base" latinLnBrk="0" hangingPunct="1">
                        <a:lnSpc>
                          <a:spcPct val="11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chemeClr val="bg1"/>
                          </a:solidFill>
                          <a:effectLst/>
                          <a:latin typeface="Arial" charset="0"/>
                          <a:cs typeface="Arial" charset="0"/>
                        </a:rPr>
                        <a:t>Storage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110TB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36TB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DDDD"/>
                    </a:solidFill>
                  </a:tcPr>
                </a:tc>
              </a:tr>
              <a:tr h="496888">
                <a:tc>
                  <a:txBody>
                    <a:bodyPr/>
                    <a:lstStyle/>
                    <a:p>
                      <a:pPr marL="0" marR="0" lvl="0" indent="0" algn="l" defTabSz="914400" rtl="0" eaLnBrk="1" fontAlgn="base" latinLnBrk="0" hangingPunct="1">
                        <a:lnSpc>
                          <a:spcPct val="110000"/>
                        </a:lnSpc>
                        <a:spcBef>
                          <a:spcPct val="0"/>
                        </a:spcBef>
                        <a:spcAft>
                          <a:spcPct val="35000"/>
                        </a:spcAft>
                        <a:buClr>
                          <a:srgbClr val="678BA8"/>
                        </a:buClr>
                        <a:buSzTx/>
                        <a:buFontTx/>
                        <a:buNone/>
                        <a:tabLst/>
                      </a:pPr>
                      <a:r>
                        <a:rPr kumimoji="0" lang="en-US" sz="2800" b="1" i="0" u="none" strike="noStrike" cap="none" normalizeH="0" baseline="0" dirty="0" smtClean="0">
                          <a:ln>
                            <a:noFill/>
                          </a:ln>
                          <a:solidFill>
                            <a:schemeClr val="bg1"/>
                          </a:solidFill>
                          <a:effectLst/>
                          <a:latin typeface="Arial" charset="0"/>
                          <a:cs typeface="Arial" charset="0"/>
                        </a:rPr>
                        <a:t>Labor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3 days/week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30000"/>
                        </a:lnSpc>
                        <a:spcBef>
                          <a:spcPct val="0"/>
                        </a:spcBef>
                        <a:spcAft>
                          <a:spcPct val="35000"/>
                        </a:spcAft>
                        <a:buClr>
                          <a:srgbClr val="678BA8"/>
                        </a:buClr>
                        <a:buSzTx/>
                        <a:buFontTx/>
                        <a:buNone/>
                        <a:tabLst/>
                      </a:pPr>
                      <a:r>
                        <a:rPr kumimoji="0" lang="en-US" sz="2800" b="0" i="0" u="none" strike="noStrike" cap="none" normalizeH="0" baseline="0" dirty="0" smtClean="0">
                          <a:ln>
                            <a:noFill/>
                          </a:ln>
                          <a:solidFill>
                            <a:schemeClr val="tx1"/>
                          </a:solidFill>
                          <a:effectLst/>
                          <a:latin typeface="Arial" charset="0"/>
                          <a:cs typeface="Arial" charset="0"/>
                        </a:rPr>
                        <a:t>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bl>
          </a:graphicData>
        </a:graphic>
      </p:graphicFrame>
      <p:grpSp>
        <p:nvGrpSpPr>
          <p:cNvPr id="2" name="Group 121"/>
          <p:cNvGrpSpPr>
            <a:grpSpLocks noChangeAspect="1"/>
          </p:cNvGrpSpPr>
          <p:nvPr/>
        </p:nvGrpSpPr>
        <p:grpSpPr bwMode="auto">
          <a:xfrm>
            <a:off x="228600" y="6230938"/>
            <a:ext cx="923925" cy="257175"/>
            <a:chOff x="342" y="3203"/>
            <a:chExt cx="2175" cy="606"/>
          </a:xfrm>
        </p:grpSpPr>
        <p:grpSp>
          <p:nvGrpSpPr>
            <p:cNvPr id="3" name="Group 122"/>
            <p:cNvGrpSpPr>
              <a:grpSpLocks noChangeAspect="1"/>
            </p:cNvGrpSpPr>
            <p:nvPr/>
          </p:nvGrpSpPr>
          <p:grpSpPr bwMode="auto">
            <a:xfrm>
              <a:off x="342" y="3203"/>
              <a:ext cx="2175" cy="348"/>
              <a:chOff x="342" y="3203"/>
              <a:chExt cx="2175" cy="348"/>
            </a:xfrm>
          </p:grpSpPr>
          <p:sp>
            <p:nvSpPr>
              <p:cNvPr id="184443" name="Freeform 123"/>
              <p:cNvSpPr>
                <a:spLocks noChangeAspect="1"/>
              </p:cNvSpPr>
              <p:nvPr/>
            </p:nvSpPr>
            <p:spPr bwMode="auto">
              <a:xfrm>
                <a:off x="626" y="3212"/>
                <a:ext cx="408" cy="336"/>
              </a:xfrm>
              <a:custGeom>
                <a:avLst/>
                <a:gdLst/>
                <a:ahLst/>
                <a:cxnLst>
                  <a:cxn ang="0">
                    <a:pos x="462" y="54"/>
                  </a:cxn>
                  <a:cxn ang="0">
                    <a:pos x="466" y="38"/>
                  </a:cxn>
                  <a:cxn ang="0">
                    <a:pos x="476" y="24"/>
                  </a:cxn>
                  <a:cxn ang="0">
                    <a:pos x="492" y="14"/>
                  </a:cxn>
                  <a:cxn ang="0">
                    <a:pos x="512" y="10"/>
                  </a:cxn>
                  <a:cxn ang="0">
                    <a:pos x="400" y="0"/>
                  </a:cxn>
                  <a:cxn ang="0">
                    <a:pos x="134" y="0"/>
                  </a:cxn>
                  <a:cxn ang="0">
                    <a:pos x="16" y="10"/>
                  </a:cxn>
                  <a:cxn ang="0">
                    <a:pos x="30" y="12"/>
                  </a:cxn>
                  <a:cxn ang="0">
                    <a:pos x="52" y="18"/>
                  </a:cxn>
                  <a:cxn ang="0">
                    <a:pos x="64" y="30"/>
                  </a:cxn>
                  <a:cxn ang="0">
                    <a:pos x="70" y="46"/>
                  </a:cxn>
                  <a:cxn ang="0">
                    <a:pos x="50" y="364"/>
                  </a:cxn>
                  <a:cxn ang="0">
                    <a:pos x="50" y="372"/>
                  </a:cxn>
                  <a:cxn ang="0">
                    <a:pos x="44" y="392"/>
                  </a:cxn>
                  <a:cxn ang="0">
                    <a:pos x="32" y="410"/>
                  </a:cxn>
                  <a:cxn ang="0">
                    <a:pos x="12" y="422"/>
                  </a:cxn>
                  <a:cxn ang="0">
                    <a:pos x="0" y="434"/>
                  </a:cxn>
                  <a:cxn ang="0">
                    <a:pos x="132" y="422"/>
                  </a:cxn>
                  <a:cxn ang="0">
                    <a:pos x="116" y="422"/>
                  </a:cxn>
                  <a:cxn ang="0">
                    <a:pos x="94" y="410"/>
                  </a:cxn>
                  <a:cxn ang="0">
                    <a:pos x="82" y="392"/>
                  </a:cxn>
                  <a:cxn ang="0">
                    <a:pos x="78" y="364"/>
                  </a:cxn>
                  <a:cxn ang="0">
                    <a:pos x="236" y="438"/>
                  </a:cxn>
                  <a:cxn ang="0">
                    <a:pos x="396" y="86"/>
                  </a:cxn>
                  <a:cxn ang="0">
                    <a:pos x="418" y="364"/>
                  </a:cxn>
                  <a:cxn ang="0">
                    <a:pos x="414" y="394"/>
                  </a:cxn>
                  <a:cxn ang="0">
                    <a:pos x="404" y="412"/>
                  </a:cxn>
                  <a:cxn ang="0">
                    <a:pos x="386" y="422"/>
                  </a:cxn>
                  <a:cxn ang="0">
                    <a:pos x="374" y="434"/>
                  </a:cxn>
                  <a:cxn ang="0">
                    <a:pos x="532" y="422"/>
                  </a:cxn>
                  <a:cxn ang="0">
                    <a:pos x="520" y="422"/>
                  </a:cxn>
                  <a:cxn ang="0">
                    <a:pos x="502" y="412"/>
                  </a:cxn>
                  <a:cxn ang="0">
                    <a:pos x="490" y="396"/>
                  </a:cxn>
                  <a:cxn ang="0">
                    <a:pos x="484" y="376"/>
                  </a:cxn>
                  <a:cxn ang="0">
                    <a:pos x="462" y="54"/>
                  </a:cxn>
                </a:cxnLst>
                <a:rect l="0" t="0" r="r" b="b"/>
                <a:pathLst>
                  <a:path w="532" h="438">
                    <a:moveTo>
                      <a:pt x="462" y="54"/>
                    </a:moveTo>
                    <a:lnTo>
                      <a:pt x="462" y="54"/>
                    </a:lnTo>
                    <a:lnTo>
                      <a:pt x="464" y="46"/>
                    </a:lnTo>
                    <a:lnTo>
                      <a:pt x="466" y="38"/>
                    </a:lnTo>
                    <a:lnTo>
                      <a:pt x="470" y="30"/>
                    </a:lnTo>
                    <a:lnTo>
                      <a:pt x="476" y="24"/>
                    </a:lnTo>
                    <a:lnTo>
                      <a:pt x="484" y="18"/>
                    </a:lnTo>
                    <a:lnTo>
                      <a:pt x="492" y="14"/>
                    </a:lnTo>
                    <a:lnTo>
                      <a:pt x="502" y="10"/>
                    </a:lnTo>
                    <a:lnTo>
                      <a:pt x="512" y="10"/>
                    </a:lnTo>
                    <a:lnTo>
                      <a:pt x="512" y="0"/>
                    </a:lnTo>
                    <a:lnTo>
                      <a:pt x="400" y="0"/>
                    </a:lnTo>
                    <a:lnTo>
                      <a:pt x="264" y="330"/>
                    </a:lnTo>
                    <a:lnTo>
                      <a:pt x="134" y="0"/>
                    </a:lnTo>
                    <a:lnTo>
                      <a:pt x="16" y="0"/>
                    </a:lnTo>
                    <a:lnTo>
                      <a:pt x="16" y="10"/>
                    </a:lnTo>
                    <a:lnTo>
                      <a:pt x="16" y="10"/>
                    </a:lnTo>
                    <a:lnTo>
                      <a:pt x="30" y="12"/>
                    </a:lnTo>
                    <a:lnTo>
                      <a:pt x="42" y="14"/>
                    </a:lnTo>
                    <a:lnTo>
                      <a:pt x="52" y="18"/>
                    </a:lnTo>
                    <a:lnTo>
                      <a:pt x="58" y="24"/>
                    </a:lnTo>
                    <a:lnTo>
                      <a:pt x="64" y="30"/>
                    </a:lnTo>
                    <a:lnTo>
                      <a:pt x="68" y="38"/>
                    </a:lnTo>
                    <a:lnTo>
                      <a:pt x="70" y="46"/>
                    </a:lnTo>
                    <a:lnTo>
                      <a:pt x="70" y="54"/>
                    </a:lnTo>
                    <a:lnTo>
                      <a:pt x="50" y="364"/>
                    </a:lnTo>
                    <a:lnTo>
                      <a:pt x="50" y="364"/>
                    </a:lnTo>
                    <a:lnTo>
                      <a:pt x="50" y="372"/>
                    </a:lnTo>
                    <a:lnTo>
                      <a:pt x="48" y="382"/>
                    </a:lnTo>
                    <a:lnTo>
                      <a:pt x="44" y="392"/>
                    </a:lnTo>
                    <a:lnTo>
                      <a:pt x="38" y="400"/>
                    </a:lnTo>
                    <a:lnTo>
                      <a:pt x="32" y="410"/>
                    </a:lnTo>
                    <a:lnTo>
                      <a:pt x="22" y="416"/>
                    </a:lnTo>
                    <a:lnTo>
                      <a:pt x="12" y="422"/>
                    </a:lnTo>
                    <a:lnTo>
                      <a:pt x="0" y="422"/>
                    </a:lnTo>
                    <a:lnTo>
                      <a:pt x="0" y="434"/>
                    </a:lnTo>
                    <a:lnTo>
                      <a:pt x="132" y="434"/>
                    </a:lnTo>
                    <a:lnTo>
                      <a:pt x="132" y="422"/>
                    </a:lnTo>
                    <a:lnTo>
                      <a:pt x="132" y="422"/>
                    </a:lnTo>
                    <a:lnTo>
                      <a:pt x="116" y="422"/>
                    </a:lnTo>
                    <a:lnTo>
                      <a:pt x="104" y="416"/>
                    </a:lnTo>
                    <a:lnTo>
                      <a:pt x="94" y="410"/>
                    </a:lnTo>
                    <a:lnTo>
                      <a:pt x="88" y="402"/>
                    </a:lnTo>
                    <a:lnTo>
                      <a:pt x="82" y="392"/>
                    </a:lnTo>
                    <a:lnTo>
                      <a:pt x="80" y="382"/>
                    </a:lnTo>
                    <a:lnTo>
                      <a:pt x="78" y="364"/>
                    </a:lnTo>
                    <a:lnTo>
                      <a:pt x="94" y="86"/>
                    </a:lnTo>
                    <a:lnTo>
                      <a:pt x="236" y="438"/>
                    </a:lnTo>
                    <a:lnTo>
                      <a:pt x="246" y="438"/>
                    </a:lnTo>
                    <a:lnTo>
                      <a:pt x="396" y="86"/>
                    </a:lnTo>
                    <a:lnTo>
                      <a:pt x="418" y="364"/>
                    </a:lnTo>
                    <a:lnTo>
                      <a:pt x="418" y="364"/>
                    </a:lnTo>
                    <a:lnTo>
                      <a:pt x="416" y="384"/>
                    </a:lnTo>
                    <a:lnTo>
                      <a:pt x="414" y="394"/>
                    </a:lnTo>
                    <a:lnTo>
                      <a:pt x="410" y="404"/>
                    </a:lnTo>
                    <a:lnTo>
                      <a:pt x="404" y="412"/>
                    </a:lnTo>
                    <a:lnTo>
                      <a:pt x="396" y="418"/>
                    </a:lnTo>
                    <a:lnTo>
                      <a:pt x="386" y="422"/>
                    </a:lnTo>
                    <a:lnTo>
                      <a:pt x="374" y="422"/>
                    </a:lnTo>
                    <a:lnTo>
                      <a:pt x="374" y="434"/>
                    </a:lnTo>
                    <a:lnTo>
                      <a:pt x="532" y="434"/>
                    </a:lnTo>
                    <a:lnTo>
                      <a:pt x="532" y="422"/>
                    </a:lnTo>
                    <a:lnTo>
                      <a:pt x="532" y="422"/>
                    </a:lnTo>
                    <a:lnTo>
                      <a:pt x="520" y="422"/>
                    </a:lnTo>
                    <a:lnTo>
                      <a:pt x="510" y="418"/>
                    </a:lnTo>
                    <a:lnTo>
                      <a:pt x="502" y="412"/>
                    </a:lnTo>
                    <a:lnTo>
                      <a:pt x="494" y="404"/>
                    </a:lnTo>
                    <a:lnTo>
                      <a:pt x="490" y="396"/>
                    </a:lnTo>
                    <a:lnTo>
                      <a:pt x="486" y="386"/>
                    </a:lnTo>
                    <a:lnTo>
                      <a:pt x="484" y="376"/>
                    </a:lnTo>
                    <a:lnTo>
                      <a:pt x="482" y="364"/>
                    </a:lnTo>
                    <a:lnTo>
                      <a:pt x="462" y="54"/>
                    </a:lnTo>
                    <a:lnTo>
                      <a:pt x="462" y="54"/>
                    </a:lnTo>
                    <a:close/>
                  </a:path>
                </a:pathLst>
              </a:custGeom>
              <a:solidFill>
                <a:srgbClr val="0B4499"/>
              </a:solidFill>
              <a:ln w="9525">
                <a:noFill/>
                <a:round/>
                <a:headEnd/>
                <a:tailEnd/>
              </a:ln>
            </p:spPr>
            <p:txBody>
              <a:bodyPr/>
              <a:lstStyle/>
              <a:p>
                <a:endParaRPr lang="en-US" dirty="0"/>
              </a:p>
            </p:txBody>
          </p:sp>
          <p:sp>
            <p:nvSpPr>
              <p:cNvPr id="184444" name="Freeform 124"/>
              <p:cNvSpPr>
                <a:spLocks noChangeAspect="1"/>
              </p:cNvSpPr>
              <p:nvPr/>
            </p:nvSpPr>
            <p:spPr bwMode="auto">
              <a:xfrm>
                <a:off x="2313" y="3203"/>
                <a:ext cx="204" cy="348"/>
              </a:xfrm>
              <a:custGeom>
                <a:avLst/>
                <a:gdLst/>
                <a:ahLst/>
                <a:cxnLst>
                  <a:cxn ang="0">
                    <a:pos x="8" y="448"/>
                  </a:cxn>
                  <a:cxn ang="0">
                    <a:pos x="10" y="442"/>
                  </a:cxn>
                  <a:cxn ang="0">
                    <a:pos x="18" y="434"/>
                  </a:cxn>
                  <a:cxn ang="0">
                    <a:pos x="32" y="434"/>
                  </a:cxn>
                  <a:cxn ang="0">
                    <a:pos x="84" y="448"/>
                  </a:cxn>
                  <a:cxn ang="0">
                    <a:pos x="134" y="454"/>
                  </a:cxn>
                  <a:cxn ang="0">
                    <a:pos x="150" y="452"/>
                  </a:cxn>
                  <a:cxn ang="0">
                    <a:pos x="178" y="446"/>
                  </a:cxn>
                  <a:cxn ang="0">
                    <a:pos x="202" y="434"/>
                  </a:cxn>
                  <a:cxn ang="0">
                    <a:pos x="224" y="418"/>
                  </a:cxn>
                  <a:cxn ang="0">
                    <a:pos x="246" y="388"/>
                  </a:cxn>
                  <a:cxn ang="0">
                    <a:pos x="264" y="342"/>
                  </a:cxn>
                  <a:cxn ang="0">
                    <a:pos x="266" y="320"/>
                  </a:cxn>
                  <a:cxn ang="0">
                    <a:pos x="264" y="296"/>
                  </a:cxn>
                  <a:cxn ang="0">
                    <a:pos x="256" y="276"/>
                  </a:cxn>
                  <a:cxn ang="0">
                    <a:pos x="230" y="238"/>
                  </a:cxn>
                  <a:cxn ang="0">
                    <a:pos x="184" y="206"/>
                  </a:cxn>
                  <a:cxn ang="0">
                    <a:pos x="122" y="174"/>
                  </a:cxn>
                  <a:cxn ang="0">
                    <a:pos x="100" y="164"/>
                  </a:cxn>
                  <a:cxn ang="0">
                    <a:pos x="82" y="148"/>
                  </a:cxn>
                  <a:cxn ang="0">
                    <a:pos x="70" y="128"/>
                  </a:cxn>
                  <a:cxn ang="0">
                    <a:pos x="64" y="102"/>
                  </a:cxn>
                  <a:cxn ang="0">
                    <a:pos x="66" y="86"/>
                  </a:cxn>
                  <a:cxn ang="0">
                    <a:pos x="76" y="60"/>
                  </a:cxn>
                  <a:cxn ang="0">
                    <a:pos x="96" y="40"/>
                  </a:cxn>
                  <a:cxn ang="0">
                    <a:pos x="122" y="28"/>
                  </a:cxn>
                  <a:cxn ang="0">
                    <a:pos x="136" y="26"/>
                  </a:cxn>
                  <a:cxn ang="0">
                    <a:pos x="174" y="32"/>
                  </a:cxn>
                  <a:cxn ang="0">
                    <a:pos x="202" y="52"/>
                  </a:cxn>
                  <a:cxn ang="0">
                    <a:pos x="220" y="82"/>
                  </a:cxn>
                  <a:cxn ang="0">
                    <a:pos x="234" y="122"/>
                  </a:cxn>
                  <a:cxn ang="0">
                    <a:pos x="242" y="4"/>
                  </a:cxn>
                  <a:cxn ang="0">
                    <a:pos x="234" y="4"/>
                  </a:cxn>
                  <a:cxn ang="0">
                    <a:pos x="222" y="12"/>
                  </a:cxn>
                  <a:cxn ang="0">
                    <a:pos x="202" y="10"/>
                  </a:cxn>
                  <a:cxn ang="0">
                    <a:pos x="152" y="2"/>
                  </a:cxn>
                  <a:cxn ang="0">
                    <a:pos x="128" y="0"/>
                  </a:cxn>
                  <a:cxn ang="0">
                    <a:pos x="104" y="4"/>
                  </a:cxn>
                  <a:cxn ang="0">
                    <a:pos x="62" y="22"/>
                  </a:cxn>
                  <a:cxn ang="0">
                    <a:pos x="30" y="54"/>
                  </a:cxn>
                  <a:cxn ang="0">
                    <a:pos x="14" y="98"/>
                  </a:cxn>
                  <a:cxn ang="0">
                    <a:pos x="10" y="122"/>
                  </a:cxn>
                  <a:cxn ang="0">
                    <a:pos x="12" y="146"/>
                  </a:cxn>
                  <a:cxn ang="0">
                    <a:pos x="28" y="186"/>
                  </a:cxn>
                  <a:cxn ang="0">
                    <a:pos x="56" y="216"/>
                  </a:cxn>
                  <a:cxn ang="0">
                    <a:pos x="110" y="248"/>
                  </a:cxn>
                  <a:cxn ang="0">
                    <a:pos x="162" y="278"/>
                  </a:cxn>
                  <a:cxn ang="0">
                    <a:pos x="190" y="304"/>
                  </a:cxn>
                  <a:cxn ang="0">
                    <a:pos x="206" y="336"/>
                  </a:cxn>
                  <a:cxn ang="0">
                    <a:pos x="208" y="356"/>
                  </a:cxn>
                  <a:cxn ang="0">
                    <a:pos x="200" y="384"/>
                  </a:cxn>
                  <a:cxn ang="0">
                    <a:pos x="182" y="406"/>
                  </a:cxn>
                  <a:cxn ang="0">
                    <a:pos x="156" y="420"/>
                  </a:cxn>
                  <a:cxn ang="0">
                    <a:pos x="128" y="426"/>
                  </a:cxn>
                  <a:cxn ang="0">
                    <a:pos x="100" y="424"/>
                  </a:cxn>
                  <a:cxn ang="0">
                    <a:pos x="78" y="418"/>
                  </a:cxn>
                  <a:cxn ang="0">
                    <a:pos x="60" y="408"/>
                  </a:cxn>
                  <a:cxn ang="0">
                    <a:pos x="34" y="378"/>
                  </a:cxn>
                  <a:cxn ang="0">
                    <a:pos x="18" y="340"/>
                  </a:cxn>
                  <a:cxn ang="0">
                    <a:pos x="2" y="318"/>
                  </a:cxn>
                  <a:cxn ang="0">
                    <a:pos x="0" y="448"/>
                  </a:cxn>
                </a:cxnLst>
                <a:rect l="0" t="0" r="r" b="b"/>
                <a:pathLst>
                  <a:path w="266" h="454">
                    <a:moveTo>
                      <a:pt x="0" y="448"/>
                    </a:moveTo>
                    <a:lnTo>
                      <a:pt x="8" y="448"/>
                    </a:lnTo>
                    <a:lnTo>
                      <a:pt x="8" y="448"/>
                    </a:lnTo>
                    <a:lnTo>
                      <a:pt x="10" y="442"/>
                    </a:lnTo>
                    <a:lnTo>
                      <a:pt x="14" y="438"/>
                    </a:lnTo>
                    <a:lnTo>
                      <a:pt x="18" y="434"/>
                    </a:lnTo>
                    <a:lnTo>
                      <a:pt x="22" y="432"/>
                    </a:lnTo>
                    <a:lnTo>
                      <a:pt x="32" y="434"/>
                    </a:lnTo>
                    <a:lnTo>
                      <a:pt x="46" y="436"/>
                    </a:lnTo>
                    <a:lnTo>
                      <a:pt x="84" y="448"/>
                    </a:lnTo>
                    <a:lnTo>
                      <a:pt x="108" y="452"/>
                    </a:lnTo>
                    <a:lnTo>
                      <a:pt x="134" y="454"/>
                    </a:lnTo>
                    <a:lnTo>
                      <a:pt x="134" y="454"/>
                    </a:lnTo>
                    <a:lnTo>
                      <a:pt x="150" y="452"/>
                    </a:lnTo>
                    <a:lnTo>
                      <a:pt x="164" y="450"/>
                    </a:lnTo>
                    <a:lnTo>
                      <a:pt x="178" y="446"/>
                    </a:lnTo>
                    <a:lnTo>
                      <a:pt x="190" y="440"/>
                    </a:lnTo>
                    <a:lnTo>
                      <a:pt x="202" y="434"/>
                    </a:lnTo>
                    <a:lnTo>
                      <a:pt x="214" y="426"/>
                    </a:lnTo>
                    <a:lnTo>
                      <a:pt x="224" y="418"/>
                    </a:lnTo>
                    <a:lnTo>
                      <a:pt x="232" y="408"/>
                    </a:lnTo>
                    <a:lnTo>
                      <a:pt x="246" y="388"/>
                    </a:lnTo>
                    <a:lnTo>
                      <a:pt x="258" y="366"/>
                    </a:lnTo>
                    <a:lnTo>
                      <a:pt x="264" y="342"/>
                    </a:lnTo>
                    <a:lnTo>
                      <a:pt x="266" y="320"/>
                    </a:lnTo>
                    <a:lnTo>
                      <a:pt x="266" y="320"/>
                    </a:lnTo>
                    <a:lnTo>
                      <a:pt x="264" y="308"/>
                    </a:lnTo>
                    <a:lnTo>
                      <a:pt x="264" y="296"/>
                    </a:lnTo>
                    <a:lnTo>
                      <a:pt x="260" y="286"/>
                    </a:lnTo>
                    <a:lnTo>
                      <a:pt x="256" y="276"/>
                    </a:lnTo>
                    <a:lnTo>
                      <a:pt x="244" y="256"/>
                    </a:lnTo>
                    <a:lnTo>
                      <a:pt x="230" y="238"/>
                    </a:lnTo>
                    <a:lnTo>
                      <a:pt x="208" y="222"/>
                    </a:lnTo>
                    <a:lnTo>
                      <a:pt x="184" y="206"/>
                    </a:lnTo>
                    <a:lnTo>
                      <a:pt x="156" y="190"/>
                    </a:lnTo>
                    <a:lnTo>
                      <a:pt x="122" y="174"/>
                    </a:lnTo>
                    <a:lnTo>
                      <a:pt x="122" y="174"/>
                    </a:lnTo>
                    <a:lnTo>
                      <a:pt x="100" y="164"/>
                    </a:lnTo>
                    <a:lnTo>
                      <a:pt x="92" y="156"/>
                    </a:lnTo>
                    <a:lnTo>
                      <a:pt x="82" y="148"/>
                    </a:lnTo>
                    <a:lnTo>
                      <a:pt x="74" y="138"/>
                    </a:lnTo>
                    <a:lnTo>
                      <a:pt x="70" y="128"/>
                    </a:lnTo>
                    <a:lnTo>
                      <a:pt x="66" y="116"/>
                    </a:lnTo>
                    <a:lnTo>
                      <a:pt x="64" y="102"/>
                    </a:lnTo>
                    <a:lnTo>
                      <a:pt x="64" y="102"/>
                    </a:lnTo>
                    <a:lnTo>
                      <a:pt x="66" y="86"/>
                    </a:lnTo>
                    <a:lnTo>
                      <a:pt x="70" y="72"/>
                    </a:lnTo>
                    <a:lnTo>
                      <a:pt x="76" y="60"/>
                    </a:lnTo>
                    <a:lnTo>
                      <a:pt x="86" y="48"/>
                    </a:lnTo>
                    <a:lnTo>
                      <a:pt x="96" y="40"/>
                    </a:lnTo>
                    <a:lnTo>
                      <a:pt x="108" y="32"/>
                    </a:lnTo>
                    <a:lnTo>
                      <a:pt x="122" y="28"/>
                    </a:lnTo>
                    <a:lnTo>
                      <a:pt x="136" y="26"/>
                    </a:lnTo>
                    <a:lnTo>
                      <a:pt x="136" y="26"/>
                    </a:lnTo>
                    <a:lnTo>
                      <a:pt x="156" y="28"/>
                    </a:lnTo>
                    <a:lnTo>
                      <a:pt x="174" y="32"/>
                    </a:lnTo>
                    <a:lnTo>
                      <a:pt x="188" y="40"/>
                    </a:lnTo>
                    <a:lnTo>
                      <a:pt x="202" y="52"/>
                    </a:lnTo>
                    <a:lnTo>
                      <a:pt x="212" y="64"/>
                    </a:lnTo>
                    <a:lnTo>
                      <a:pt x="220" y="82"/>
                    </a:lnTo>
                    <a:lnTo>
                      <a:pt x="228" y="100"/>
                    </a:lnTo>
                    <a:lnTo>
                      <a:pt x="234" y="122"/>
                    </a:lnTo>
                    <a:lnTo>
                      <a:pt x="242" y="122"/>
                    </a:lnTo>
                    <a:lnTo>
                      <a:pt x="242" y="4"/>
                    </a:lnTo>
                    <a:lnTo>
                      <a:pt x="234" y="4"/>
                    </a:lnTo>
                    <a:lnTo>
                      <a:pt x="234" y="4"/>
                    </a:lnTo>
                    <a:lnTo>
                      <a:pt x="228" y="10"/>
                    </a:lnTo>
                    <a:lnTo>
                      <a:pt x="222" y="12"/>
                    </a:lnTo>
                    <a:lnTo>
                      <a:pt x="212" y="12"/>
                    </a:lnTo>
                    <a:lnTo>
                      <a:pt x="202" y="10"/>
                    </a:lnTo>
                    <a:lnTo>
                      <a:pt x="172" y="4"/>
                    </a:lnTo>
                    <a:lnTo>
                      <a:pt x="152" y="2"/>
                    </a:lnTo>
                    <a:lnTo>
                      <a:pt x="128" y="0"/>
                    </a:lnTo>
                    <a:lnTo>
                      <a:pt x="128" y="0"/>
                    </a:lnTo>
                    <a:lnTo>
                      <a:pt x="116" y="2"/>
                    </a:lnTo>
                    <a:lnTo>
                      <a:pt x="104" y="4"/>
                    </a:lnTo>
                    <a:lnTo>
                      <a:pt x="82" y="10"/>
                    </a:lnTo>
                    <a:lnTo>
                      <a:pt x="62" y="22"/>
                    </a:lnTo>
                    <a:lnTo>
                      <a:pt x="46" y="36"/>
                    </a:lnTo>
                    <a:lnTo>
                      <a:pt x="30" y="54"/>
                    </a:lnTo>
                    <a:lnTo>
                      <a:pt x="20" y="76"/>
                    </a:lnTo>
                    <a:lnTo>
                      <a:pt x="14" y="98"/>
                    </a:lnTo>
                    <a:lnTo>
                      <a:pt x="12" y="110"/>
                    </a:lnTo>
                    <a:lnTo>
                      <a:pt x="10" y="122"/>
                    </a:lnTo>
                    <a:lnTo>
                      <a:pt x="10" y="122"/>
                    </a:lnTo>
                    <a:lnTo>
                      <a:pt x="12" y="146"/>
                    </a:lnTo>
                    <a:lnTo>
                      <a:pt x="20" y="168"/>
                    </a:lnTo>
                    <a:lnTo>
                      <a:pt x="28" y="186"/>
                    </a:lnTo>
                    <a:lnTo>
                      <a:pt x="42" y="202"/>
                    </a:lnTo>
                    <a:lnTo>
                      <a:pt x="56" y="216"/>
                    </a:lnTo>
                    <a:lnTo>
                      <a:pt x="74" y="228"/>
                    </a:lnTo>
                    <a:lnTo>
                      <a:pt x="110" y="248"/>
                    </a:lnTo>
                    <a:lnTo>
                      <a:pt x="146" y="268"/>
                    </a:lnTo>
                    <a:lnTo>
                      <a:pt x="162" y="278"/>
                    </a:lnTo>
                    <a:lnTo>
                      <a:pt x="176" y="290"/>
                    </a:lnTo>
                    <a:lnTo>
                      <a:pt x="190" y="304"/>
                    </a:lnTo>
                    <a:lnTo>
                      <a:pt x="200" y="318"/>
                    </a:lnTo>
                    <a:lnTo>
                      <a:pt x="206" y="336"/>
                    </a:lnTo>
                    <a:lnTo>
                      <a:pt x="208" y="356"/>
                    </a:lnTo>
                    <a:lnTo>
                      <a:pt x="208" y="356"/>
                    </a:lnTo>
                    <a:lnTo>
                      <a:pt x="206" y="370"/>
                    </a:lnTo>
                    <a:lnTo>
                      <a:pt x="200" y="384"/>
                    </a:lnTo>
                    <a:lnTo>
                      <a:pt x="192" y="396"/>
                    </a:lnTo>
                    <a:lnTo>
                      <a:pt x="182" y="406"/>
                    </a:lnTo>
                    <a:lnTo>
                      <a:pt x="168" y="414"/>
                    </a:lnTo>
                    <a:lnTo>
                      <a:pt x="156" y="420"/>
                    </a:lnTo>
                    <a:lnTo>
                      <a:pt x="142" y="424"/>
                    </a:lnTo>
                    <a:lnTo>
                      <a:pt x="128" y="426"/>
                    </a:lnTo>
                    <a:lnTo>
                      <a:pt x="128" y="426"/>
                    </a:lnTo>
                    <a:lnTo>
                      <a:pt x="100" y="424"/>
                    </a:lnTo>
                    <a:lnTo>
                      <a:pt x="88" y="422"/>
                    </a:lnTo>
                    <a:lnTo>
                      <a:pt x="78" y="418"/>
                    </a:lnTo>
                    <a:lnTo>
                      <a:pt x="68" y="414"/>
                    </a:lnTo>
                    <a:lnTo>
                      <a:pt x="60" y="408"/>
                    </a:lnTo>
                    <a:lnTo>
                      <a:pt x="46" y="394"/>
                    </a:lnTo>
                    <a:lnTo>
                      <a:pt x="34" y="378"/>
                    </a:lnTo>
                    <a:lnTo>
                      <a:pt x="26" y="360"/>
                    </a:lnTo>
                    <a:lnTo>
                      <a:pt x="18" y="340"/>
                    </a:lnTo>
                    <a:lnTo>
                      <a:pt x="12" y="318"/>
                    </a:lnTo>
                    <a:lnTo>
                      <a:pt x="2" y="318"/>
                    </a:lnTo>
                    <a:lnTo>
                      <a:pt x="0" y="448"/>
                    </a:lnTo>
                    <a:lnTo>
                      <a:pt x="0" y="448"/>
                    </a:lnTo>
                    <a:close/>
                  </a:path>
                </a:pathLst>
              </a:custGeom>
              <a:solidFill>
                <a:srgbClr val="0B4499"/>
              </a:solidFill>
              <a:ln w="9525">
                <a:noFill/>
                <a:round/>
                <a:headEnd/>
                <a:tailEnd/>
              </a:ln>
            </p:spPr>
            <p:txBody>
              <a:bodyPr/>
              <a:lstStyle/>
              <a:p>
                <a:endParaRPr lang="en-US" dirty="0"/>
              </a:p>
            </p:txBody>
          </p:sp>
          <p:sp>
            <p:nvSpPr>
              <p:cNvPr id="184445" name="Freeform 125"/>
              <p:cNvSpPr>
                <a:spLocks noChangeAspect="1"/>
              </p:cNvSpPr>
              <p:nvPr/>
            </p:nvSpPr>
            <p:spPr bwMode="auto">
              <a:xfrm>
                <a:off x="1941" y="3214"/>
                <a:ext cx="340" cy="334"/>
              </a:xfrm>
              <a:custGeom>
                <a:avLst/>
                <a:gdLst/>
                <a:ahLst/>
                <a:cxnLst>
                  <a:cxn ang="0">
                    <a:pos x="394" y="68"/>
                  </a:cxn>
                  <a:cxn ang="0">
                    <a:pos x="396" y="44"/>
                  </a:cxn>
                  <a:cxn ang="0">
                    <a:pos x="404" y="26"/>
                  </a:cxn>
                  <a:cxn ang="0">
                    <a:pos x="418" y="14"/>
                  </a:cxn>
                  <a:cxn ang="0">
                    <a:pos x="442" y="8"/>
                  </a:cxn>
                  <a:cxn ang="0">
                    <a:pos x="282" y="0"/>
                  </a:cxn>
                  <a:cxn ang="0">
                    <a:pos x="282" y="8"/>
                  </a:cxn>
                  <a:cxn ang="0">
                    <a:pos x="306" y="14"/>
                  </a:cxn>
                  <a:cxn ang="0">
                    <a:pos x="318" y="26"/>
                  </a:cxn>
                  <a:cxn ang="0">
                    <a:pos x="326" y="44"/>
                  </a:cxn>
                  <a:cxn ang="0">
                    <a:pos x="328" y="328"/>
                  </a:cxn>
                  <a:cxn ang="0">
                    <a:pos x="324" y="342"/>
                  </a:cxn>
                  <a:cxn ang="0">
                    <a:pos x="308" y="368"/>
                  </a:cxn>
                  <a:cxn ang="0">
                    <a:pos x="280" y="388"/>
                  </a:cxn>
                  <a:cxn ang="0">
                    <a:pos x="246" y="400"/>
                  </a:cxn>
                  <a:cxn ang="0">
                    <a:pos x="230" y="400"/>
                  </a:cxn>
                  <a:cxn ang="0">
                    <a:pos x="198" y="396"/>
                  </a:cxn>
                  <a:cxn ang="0">
                    <a:pos x="172" y="386"/>
                  </a:cxn>
                  <a:cxn ang="0">
                    <a:pos x="152" y="370"/>
                  </a:cxn>
                  <a:cxn ang="0">
                    <a:pos x="136" y="352"/>
                  </a:cxn>
                  <a:cxn ang="0">
                    <a:pos x="118" y="308"/>
                  </a:cxn>
                  <a:cxn ang="0">
                    <a:pos x="114" y="268"/>
                  </a:cxn>
                  <a:cxn ang="0">
                    <a:pos x="114" y="68"/>
                  </a:cxn>
                  <a:cxn ang="0">
                    <a:pos x="116" y="46"/>
                  </a:cxn>
                  <a:cxn ang="0">
                    <a:pos x="122" y="28"/>
                  </a:cxn>
                  <a:cxn ang="0">
                    <a:pos x="136" y="14"/>
                  </a:cxn>
                  <a:cxn ang="0">
                    <a:pos x="154" y="8"/>
                  </a:cxn>
                  <a:cxn ang="0">
                    <a:pos x="0" y="0"/>
                  </a:cxn>
                  <a:cxn ang="0">
                    <a:pos x="0" y="8"/>
                  </a:cxn>
                  <a:cxn ang="0">
                    <a:pos x="20" y="12"/>
                  </a:cxn>
                  <a:cxn ang="0">
                    <a:pos x="36" y="26"/>
                  </a:cxn>
                  <a:cxn ang="0">
                    <a:pos x="44" y="44"/>
                  </a:cxn>
                  <a:cxn ang="0">
                    <a:pos x="46" y="68"/>
                  </a:cxn>
                  <a:cxn ang="0">
                    <a:pos x="46" y="268"/>
                  </a:cxn>
                  <a:cxn ang="0">
                    <a:pos x="52" y="316"/>
                  </a:cxn>
                  <a:cxn ang="0">
                    <a:pos x="60" y="346"/>
                  </a:cxn>
                  <a:cxn ang="0">
                    <a:pos x="74" y="372"/>
                  </a:cxn>
                  <a:cxn ang="0">
                    <a:pos x="92" y="396"/>
                  </a:cxn>
                  <a:cxn ang="0">
                    <a:pos x="118" y="414"/>
                  </a:cxn>
                  <a:cxn ang="0">
                    <a:pos x="148" y="428"/>
                  </a:cxn>
                  <a:cxn ang="0">
                    <a:pos x="184" y="436"/>
                  </a:cxn>
                  <a:cxn ang="0">
                    <a:pos x="206" y="436"/>
                  </a:cxn>
                  <a:cxn ang="0">
                    <a:pos x="242" y="432"/>
                  </a:cxn>
                  <a:cxn ang="0">
                    <a:pos x="274" y="422"/>
                  </a:cxn>
                  <a:cxn ang="0">
                    <a:pos x="300" y="404"/>
                  </a:cxn>
                  <a:cxn ang="0">
                    <a:pos x="324" y="432"/>
                  </a:cxn>
                  <a:cxn ang="0">
                    <a:pos x="442" y="420"/>
                  </a:cxn>
                  <a:cxn ang="0">
                    <a:pos x="430" y="420"/>
                  </a:cxn>
                  <a:cxn ang="0">
                    <a:pos x="412" y="410"/>
                  </a:cxn>
                  <a:cxn ang="0">
                    <a:pos x="400" y="392"/>
                  </a:cxn>
                  <a:cxn ang="0">
                    <a:pos x="394" y="362"/>
                  </a:cxn>
                  <a:cxn ang="0">
                    <a:pos x="394" y="68"/>
                  </a:cxn>
                </a:cxnLst>
                <a:rect l="0" t="0" r="r" b="b"/>
                <a:pathLst>
                  <a:path w="442" h="436">
                    <a:moveTo>
                      <a:pt x="394" y="68"/>
                    </a:moveTo>
                    <a:lnTo>
                      <a:pt x="394" y="68"/>
                    </a:lnTo>
                    <a:lnTo>
                      <a:pt x="394" y="54"/>
                    </a:lnTo>
                    <a:lnTo>
                      <a:pt x="396" y="44"/>
                    </a:lnTo>
                    <a:lnTo>
                      <a:pt x="398" y="34"/>
                    </a:lnTo>
                    <a:lnTo>
                      <a:pt x="404" y="26"/>
                    </a:lnTo>
                    <a:lnTo>
                      <a:pt x="410" y="18"/>
                    </a:lnTo>
                    <a:lnTo>
                      <a:pt x="418" y="14"/>
                    </a:lnTo>
                    <a:lnTo>
                      <a:pt x="430" y="10"/>
                    </a:lnTo>
                    <a:lnTo>
                      <a:pt x="442" y="8"/>
                    </a:lnTo>
                    <a:lnTo>
                      <a:pt x="442" y="0"/>
                    </a:lnTo>
                    <a:lnTo>
                      <a:pt x="282" y="0"/>
                    </a:lnTo>
                    <a:lnTo>
                      <a:pt x="282" y="8"/>
                    </a:lnTo>
                    <a:lnTo>
                      <a:pt x="282" y="8"/>
                    </a:lnTo>
                    <a:lnTo>
                      <a:pt x="296" y="10"/>
                    </a:lnTo>
                    <a:lnTo>
                      <a:pt x="306" y="14"/>
                    </a:lnTo>
                    <a:lnTo>
                      <a:pt x="314" y="18"/>
                    </a:lnTo>
                    <a:lnTo>
                      <a:pt x="318" y="26"/>
                    </a:lnTo>
                    <a:lnTo>
                      <a:pt x="322" y="34"/>
                    </a:lnTo>
                    <a:lnTo>
                      <a:pt x="326" y="44"/>
                    </a:lnTo>
                    <a:lnTo>
                      <a:pt x="328" y="68"/>
                    </a:lnTo>
                    <a:lnTo>
                      <a:pt x="328" y="328"/>
                    </a:lnTo>
                    <a:lnTo>
                      <a:pt x="328" y="328"/>
                    </a:lnTo>
                    <a:lnTo>
                      <a:pt x="324" y="342"/>
                    </a:lnTo>
                    <a:lnTo>
                      <a:pt x="318" y="354"/>
                    </a:lnTo>
                    <a:lnTo>
                      <a:pt x="308" y="368"/>
                    </a:lnTo>
                    <a:lnTo>
                      <a:pt x="296" y="378"/>
                    </a:lnTo>
                    <a:lnTo>
                      <a:pt x="280" y="388"/>
                    </a:lnTo>
                    <a:lnTo>
                      <a:pt x="264" y="394"/>
                    </a:lnTo>
                    <a:lnTo>
                      <a:pt x="246" y="400"/>
                    </a:lnTo>
                    <a:lnTo>
                      <a:pt x="230" y="400"/>
                    </a:lnTo>
                    <a:lnTo>
                      <a:pt x="230" y="400"/>
                    </a:lnTo>
                    <a:lnTo>
                      <a:pt x="214" y="400"/>
                    </a:lnTo>
                    <a:lnTo>
                      <a:pt x="198" y="396"/>
                    </a:lnTo>
                    <a:lnTo>
                      <a:pt x="184" y="392"/>
                    </a:lnTo>
                    <a:lnTo>
                      <a:pt x="172" y="386"/>
                    </a:lnTo>
                    <a:lnTo>
                      <a:pt x="162" y="380"/>
                    </a:lnTo>
                    <a:lnTo>
                      <a:pt x="152" y="370"/>
                    </a:lnTo>
                    <a:lnTo>
                      <a:pt x="144" y="362"/>
                    </a:lnTo>
                    <a:lnTo>
                      <a:pt x="136" y="352"/>
                    </a:lnTo>
                    <a:lnTo>
                      <a:pt x="126" y="330"/>
                    </a:lnTo>
                    <a:lnTo>
                      <a:pt x="118" y="308"/>
                    </a:lnTo>
                    <a:lnTo>
                      <a:pt x="114" y="286"/>
                    </a:lnTo>
                    <a:lnTo>
                      <a:pt x="114" y="268"/>
                    </a:lnTo>
                    <a:lnTo>
                      <a:pt x="114" y="68"/>
                    </a:lnTo>
                    <a:lnTo>
                      <a:pt x="114" y="68"/>
                    </a:lnTo>
                    <a:lnTo>
                      <a:pt x="114" y="56"/>
                    </a:lnTo>
                    <a:lnTo>
                      <a:pt x="116" y="46"/>
                    </a:lnTo>
                    <a:lnTo>
                      <a:pt x="118" y="36"/>
                    </a:lnTo>
                    <a:lnTo>
                      <a:pt x="122" y="28"/>
                    </a:lnTo>
                    <a:lnTo>
                      <a:pt x="128" y="20"/>
                    </a:lnTo>
                    <a:lnTo>
                      <a:pt x="136" y="14"/>
                    </a:lnTo>
                    <a:lnTo>
                      <a:pt x="144" y="10"/>
                    </a:lnTo>
                    <a:lnTo>
                      <a:pt x="154" y="8"/>
                    </a:lnTo>
                    <a:lnTo>
                      <a:pt x="154" y="0"/>
                    </a:lnTo>
                    <a:lnTo>
                      <a:pt x="0" y="0"/>
                    </a:lnTo>
                    <a:lnTo>
                      <a:pt x="0" y="8"/>
                    </a:lnTo>
                    <a:lnTo>
                      <a:pt x="0" y="8"/>
                    </a:lnTo>
                    <a:lnTo>
                      <a:pt x="10" y="10"/>
                    </a:lnTo>
                    <a:lnTo>
                      <a:pt x="20" y="12"/>
                    </a:lnTo>
                    <a:lnTo>
                      <a:pt x="28" y="18"/>
                    </a:lnTo>
                    <a:lnTo>
                      <a:pt x="36" y="26"/>
                    </a:lnTo>
                    <a:lnTo>
                      <a:pt x="40" y="34"/>
                    </a:lnTo>
                    <a:lnTo>
                      <a:pt x="44" y="44"/>
                    </a:lnTo>
                    <a:lnTo>
                      <a:pt x="46" y="54"/>
                    </a:lnTo>
                    <a:lnTo>
                      <a:pt x="46" y="68"/>
                    </a:lnTo>
                    <a:lnTo>
                      <a:pt x="46" y="268"/>
                    </a:lnTo>
                    <a:lnTo>
                      <a:pt x="46" y="268"/>
                    </a:lnTo>
                    <a:lnTo>
                      <a:pt x="50" y="300"/>
                    </a:lnTo>
                    <a:lnTo>
                      <a:pt x="52" y="316"/>
                    </a:lnTo>
                    <a:lnTo>
                      <a:pt x="56" y="330"/>
                    </a:lnTo>
                    <a:lnTo>
                      <a:pt x="60" y="346"/>
                    </a:lnTo>
                    <a:lnTo>
                      <a:pt x="66" y="360"/>
                    </a:lnTo>
                    <a:lnTo>
                      <a:pt x="74" y="372"/>
                    </a:lnTo>
                    <a:lnTo>
                      <a:pt x="82" y="384"/>
                    </a:lnTo>
                    <a:lnTo>
                      <a:pt x="92" y="396"/>
                    </a:lnTo>
                    <a:lnTo>
                      <a:pt x="104" y="406"/>
                    </a:lnTo>
                    <a:lnTo>
                      <a:pt x="118" y="414"/>
                    </a:lnTo>
                    <a:lnTo>
                      <a:pt x="132" y="422"/>
                    </a:lnTo>
                    <a:lnTo>
                      <a:pt x="148" y="428"/>
                    </a:lnTo>
                    <a:lnTo>
                      <a:pt x="166" y="434"/>
                    </a:lnTo>
                    <a:lnTo>
                      <a:pt x="184" y="436"/>
                    </a:lnTo>
                    <a:lnTo>
                      <a:pt x="206" y="436"/>
                    </a:lnTo>
                    <a:lnTo>
                      <a:pt x="206" y="436"/>
                    </a:lnTo>
                    <a:lnTo>
                      <a:pt x="224" y="436"/>
                    </a:lnTo>
                    <a:lnTo>
                      <a:pt x="242" y="432"/>
                    </a:lnTo>
                    <a:lnTo>
                      <a:pt x="258" y="428"/>
                    </a:lnTo>
                    <a:lnTo>
                      <a:pt x="274" y="422"/>
                    </a:lnTo>
                    <a:lnTo>
                      <a:pt x="288" y="414"/>
                    </a:lnTo>
                    <a:lnTo>
                      <a:pt x="300" y="404"/>
                    </a:lnTo>
                    <a:lnTo>
                      <a:pt x="324" y="384"/>
                    </a:lnTo>
                    <a:lnTo>
                      <a:pt x="324" y="432"/>
                    </a:lnTo>
                    <a:lnTo>
                      <a:pt x="442" y="432"/>
                    </a:lnTo>
                    <a:lnTo>
                      <a:pt x="442" y="420"/>
                    </a:lnTo>
                    <a:lnTo>
                      <a:pt x="442" y="420"/>
                    </a:lnTo>
                    <a:lnTo>
                      <a:pt x="430" y="420"/>
                    </a:lnTo>
                    <a:lnTo>
                      <a:pt x="420" y="416"/>
                    </a:lnTo>
                    <a:lnTo>
                      <a:pt x="412" y="410"/>
                    </a:lnTo>
                    <a:lnTo>
                      <a:pt x="404" y="402"/>
                    </a:lnTo>
                    <a:lnTo>
                      <a:pt x="400" y="392"/>
                    </a:lnTo>
                    <a:lnTo>
                      <a:pt x="396" y="378"/>
                    </a:lnTo>
                    <a:lnTo>
                      <a:pt x="394" y="362"/>
                    </a:lnTo>
                    <a:lnTo>
                      <a:pt x="394" y="340"/>
                    </a:lnTo>
                    <a:lnTo>
                      <a:pt x="394" y="68"/>
                    </a:lnTo>
                    <a:lnTo>
                      <a:pt x="394" y="68"/>
                    </a:lnTo>
                    <a:close/>
                  </a:path>
                </a:pathLst>
              </a:custGeom>
              <a:solidFill>
                <a:srgbClr val="0B4499"/>
              </a:solidFill>
              <a:ln w="9525">
                <a:noFill/>
                <a:round/>
                <a:headEnd/>
                <a:tailEnd/>
              </a:ln>
            </p:spPr>
            <p:txBody>
              <a:bodyPr/>
              <a:lstStyle/>
              <a:p>
                <a:endParaRPr lang="en-US" dirty="0"/>
              </a:p>
            </p:txBody>
          </p:sp>
          <p:sp>
            <p:nvSpPr>
              <p:cNvPr id="184446" name="Freeform 126"/>
              <p:cNvSpPr>
                <a:spLocks noChangeAspect="1"/>
              </p:cNvSpPr>
              <p:nvPr/>
            </p:nvSpPr>
            <p:spPr bwMode="auto">
              <a:xfrm>
                <a:off x="1688" y="3212"/>
                <a:ext cx="229" cy="333"/>
              </a:xfrm>
              <a:custGeom>
                <a:avLst/>
                <a:gdLst/>
                <a:ahLst/>
                <a:cxnLst>
                  <a:cxn ang="0">
                    <a:pos x="116" y="30"/>
                  </a:cxn>
                  <a:cxn ang="0">
                    <a:pos x="118" y="28"/>
                  </a:cxn>
                  <a:cxn ang="0">
                    <a:pos x="206" y="28"/>
                  </a:cxn>
                  <a:cxn ang="0">
                    <a:pos x="236" y="32"/>
                  </a:cxn>
                  <a:cxn ang="0">
                    <a:pos x="258" y="42"/>
                  </a:cxn>
                  <a:cxn ang="0">
                    <a:pos x="272" y="60"/>
                  </a:cxn>
                  <a:cxn ang="0">
                    <a:pos x="280" y="84"/>
                  </a:cxn>
                  <a:cxn ang="0">
                    <a:pos x="290" y="0"/>
                  </a:cxn>
                  <a:cxn ang="0">
                    <a:pos x="0" y="10"/>
                  </a:cxn>
                  <a:cxn ang="0">
                    <a:pos x="14" y="12"/>
                  </a:cxn>
                  <a:cxn ang="0">
                    <a:pos x="34" y="20"/>
                  </a:cxn>
                  <a:cxn ang="0">
                    <a:pos x="44" y="32"/>
                  </a:cxn>
                  <a:cxn ang="0">
                    <a:pos x="50" y="46"/>
                  </a:cxn>
                  <a:cxn ang="0">
                    <a:pos x="50" y="356"/>
                  </a:cxn>
                  <a:cxn ang="0">
                    <a:pos x="50" y="366"/>
                  </a:cxn>
                  <a:cxn ang="0">
                    <a:pos x="44" y="390"/>
                  </a:cxn>
                  <a:cxn ang="0">
                    <a:pos x="34" y="410"/>
                  </a:cxn>
                  <a:cxn ang="0">
                    <a:pos x="14" y="422"/>
                  </a:cxn>
                  <a:cxn ang="0">
                    <a:pos x="0" y="434"/>
                  </a:cxn>
                  <a:cxn ang="0">
                    <a:pos x="298" y="346"/>
                  </a:cxn>
                  <a:cxn ang="0">
                    <a:pos x="292" y="346"/>
                  </a:cxn>
                  <a:cxn ang="0">
                    <a:pos x="276" y="378"/>
                  </a:cxn>
                  <a:cxn ang="0">
                    <a:pos x="256" y="396"/>
                  </a:cxn>
                  <a:cxn ang="0">
                    <a:pos x="222" y="408"/>
                  </a:cxn>
                  <a:cxn ang="0">
                    <a:pos x="198" y="410"/>
                  </a:cxn>
                  <a:cxn ang="0">
                    <a:pos x="154" y="404"/>
                  </a:cxn>
                  <a:cxn ang="0">
                    <a:pos x="130" y="392"/>
                  </a:cxn>
                  <a:cxn ang="0">
                    <a:pos x="118" y="374"/>
                  </a:cxn>
                  <a:cxn ang="0">
                    <a:pos x="116" y="356"/>
                  </a:cxn>
                  <a:cxn ang="0">
                    <a:pos x="196" y="228"/>
                  </a:cxn>
                  <a:cxn ang="0">
                    <a:pos x="212" y="230"/>
                  </a:cxn>
                  <a:cxn ang="0">
                    <a:pos x="236" y="236"/>
                  </a:cxn>
                  <a:cxn ang="0">
                    <a:pos x="252" y="250"/>
                  </a:cxn>
                  <a:cxn ang="0">
                    <a:pos x="260" y="268"/>
                  </a:cxn>
                  <a:cxn ang="0">
                    <a:pos x="270" y="278"/>
                  </a:cxn>
                  <a:cxn ang="0">
                    <a:pos x="262" y="148"/>
                  </a:cxn>
                  <a:cxn ang="0">
                    <a:pos x="260" y="158"/>
                  </a:cxn>
                  <a:cxn ang="0">
                    <a:pos x="252" y="178"/>
                  </a:cxn>
                  <a:cxn ang="0">
                    <a:pos x="236" y="192"/>
                  </a:cxn>
                  <a:cxn ang="0">
                    <a:pos x="212" y="200"/>
                  </a:cxn>
                  <a:cxn ang="0">
                    <a:pos x="116" y="202"/>
                  </a:cxn>
                  <a:cxn ang="0">
                    <a:pos x="116" y="30"/>
                  </a:cxn>
                </a:cxnLst>
                <a:rect l="0" t="0" r="r" b="b"/>
                <a:pathLst>
                  <a:path w="298" h="434">
                    <a:moveTo>
                      <a:pt x="116" y="30"/>
                    </a:moveTo>
                    <a:lnTo>
                      <a:pt x="116" y="30"/>
                    </a:lnTo>
                    <a:lnTo>
                      <a:pt x="118" y="28"/>
                    </a:lnTo>
                    <a:lnTo>
                      <a:pt x="118" y="28"/>
                    </a:lnTo>
                    <a:lnTo>
                      <a:pt x="206" y="28"/>
                    </a:lnTo>
                    <a:lnTo>
                      <a:pt x="206" y="28"/>
                    </a:lnTo>
                    <a:lnTo>
                      <a:pt x="222" y="28"/>
                    </a:lnTo>
                    <a:lnTo>
                      <a:pt x="236" y="32"/>
                    </a:lnTo>
                    <a:lnTo>
                      <a:pt x="248" y="36"/>
                    </a:lnTo>
                    <a:lnTo>
                      <a:pt x="258" y="42"/>
                    </a:lnTo>
                    <a:lnTo>
                      <a:pt x="266" y="52"/>
                    </a:lnTo>
                    <a:lnTo>
                      <a:pt x="272" y="60"/>
                    </a:lnTo>
                    <a:lnTo>
                      <a:pt x="276" y="72"/>
                    </a:lnTo>
                    <a:lnTo>
                      <a:pt x="280" y="84"/>
                    </a:lnTo>
                    <a:lnTo>
                      <a:pt x="290" y="84"/>
                    </a:lnTo>
                    <a:lnTo>
                      <a:pt x="290" y="0"/>
                    </a:lnTo>
                    <a:lnTo>
                      <a:pt x="0" y="0"/>
                    </a:lnTo>
                    <a:lnTo>
                      <a:pt x="0" y="10"/>
                    </a:lnTo>
                    <a:lnTo>
                      <a:pt x="0" y="10"/>
                    </a:lnTo>
                    <a:lnTo>
                      <a:pt x="14" y="12"/>
                    </a:lnTo>
                    <a:lnTo>
                      <a:pt x="24" y="14"/>
                    </a:lnTo>
                    <a:lnTo>
                      <a:pt x="34" y="20"/>
                    </a:lnTo>
                    <a:lnTo>
                      <a:pt x="40" y="24"/>
                    </a:lnTo>
                    <a:lnTo>
                      <a:pt x="44" y="32"/>
                    </a:lnTo>
                    <a:lnTo>
                      <a:pt x="48" y="38"/>
                    </a:lnTo>
                    <a:lnTo>
                      <a:pt x="50" y="46"/>
                    </a:lnTo>
                    <a:lnTo>
                      <a:pt x="50" y="54"/>
                    </a:lnTo>
                    <a:lnTo>
                      <a:pt x="50" y="356"/>
                    </a:lnTo>
                    <a:lnTo>
                      <a:pt x="50" y="356"/>
                    </a:lnTo>
                    <a:lnTo>
                      <a:pt x="50" y="366"/>
                    </a:lnTo>
                    <a:lnTo>
                      <a:pt x="48" y="378"/>
                    </a:lnTo>
                    <a:lnTo>
                      <a:pt x="44" y="390"/>
                    </a:lnTo>
                    <a:lnTo>
                      <a:pt x="40" y="400"/>
                    </a:lnTo>
                    <a:lnTo>
                      <a:pt x="34" y="410"/>
                    </a:lnTo>
                    <a:lnTo>
                      <a:pt x="24" y="416"/>
                    </a:lnTo>
                    <a:lnTo>
                      <a:pt x="14" y="422"/>
                    </a:lnTo>
                    <a:lnTo>
                      <a:pt x="0" y="422"/>
                    </a:lnTo>
                    <a:lnTo>
                      <a:pt x="0" y="434"/>
                    </a:lnTo>
                    <a:lnTo>
                      <a:pt x="290" y="434"/>
                    </a:lnTo>
                    <a:lnTo>
                      <a:pt x="298" y="346"/>
                    </a:lnTo>
                    <a:lnTo>
                      <a:pt x="292" y="346"/>
                    </a:lnTo>
                    <a:lnTo>
                      <a:pt x="292" y="346"/>
                    </a:lnTo>
                    <a:lnTo>
                      <a:pt x="282" y="366"/>
                    </a:lnTo>
                    <a:lnTo>
                      <a:pt x="276" y="378"/>
                    </a:lnTo>
                    <a:lnTo>
                      <a:pt x="266" y="388"/>
                    </a:lnTo>
                    <a:lnTo>
                      <a:pt x="256" y="396"/>
                    </a:lnTo>
                    <a:lnTo>
                      <a:pt x="240" y="402"/>
                    </a:lnTo>
                    <a:lnTo>
                      <a:pt x="222" y="408"/>
                    </a:lnTo>
                    <a:lnTo>
                      <a:pt x="198" y="410"/>
                    </a:lnTo>
                    <a:lnTo>
                      <a:pt x="198" y="410"/>
                    </a:lnTo>
                    <a:lnTo>
                      <a:pt x="174" y="408"/>
                    </a:lnTo>
                    <a:lnTo>
                      <a:pt x="154" y="404"/>
                    </a:lnTo>
                    <a:lnTo>
                      <a:pt x="140" y="398"/>
                    </a:lnTo>
                    <a:lnTo>
                      <a:pt x="130" y="392"/>
                    </a:lnTo>
                    <a:lnTo>
                      <a:pt x="122" y="384"/>
                    </a:lnTo>
                    <a:lnTo>
                      <a:pt x="118" y="374"/>
                    </a:lnTo>
                    <a:lnTo>
                      <a:pt x="116" y="366"/>
                    </a:lnTo>
                    <a:lnTo>
                      <a:pt x="116" y="356"/>
                    </a:lnTo>
                    <a:lnTo>
                      <a:pt x="116" y="228"/>
                    </a:lnTo>
                    <a:lnTo>
                      <a:pt x="196" y="228"/>
                    </a:lnTo>
                    <a:lnTo>
                      <a:pt x="196" y="228"/>
                    </a:lnTo>
                    <a:lnTo>
                      <a:pt x="212" y="230"/>
                    </a:lnTo>
                    <a:lnTo>
                      <a:pt x="224" y="232"/>
                    </a:lnTo>
                    <a:lnTo>
                      <a:pt x="236" y="236"/>
                    </a:lnTo>
                    <a:lnTo>
                      <a:pt x="246" y="242"/>
                    </a:lnTo>
                    <a:lnTo>
                      <a:pt x="252" y="250"/>
                    </a:lnTo>
                    <a:lnTo>
                      <a:pt x="258" y="258"/>
                    </a:lnTo>
                    <a:lnTo>
                      <a:pt x="260" y="268"/>
                    </a:lnTo>
                    <a:lnTo>
                      <a:pt x="262" y="278"/>
                    </a:lnTo>
                    <a:lnTo>
                      <a:pt x="270" y="278"/>
                    </a:lnTo>
                    <a:lnTo>
                      <a:pt x="270" y="148"/>
                    </a:lnTo>
                    <a:lnTo>
                      <a:pt x="262" y="148"/>
                    </a:lnTo>
                    <a:lnTo>
                      <a:pt x="262" y="148"/>
                    </a:lnTo>
                    <a:lnTo>
                      <a:pt x="260" y="158"/>
                    </a:lnTo>
                    <a:lnTo>
                      <a:pt x="258" y="170"/>
                    </a:lnTo>
                    <a:lnTo>
                      <a:pt x="252" y="178"/>
                    </a:lnTo>
                    <a:lnTo>
                      <a:pt x="246" y="186"/>
                    </a:lnTo>
                    <a:lnTo>
                      <a:pt x="236" y="192"/>
                    </a:lnTo>
                    <a:lnTo>
                      <a:pt x="224" y="198"/>
                    </a:lnTo>
                    <a:lnTo>
                      <a:pt x="212" y="200"/>
                    </a:lnTo>
                    <a:lnTo>
                      <a:pt x="196" y="202"/>
                    </a:lnTo>
                    <a:lnTo>
                      <a:pt x="116" y="202"/>
                    </a:lnTo>
                    <a:lnTo>
                      <a:pt x="116" y="30"/>
                    </a:lnTo>
                    <a:lnTo>
                      <a:pt x="116" y="30"/>
                    </a:lnTo>
                    <a:close/>
                  </a:path>
                </a:pathLst>
              </a:custGeom>
              <a:solidFill>
                <a:srgbClr val="0B4499"/>
              </a:solidFill>
              <a:ln w="9525">
                <a:noFill/>
                <a:round/>
                <a:headEnd/>
                <a:tailEnd/>
              </a:ln>
            </p:spPr>
            <p:txBody>
              <a:bodyPr/>
              <a:lstStyle/>
              <a:p>
                <a:endParaRPr lang="en-US" dirty="0"/>
              </a:p>
            </p:txBody>
          </p:sp>
          <p:sp>
            <p:nvSpPr>
              <p:cNvPr id="184447" name="Freeform 127"/>
              <p:cNvSpPr>
                <a:spLocks noChangeAspect="1" noEditPoints="1"/>
              </p:cNvSpPr>
              <p:nvPr/>
            </p:nvSpPr>
            <p:spPr bwMode="auto">
              <a:xfrm>
                <a:off x="342" y="3206"/>
                <a:ext cx="279" cy="344"/>
              </a:xfrm>
              <a:custGeom>
                <a:avLst/>
                <a:gdLst/>
                <a:ahLst/>
                <a:cxnLst>
                  <a:cxn ang="0">
                    <a:pos x="224" y="232"/>
                  </a:cxn>
                  <a:cxn ang="0">
                    <a:pos x="226" y="352"/>
                  </a:cxn>
                  <a:cxn ang="0">
                    <a:pos x="212" y="372"/>
                  </a:cxn>
                  <a:cxn ang="0">
                    <a:pos x="174" y="396"/>
                  </a:cxn>
                  <a:cxn ang="0">
                    <a:pos x="140" y="402"/>
                  </a:cxn>
                  <a:cxn ang="0">
                    <a:pos x="102" y="394"/>
                  </a:cxn>
                  <a:cxn ang="0">
                    <a:pos x="74" y="366"/>
                  </a:cxn>
                  <a:cxn ang="0">
                    <a:pos x="68" y="340"/>
                  </a:cxn>
                  <a:cxn ang="0">
                    <a:pos x="74" y="298"/>
                  </a:cxn>
                  <a:cxn ang="0">
                    <a:pos x="104" y="266"/>
                  </a:cxn>
                  <a:cxn ang="0">
                    <a:pos x="222" y="230"/>
                  </a:cxn>
                  <a:cxn ang="0">
                    <a:pos x="12" y="112"/>
                  </a:cxn>
                  <a:cxn ang="0">
                    <a:pos x="16" y="116"/>
                  </a:cxn>
                  <a:cxn ang="0">
                    <a:pos x="24" y="104"/>
                  </a:cxn>
                  <a:cxn ang="0">
                    <a:pos x="62" y="72"/>
                  </a:cxn>
                  <a:cxn ang="0">
                    <a:pos x="108" y="54"/>
                  </a:cxn>
                  <a:cxn ang="0">
                    <a:pos x="140" y="52"/>
                  </a:cxn>
                  <a:cxn ang="0">
                    <a:pos x="196" y="68"/>
                  </a:cxn>
                  <a:cxn ang="0">
                    <a:pos x="220" y="108"/>
                  </a:cxn>
                  <a:cxn ang="0">
                    <a:pos x="224" y="140"/>
                  </a:cxn>
                  <a:cxn ang="0">
                    <a:pos x="98" y="238"/>
                  </a:cxn>
                  <a:cxn ang="0">
                    <a:pos x="46" y="264"/>
                  </a:cxn>
                  <a:cxn ang="0">
                    <a:pos x="18" y="290"/>
                  </a:cxn>
                  <a:cxn ang="0">
                    <a:pos x="2" y="328"/>
                  </a:cxn>
                  <a:cxn ang="0">
                    <a:pos x="0" y="362"/>
                  </a:cxn>
                  <a:cxn ang="0">
                    <a:pos x="14" y="406"/>
                  </a:cxn>
                  <a:cxn ang="0">
                    <a:pos x="54" y="440"/>
                  </a:cxn>
                  <a:cxn ang="0">
                    <a:pos x="94" y="446"/>
                  </a:cxn>
                  <a:cxn ang="0">
                    <a:pos x="144" y="438"/>
                  </a:cxn>
                  <a:cxn ang="0">
                    <a:pos x="192" y="412"/>
                  </a:cxn>
                  <a:cxn ang="0">
                    <a:pos x="226" y="396"/>
                  </a:cxn>
                  <a:cxn ang="0">
                    <a:pos x="244" y="428"/>
                  </a:cxn>
                  <a:cxn ang="0">
                    <a:pos x="272" y="446"/>
                  </a:cxn>
                  <a:cxn ang="0">
                    <a:pos x="292" y="448"/>
                  </a:cxn>
                  <a:cxn ang="0">
                    <a:pos x="334" y="440"/>
                  </a:cxn>
                  <a:cxn ang="0">
                    <a:pos x="356" y="420"/>
                  </a:cxn>
                  <a:cxn ang="0">
                    <a:pos x="364" y="406"/>
                  </a:cxn>
                  <a:cxn ang="0">
                    <a:pos x="358" y="406"/>
                  </a:cxn>
                  <a:cxn ang="0">
                    <a:pos x="326" y="412"/>
                  </a:cxn>
                  <a:cxn ang="0">
                    <a:pos x="298" y="390"/>
                  </a:cxn>
                  <a:cxn ang="0">
                    <a:pos x="288" y="118"/>
                  </a:cxn>
                  <a:cxn ang="0">
                    <a:pos x="286" y="92"/>
                  </a:cxn>
                  <a:cxn ang="0">
                    <a:pos x="268" y="44"/>
                  </a:cxn>
                  <a:cxn ang="0">
                    <a:pos x="240" y="18"/>
                  </a:cxn>
                  <a:cxn ang="0">
                    <a:pos x="192" y="2"/>
                  </a:cxn>
                  <a:cxn ang="0">
                    <a:pos x="148" y="0"/>
                  </a:cxn>
                  <a:cxn ang="0">
                    <a:pos x="90" y="14"/>
                  </a:cxn>
                  <a:cxn ang="0">
                    <a:pos x="52" y="42"/>
                  </a:cxn>
                  <a:cxn ang="0">
                    <a:pos x="18" y="92"/>
                  </a:cxn>
                  <a:cxn ang="0">
                    <a:pos x="12" y="112"/>
                  </a:cxn>
                </a:cxnLst>
                <a:rect l="0" t="0" r="r" b="b"/>
                <a:pathLst>
                  <a:path w="364" h="448">
                    <a:moveTo>
                      <a:pt x="222" y="230"/>
                    </a:moveTo>
                    <a:lnTo>
                      <a:pt x="222" y="230"/>
                    </a:lnTo>
                    <a:lnTo>
                      <a:pt x="224" y="232"/>
                    </a:lnTo>
                    <a:lnTo>
                      <a:pt x="224" y="232"/>
                    </a:lnTo>
                    <a:lnTo>
                      <a:pt x="226" y="352"/>
                    </a:lnTo>
                    <a:lnTo>
                      <a:pt x="226" y="352"/>
                    </a:lnTo>
                    <a:lnTo>
                      <a:pt x="224" y="356"/>
                    </a:lnTo>
                    <a:lnTo>
                      <a:pt x="218" y="362"/>
                    </a:lnTo>
                    <a:lnTo>
                      <a:pt x="212" y="372"/>
                    </a:lnTo>
                    <a:lnTo>
                      <a:pt x="200" y="380"/>
                    </a:lnTo>
                    <a:lnTo>
                      <a:pt x="188" y="388"/>
                    </a:lnTo>
                    <a:lnTo>
                      <a:pt x="174" y="396"/>
                    </a:lnTo>
                    <a:lnTo>
                      <a:pt x="158" y="400"/>
                    </a:lnTo>
                    <a:lnTo>
                      <a:pt x="140" y="402"/>
                    </a:lnTo>
                    <a:lnTo>
                      <a:pt x="140" y="402"/>
                    </a:lnTo>
                    <a:lnTo>
                      <a:pt x="126" y="402"/>
                    </a:lnTo>
                    <a:lnTo>
                      <a:pt x="114" y="398"/>
                    </a:lnTo>
                    <a:lnTo>
                      <a:pt x="102" y="394"/>
                    </a:lnTo>
                    <a:lnTo>
                      <a:pt x="90" y="386"/>
                    </a:lnTo>
                    <a:lnTo>
                      <a:pt x="80" y="378"/>
                    </a:lnTo>
                    <a:lnTo>
                      <a:pt x="74" y="366"/>
                    </a:lnTo>
                    <a:lnTo>
                      <a:pt x="68" y="354"/>
                    </a:lnTo>
                    <a:lnTo>
                      <a:pt x="68" y="340"/>
                    </a:lnTo>
                    <a:lnTo>
                      <a:pt x="68" y="340"/>
                    </a:lnTo>
                    <a:lnTo>
                      <a:pt x="68" y="324"/>
                    </a:lnTo>
                    <a:lnTo>
                      <a:pt x="70" y="312"/>
                    </a:lnTo>
                    <a:lnTo>
                      <a:pt x="74" y="298"/>
                    </a:lnTo>
                    <a:lnTo>
                      <a:pt x="82" y="288"/>
                    </a:lnTo>
                    <a:lnTo>
                      <a:pt x="92" y="276"/>
                    </a:lnTo>
                    <a:lnTo>
                      <a:pt x="104" y="266"/>
                    </a:lnTo>
                    <a:lnTo>
                      <a:pt x="120" y="258"/>
                    </a:lnTo>
                    <a:lnTo>
                      <a:pt x="140" y="252"/>
                    </a:lnTo>
                    <a:lnTo>
                      <a:pt x="222" y="230"/>
                    </a:lnTo>
                    <a:lnTo>
                      <a:pt x="222" y="230"/>
                    </a:lnTo>
                    <a:close/>
                    <a:moveTo>
                      <a:pt x="12" y="112"/>
                    </a:moveTo>
                    <a:lnTo>
                      <a:pt x="12" y="112"/>
                    </a:lnTo>
                    <a:lnTo>
                      <a:pt x="12" y="114"/>
                    </a:lnTo>
                    <a:lnTo>
                      <a:pt x="14" y="116"/>
                    </a:lnTo>
                    <a:lnTo>
                      <a:pt x="16" y="116"/>
                    </a:lnTo>
                    <a:lnTo>
                      <a:pt x="18" y="114"/>
                    </a:lnTo>
                    <a:lnTo>
                      <a:pt x="18" y="114"/>
                    </a:lnTo>
                    <a:lnTo>
                      <a:pt x="24" y="104"/>
                    </a:lnTo>
                    <a:lnTo>
                      <a:pt x="32" y="94"/>
                    </a:lnTo>
                    <a:lnTo>
                      <a:pt x="44" y="84"/>
                    </a:lnTo>
                    <a:lnTo>
                      <a:pt x="62" y="72"/>
                    </a:lnTo>
                    <a:lnTo>
                      <a:pt x="82" y="62"/>
                    </a:lnTo>
                    <a:lnTo>
                      <a:pt x="96" y="58"/>
                    </a:lnTo>
                    <a:lnTo>
                      <a:pt x="108" y="54"/>
                    </a:lnTo>
                    <a:lnTo>
                      <a:pt x="124" y="52"/>
                    </a:lnTo>
                    <a:lnTo>
                      <a:pt x="140" y="52"/>
                    </a:lnTo>
                    <a:lnTo>
                      <a:pt x="140" y="52"/>
                    </a:lnTo>
                    <a:lnTo>
                      <a:pt x="162" y="54"/>
                    </a:lnTo>
                    <a:lnTo>
                      <a:pt x="182" y="60"/>
                    </a:lnTo>
                    <a:lnTo>
                      <a:pt x="196" y="68"/>
                    </a:lnTo>
                    <a:lnTo>
                      <a:pt x="206" y="80"/>
                    </a:lnTo>
                    <a:lnTo>
                      <a:pt x="214" y="92"/>
                    </a:lnTo>
                    <a:lnTo>
                      <a:pt x="220" y="108"/>
                    </a:lnTo>
                    <a:lnTo>
                      <a:pt x="222" y="124"/>
                    </a:lnTo>
                    <a:lnTo>
                      <a:pt x="224" y="140"/>
                    </a:lnTo>
                    <a:lnTo>
                      <a:pt x="224" y="140"/>
                    </a:lnTo>
                    <a:lnTo>
                      <a:pt x="224" y="204"/>
                    </a:lnTo>
                    <a:lnTo>
                      <a:pt x="98" y="238"/>
                    </a:lnTo>
                    <a:lnTo>
                      <a:pt x="98" y="238"/>
                    </a:lnTo>
                    <a:lnTo>
                      <a:pt x="82" y="244"/>
                    </a:lnTo>
                    <a:lnTo>
                      <a:pt x="64" y="252"/>
                    </a:lnTo>
                    <a:lnTo>
                      <a:pt x="46" y="264"/>
                    </a:lnTo>
                    <a:lnTo>
                      <a:pt x="36" y="270"/>
                    </a:lnTo>
                    <a:lnTo>
                      <a:pt x="28" y="280"/>
                    </a:lnTo>
                    <a:lnTo>
                      <a:pt x="18" y="290"/>
                    </a:lnTo>
                    <a:lnTo>
                      <a:pt x="12" y="300"/>
                    </a:lnTo>
                    <a:lnTo>
                      <a:pt x="6" y="314"/>
                    </a:lnTo>
                    <a:lnTo>
                      <a:pt x="2" y="328"/>
                    </a:lnTo>
                    <a:lnTo>
                      <a:pt x="0" y="344"/>
                    </a:lnTo>
                    <a:lnTo>
                      <a:pt x="0" y="362"/>
                    </a:lnTo>
                    <a:lnTo>
                      <a:pt x="0" y="362"/>
                    </a:lnTo>
                    <a:lnTo>
                      <a:pt x="2" y="376"/>
                    </a:lnTo>
                    <a:lnTo>
                      <a:pt x="6" y="392"/>
                    </a:lnTo>
                    <a:lnTo>
                      <a:pt x="14" y="406"/>
                    </a:lnTo>
                    <a:lnTo>
                      <a:pt x="24" y="420"/>
                    </a:lnTo>
                    <a:lnTo>
                      <a:pt x="38" y="430"/>
                    </a:lnTo>
                    <a:lnTo>
                      <a:pt x="54" y="440"/>
                    </a:lnTo>
                    <a:lnTo>
                      <a:pt x="72" y="444"/>
                    </a:lnTo>
                    <a:lnTo>
                      <a:pt x="94" y="446"/>
                    </a:lnTo>
                    <a:lnTo>
                      <a:pt x="94" y="446"/>
                    </a:lnTo>
                    <a:lnTo>
                      <a:pt x="110" y="446"/>
                    </a:lnTo>
                    <a:lnTo>
                      <a:pt x="128" y="442"/>
                    </a:lnTo>
                    <a:lnTo>
                      <a:pt x="144" y="438"/>
                    </a:lnTo>
                    <a:lnTo>
                      <a:pt x="160" y="430"/>
                    </a:lnTo>
                    <a:lnTo>
                      <a:pt x="176" y="422"/>
                    </a:lnTo>
                    <a:lnTo>
                      <a:pt x="192" y="412"/>
                    </a:lnTo>
                    <a:lnTo>
                      <a:pt x="224" y="384"/>
                    </a:lnTo>
                    <a:lnTo>
                      <a:pt x="224" y="384"/>
                    </a:lnTo>
                    <a:lnTo>
                      <a:pt x="226" y="396"/>
                    </a:lnTo>
                    <a:lnTo>
                      <a:pt x="230" y="406"/>
                    </a:lnTo>
                    <a:lnTo>
                      <a:pt x="234" y="418"/>
                    </a:lnTo>
                    <a:lnTo>
                      <a:pt x="244" y="428"/>
                    </a:lnTo>
                    <a:lnTo>
                      <a:pt x="256" y="438"/>
                    </a:lnTo>
                    <a:lnTo>
                      <a:pt x="262" y="442"/>
                    </a:lnTo>
                    <a:lnTo>
                      <a:pt x="272" y="446"/>
                    </a:lnTo>
                    <a:lnTo>
                      <a:pt x="282" y="448"/>
                    </a:lnTo>
                    <a:lnTo>
                      <a:pt x="292" y="448"/>
                    </a:lnTo>
                    <a:lnTo>
                      <a:pt x="292" y="448"/>
                    </a:lnTo>
                    <a:lnTo>
                      <a:pt x="314" y="446"/>
                    </a:lnTo>
                    <a:lnTo>
                      <a:pt x="324" y="444"/>
                    </a:lnTo>
                    <a:lnTo>
                      <a:pt x="334" y="440"/>
                    </a:lnTo>
                    <a:lnTo>
                      <a:pt x="342" y="434"/>
                    </a:lnTo>
                    <a:lnTo>
                      <a:pt x="350" y="428"/>
                    </a:lnTo>
                    <a:lnTo>
                      <a:pt x="356" y="420"/>
                    </a:lnTo>
                    <a:lnTo>
                      <a:pt x="362" y="410"/>
                    </a:lnTo>
                    <a:lnTo>
                      <a:pt x="362" y="410"/>
                    </a:lnTo>
                    <a:lnTo>
                      <a:pt x="364" y="406"/>
                    </a:lnTo>
                    <a:lnTo>
                      <a:pt x="362" y="406"/>
                    </a:lnTo>
                    <a:lnTo>
                      <a:pt x="358" y="406"/>
                    </a:lnTo>
                    <a:lnTo>
                      <a:pt x="358" y="406"/>
                    </a:lnTo>
                    <a:lnTo>
                      <a:pt x="348" y="410"/>
                    </a:lnTo>
                    <a:lnTo>
                      <a:pt x="338" y="412"/>
                    </a:lnTo>
                    <a:lnTo>
                      <a:pt x="326" y="412"/>
                    </a:lnTo>
                    <a:lnTo>
                      <a:pt x="316" y="408"/>
                    </a:lnTo>
                    <a:lnTo>
                      <a:pt x="306" y="402"/>
                    </a:lnTo>
                    <a:lnTo>
                      <a:pt x="298" y="390"/>
                    </a:lnTo>
                    <a:lnTo>
                      <a:pt x="294" y="376"/>
                    </a:lnTo>
                    <a:lnTo>
                      <a:pt x="292" y="358"/>
                    </a:lnTo>
                    <a:lnTo>
                      <a:pt x="288" y="118"/>
                    </a:lnTo>
                    <a:lnTo>
                      <a:pt x="288" y="118"/>
                    </a:lnTo>
                    <a:lnTo>
                      <a:pt x="288" y="108"/>
                    </a:lnTo>
                    <a:lnTo>
                      <a:pt x="286" y="92"/>
                    </a:lnTo>
                    <a:lnTo>
                      <a:pt x="282" y="74"/>
                    </a:lnTo>
                    <a:lnTo>
                      <a:pt x="274" y="54"/>
                    </a:lnTo>
                    <a:lnTo>
                      <a:pt x="268" y="44"/>
                    </a:lnTo>
                    <a:lnTo>
                      <a:pt x="260" y="34"/>
                    </a:lnTo>
                    <a:lnTo>
                      <a:pt x="250" y="26"/>
                    </a:lnTo>
                    <a:lnTo>
                      <a:pt x="240" y="18"/>
                    </a:lnTo>
                    <a:lnTo>
                      <a:pt x="226" y="12"/>
                    </a:lnTo>
                    <a:lnTo>
                      <a:pt x="210" y="6"/>
                    </a:lnTo>
                    <a:lnTo>
                      <a:pt x="192" y="2"/>
                    </a:lnTo>
                    <a:lnTo>
                      <a:pt x="172" y="0"/>
                    </a:lnTo>
                    <a:lnTo>
                      <a:pt x="172" y="0"/>
                    </a:lnTo>
                    <a:lnTo>
                      <a:pt x="148" y="0"/>
                    </a:lnTo>
                    <a:lnTo>
                      <a:pt x="126" y="2"/>
                    </a:lnTo>
                    <a:lnTo>
                      <a:pt x="108" y="8"/>
                    </a:lnTo>
                    <a:lnTo>
                      <a:pt x="90" y="14"/>
                    </a:lnTo>
                    <a:lnTo>
                      <a:pt x="76" y="22"/>
                    </a:lnTo>
                    <a:lnTo>
                      <a:pt x="62" y="32"/>
                    </a:lnTo>
                    <a:lnTo>
                      <a:pt x="52" y="42"/>
                    </a:lnTo>
                    <a:lnTo>
                      <a:pt x="42" y="54"/>
                    </a:lnTo>
                    <a:lnTo>
                      <a:pt x="28" y="74"/>
                    </a:lnTo>
                    <a:lnTo>
                      <a:pt x="18" y="92"/>
                    </a:lnTo>
                    <a:lnTo>
                      <a:pt x="14" y="106"/>
                    </a:lnTo>
                    <a:lnTo>
                      <a:pt x="12" y="112"/>
                    </a:lnTo>
                    <a:lnTo>
                      <a:pt x="12" y="112"/>
                    </a:lnTo>
                    <a:lnTo>
                      <a:pt x="12" y="112"/>
                    </a:lnTo>
                    <a:close/>
                  </a:path>
                </a:pathLst>
              </a:custGeom>
              <a:solidFill>
                <a:srgbClr val="0B4499"/>
              </a:solidFill>
              <a:ln w="9525">
                <a:noFill/>
                <a:round/>
                <a:headEnd/>
                <a:tailEnd/>
              </a:ln>
            </p:spPr>
            <p:txBody>
              <a:bodyPr/>
              <a:lstStyle/>
              <a:p>
                <a:endParaRPr lang="en-US" dirty="0"/>
              </a:p>
            </p:txBody>
          </p:sp>
          <p:sp>
            <p:nvSpPr>
              <p:cNvPr id="184448" name="Freeform 128"/>
              <p:cNvSpPr>
                <a:spLocks noChangeAspect="1" noEditPoints="1"/>
              </p:cNvSpPr>
              <p:nvPr/>
            </p:nvSpPr>
            <p:spPr bwMode="auto">
              <a:xfrm>
                <a:off x="1055" y="3206"/>
                <a:ext cx="280" cy="344"/>
              </a:xfrm>
              <a:custGeom>
                <a:avLst/>
                <a:gdLst/>
                <a:ahLst/>
                <a:cxnLst>
                  <a:cxn ang="0">
                    <a:pos x="224" y="232"/>
                  </a:cxn>
                  <a:cxn ang="0">
                    <a:pos x="226" y="352"/>
                  </a:cxn>
                  <a:cxn ang="0">
                    <a:pos x="212" y="372"/>
                  </a:cxn>
                  <a:cxn ang="0">
                    <a:pos x="174" y="396"/>
                  </a:cxn>
                  <a:cxn ang="0">
                    <a:pos x="140" y="402"/>
                  </a:cxn>
                  <a:cxn ang="0">
                    <a:pos x="102" y="394"/>
                  </a:cxn>
                  <a:cxn ang="0">
                    <a:pos x="74" y="366"/>
                  </a:cxn>
                  <a:cxn ang="0">
                    <a:pos x="68" y="340"/>
                  </a:cxn>
                  <a:cxn ang="0">
                    <a:pos x="76" y="298"/>
                  </a:cxn>
                  <a:cxn ang="0">
                    <a:pos x="104" y="266"/>
                  </a:cxn>
                  <a:cxn ang="0">
                    <a:pos x="222" y="230"/>
                  </a:cxn>
                  <a:cxn ang="0">
                    <a:pos x="14" y="112"/>
                  </a:cxn>
                  <a:cxn ang="0">
                    <a:pos x="16" y="116"/>
                  </a:cxn>
                  <a:cxn ang="0">
                    <a:pos x="24" y="104"/>
                  </a:cxn>
                  <a:cxn ang="0">
                    <a:pos x="62" y="72"/>
                  </a:cxn>
                  <a:cxn ang="0">
                    <a:pos x="110" y="54"/>
                  </a:cxn>
                  <a:cxn ang="0">
                    <a:pos x="142" y="52"/>
                  </a:cxn>
                  <a:cxn ang="0">
                    <a:pos x="196" y="68"/>
                  </a:cxn>
                  <a:cxn ang="0">
                    <a:pos x="220" y="108"/>
                  </a:cxn>
                  <a:cxn ang="0">
                    <a:pos x="224" y="140"/>
                  </a:cxn>
                  <a:cxn ang="0">
                    <a:pos x="100" y="238"/>
                  </a:cxn>
                  <a:cxn ang="0">
                    <a:pos x="46" y="264"/>
                  </a:cxn>
                  <a:cxn ang="0">
                    <a:pos x="20" y="290"/>
                  </a:cxn>
                  <a:cxn ang="0">
                    <a:pos x="2" y="328"/>
                  </a:cxn>
                  <a:cxn ang="0">
                    <a:pos x="0" y="362"/>
                  </a:cxn>
                  <a:cxn ang="0">
                    <a:pos x="14" y="406"/>
                  </a:cxn>
                  <a:cxn ang="0">
                    <a:pos x="54" y="440"/>
                  </a:cxn>
                  <a:cxn ang="0">
                    <a:pos x="94" y="446"/>
                  </a:cxn>
                  <a:cxn ang="0">
                    <a:pos x="144" y="438"/>
                  </a:cxn>
                  <a:cxn ang="0">
                    <a:pos x="192" y="412"/>
                  </a:cxn>
                  <a:cxn ang="0">
                    <a:pos x="226" y="396"/>
                  </a:cxn>
                  <a:cxn ang="0">
                    <a:pos x="244" y="428"/>
                  </a:cxn>
                  <a:cxn ang="0">
                    <a:pos x="272" y="446"/>
                  </a:cxn>
                  <a:cxn ang="0">
                    <a:pos x="294" y="448"/>
                  </a:cxn>
                  <a:cxn ang="0">
                    <a:pos x="334" y="440"/>
                  </a:cxn>
                  <a:cxn ang="0">
                    <a:pos x="358" y="420"/>
                  </a:cxn>
                  <a:cxn ang="0">
                    <a:pos x="364" y="406"/>
                  </a:cxn>
                  <a:cxn ang="0">
                    <a:pos x="360" y="406"/>
                  </a:cxn>
                  <a:cxn ang="0">
                    <a:pos x="326" y="412"/>
                  </a:cxn>
                  <a:cxn ang="0">
                    <a:pos x="300" y="390"/>
                  </a:cxn>
                  <a:cxn ang="0">
                    <a:pos x="290" y="118"/>
                  </a:cxn>
                  <a:cxn ang="0">
                    <a:pos x="288" y="92"/>
                  </a:cxn>
                  <a:cxn ang="0">
                    <a:pos x="270" y="44"/>
                  </a:cxn>
                  <a:cxn ang="0">
                    <a:pos x="240" y="18"/>
                  </a:cxn>
                  <a:cxn ang="0">
                    <a:pos x="192" y="2"/>
                  </a:cxn>
                  <a:cxn ang="0">
                    <a:pos x="148" y="0"/>
                  </a:cxn>
                  <a:cxn ang="0">
                    <a:pos x="92" y="14"/>
                  </a:cxn>
                  <a:cxn ang="0">
                    <a:pos x="52" y="42"/>
                  </a:cxn>
                  <a:cxn ang="0">
                    <a:pos x="20" y="92"/>
                  </a:cxn>
                  <a:cxn ang="0">
                    <a:pos x="14" y="112"/>
                  </a:cxn>
                </a:cxnLst>
                <a:rect l="0" t="0" r="r" b="b"/>
                <a:pathLst>
                  <a:path w="364" h="448">
                    <a:moveTo>
                      <a:pt x="222" y="230"/>
                    </a:moveTo>
                    <a:lnTo>
                      <a:pt x="222" y="230"/>
                    </a:lnTo>
                    <a:lnTo>
                      <a:pt x="224" y="232"/>
                    </a:lnTo>
                    <a:lnTo>
                      <a:pt x="224" y="232"/>
                    </a:lnTo>
                    <a:lnTo>
                      <a:pt x="226" y="352"/>
                    </a:lnTo>
                    <a:lnTo>
                      <a:pt x="226" y="352"/>
                    </a:lnTo>
                    <a:lnTo>
                      <a:pt x="224" y="356"/>
                    </a:lnTo>
                    <a:lnTo>
                      <a:pt x="220" y="362"/>
                    </a:lnTo>
                    <a:lnTo>
                      <a:pt x="212" y="372"/>
                    </a:lnTo>
                    <a:lnTo>
                      <a:pt x="202" y="380"/>
                    </a:lnTo>
                    <a:lnTo>
                      <a:pt x="188" y="388"/>
                    </a:lnTo>
                    <a:lnTo>
                      <a:pt x="174" y="396"/>
                    </a:lnTo>
                    <a:lnTo>
                      <a:pt x="158" y="400"/>
                    </a:lnTo>
                    <a:lnTo>
                      <a:pt x="140" y="402"/>
                    </a:lnTo>
                    <a:lnTo>
                      <a:pt x="140" y="402"/>
                    </a:lnTo>
                    <a:lnTo>
                      <a:pt x="128" y="402"/>
                    </a:lnTo>
                    <a:lnTo>
                      <a:pt x="114" y="398"/>
                    </a:lnTo>
                    <a:lnTo>
                      <a:pt x="102" y="394"/>
                    </a:lnTo>
                    <a:lnTo>
                      <a:pt x="92" y="386"/>
                    </a:lnTo>
                    <a:lnTo>
                      <a:pt x="82" y="378"/>
                    </a:lnTo>
                    <a:lnTo>
                      <a:pt x="74" y="366"/>
                    </a:lnTo>
                    <a:lnTo>
                      <a:pt x="70" y="354"/>
                    </a:lnTo>
                    <a:lnTo>
                      <a:pt x="68" y="340"/>
                    </a:lnTo>
                    <a:lnTo>
                      <a:pt x="68" y="340"/>
                    </a:lnTo>
                    <a:lnTo>
                      <a:pt x="68" y="324"/>
                    </a:lnTo>
                    <a:lnTo>
                      <a:pt x="72" y="312"/>
                    </a:lnTo>
                    <a:lnTo>
                      <a:pt x="76" y="298"/>
                    </a:lnTo>
                    <a:lnTo>
                      <a:pt x="82" y="288"/>
                    </a:lnTo>
                    <a:lnTo>
                      <a:pt x="92" y="276"/>
                    </a:lnTo>
                    <a:lnTo>
                      <a:pt x="104" y="266"/>
                    </a:lnTo>
                    <a:lnTo>
                      <a:pt x="120" y="258"/>
                    </a:lnTo>
                    <a:lnTo>
                      <a:pt x="140" y="252"/>
                    </a:lnTo>
                    <a:lnTo>
                      <a:pt x="222" y="230"/>
                    </a:lnTo>
                    <a:lnTo>
                      <a:pt x="222" y="230"/>
                    </a:lnTo>
                    <a:close/>
                    <a:moveTo>
                      <a:pt x="14" y="112"/>
                    </a:moveTo>
                    <a:lnTo>
                      <a:pt x="14" y="112"/>
                    </a:lnTo>
                    <a:lnTo>
                      <a:pt x="14" y="114"/>
                    </a:lnTo>
                    <a:lnTo>
                      <a:pt x="14" y="116"/>
                    </a:lnTo>
                    <a:lnTo>
                      <a:pt x="16" y="116"/>
                    </a:lnTo>
                    <a:lnTo>
                      <a:pt x="18" y="114"/>
                    </a:lnTo>
                    <a:lnTo>
                      <a:pt x="18" y="114"/>
                    </a:lnTo>
                    <a:lnTo>
                      <a:pt x="24" y="104"/>
                    </a:lnTo>
                    <a:lnTo>
                      <a:pt x="34" y="94"/>
                    </a:lnTo>
                    <a:lnTo>
                      <a:pt x="46" y="84"/>
                    </a:lnTo>
                    <a:lnTo>
                      <a:pt x="62" y="72"/>
                    </a:lnTo>
                    <a:lnTo>
                      <a:pt x="84" y="62"/>
                    </a:lnTo>
                    <a:lnTo>
                      <a:pt x="96" y="58"/>
                    </a:lnTo>
                    <a:lnTo>
                      <a:pt x="110" y="54"/>
                    </a:lnTo>
                    <a:lnTo>
                      <a:pt x="124" y="52"/>
                    </a:lnTo>
                    <a:lnTo>
                      <a:pt x="142" y="52"/>
                    </a:lnTo>
                    <a:lnTo>
                      <a:pt x="142" y="52"/>
                    </a:lnTo>
                    <a:lnTo>
                      <a:pt x="164" y="54"/>
                    </a:lnTo>
                    <a:lnTo>
                      <a:pt x="182" y="60"/>
                    </a:lnTo>
                    <a:lnTo>
                      <a:pt x="196" y="68"/>
                    </a:lnTo>
                    <a:lnTo>
                      <a:pt x="208" y="80"/>
                    </a:lnTo>
                    <a:lnTo>
                      <a:pt x="216" y="92"/>
                    </a:lnTo>
                    <a:lnTo>
                      <a:pt x="220" y="108"/>
                    </a:lnTo>
                    <a:lnTo>
                      <a:pt x="224" y="124"/>
                    </a:lnTo>
                    <a:lnTo>
                      <a:pt x="224" y="140"/>
                    </a:lnTo>
                    <a:lnTo>
                      <a:pt x="224" y="140"/>
                    </a:lnTo>
                    <a:lnTo>
                      <a:pt x="224" y="204"/>
                    </a:lnTo>
                    <a:lnTo>
                      <a:pt x="100" y="238"/>
                    </a:lnTo>
                    <a:lnTo>
                      <a:pt x="100" y="238"/>
                    </a:lnTo>
                    <a:lnTo>
                      <a:pt x="82" y="244"/>
                    </a:lnTo>
                    <a:lnTo>
                      <a:pt x="66" y="252"/>
                    </a:lnTo>
                    <a:lnTo>
                      <a:pt x="46" y="264"/>
                    </a:lnTo>
                    <a:lnTo>
                      <a:pt x="36" y="270"/>
                    </a:lnTo>
                    <a:lnTo>
                      <a:pt x="28" y="280"/>
                    </a:lnTo>
                    <a:lnTo>
                      <a:pt x="20" y="290"/>
                    </a:lnTo>
                    <a:lnTo>
                      <a:pt x="12" y="300"/>
                    </a:lnTo>
                    <a:lnTo>
                      <a:pt x="6" y="314"/>
                    </a:lnTo>
                    <a:lnTo>
                      <a:pt x="2" y="328"/>
                    </a:lnTo>
                    <a:lnTo>
                      <a:pt x="0" y="344"/>
                    </a:lnTo>
                    <a:lnTo>
                      <a:pt x="0" y="362"/>
                    </a:lnTo>
                    <a:lnTo>
                      <a:pt x="0" y="362"/>
                    </a:lnTo>
                    <a:lnTo>
                      <a:pt x="2" y="376"/>
                    </a:lnTo>
                    <a:lnTo>
                      <a:pt x="8" y="392"/>
                    </a:lnTo>
                    <a:lnTo>
                      <a:pt x="14" y="406"/>
                    </a:lnTo>
                    <a:lnTo>
                      <a:pt x="26" y="420"/>
                    </a:lnTo>
                    <a:lnTo>
                      <a:pt x="38" y="430"/>
                    </a:lnTo>
                    <a:lnTo>
                      <a:pt x="54" y="440"/>
                    </a:lnTo>
                    <a:lnTo>
                      <a:pt x="72" y="444"/>
                    </a:lnTo>
                    <a:lnTo>
                      <a:pt x="94" y="446"/>
                    </a:lnTo>
                    <a:lnTo>
                      <a:pt x="94" y="446"/>
                    </a:lnTo>
                    <a:lnTo>
                      <a:pt x="112" y="446"/>
                    </a:lnTo>
                    <a:lnTo>
                      <a:pt x="128" y="442"/>
                    </a:lnTo>
                    <a:lnTo>
                      <a:pt x="144" y="438"/>
                    </a:lnTo>
                    <a:lnTo>
                      <a:pt x="160" y="430"/>
                    </a:lnTo>
                    <a:lnTo>
                      <a:pt x="176" y="422"/>
                    </a:lnTo>
                    <a:lnTo>
                      <a:pt x="192" y="412"/>
                    </a:lnTo>
                    <a:lnTo>
                      <a:pt x="226" y="384"/>
                    </a:lnTo>
                    <a:lnTo>
                      <a:pt x="226" y="384"/>
                    </a:lnTo>
                    <a:lnTo>
                      <a:pt x="226" y="396"/>
                    </a:lnTo>
                    <a:lnTo>
                      <a:pt x="230" y="406"/>
                    </a:lnTo>
                    <a:lnTo>
                      <a:pt x="236" y="418"/>
                    </a:lnTo>
                    <a:lnTo>
                      <a:pt x="244" y="428"/>
                    </a:lnTo>
                    <a:lnTo>
                      <a:pt x="256" y="438"/>
                    </a:lnTo>
                    <a:lnTo>
                      <a:pt x="264" y="442"/>
                    </a:lnTo>
                    <a:lnTo>
                      <a:pt x="272" y="446"/>
                    </a:lnTo>
                    <a:lnTo>
                      <a:pt x="282" y="448"/>
                    </a:lnTo>
                    <a:lnTo>
                      <a:pt x="294" y="448"/>
                    </a:lnTo>
                    <a:lnTo>
                      <a:pt x="294" y="448"/>
                    </a:lnTo>
                    <a:lnTo>
                      <a:pt x="316" y="446"/>
                    </a:lnTo>
                    <a:lnTo>
                      <a:pt x="326" y="444"/>
                    </a:lnTo>
                    <a:lnTo>
                      <a:pt x="334" y="440"/>
                    </a:lnTo>
                    <a:lnTo>
                      <a:pt x="342" y="434"/>
                    </a:lnTo>
                    <a:lnTo>
                      <a:pt x="350" y="428"/>
                    </a:lnTo>
                    <a:lnTo>
                      <a:pt x="358" y="420"/>
                    </a:lnTo>
                    <a:lnTo>
                      <a:pt x="364" y="410"/>
                    </a:lnTo>
                    <a:lnTo>
                      <a:pt x="364" y="410"/>
                    </a:lnTo>
                    <a:lnTo>
                      <a:pt x="364" y="406"/>
                    </a:lnTo>
                    <a:lnTo>
                      <a:pt x="362" y="406"/>
                    </a:lnTo>
                    <a:lnTo>
                      <a:pt x="360" y="406"/>
                    </a:lnTo>
                    <a:lnTo>
                      <a:pt x="360" y="406"/>
                    </a:lnTo>
                    <a:lnTo>
                      <a:pt x="350" y="410"/>
                    </a:lnTo>
                    <a:lnTo>
                      <a:pt x="338" y="412"/>
                    </a:lnTo>
                    <a:lnTo>
                      <a:pt x="326" y="412"/>
                    </a:lnTo>
                    <a:lnTo>
                      <a:pt x="316" y="408"/>
                    </a:lnTo>
                    <a:lnTo>
                      <a:pt x="306" y="402"/>
                    </a:lnTo>
                    <a:lnTo>
                      <a:pt x="300" y="390"/>
                    </a:lnTo>
                    <a:lnTo>
                      <a:pt x="294" y="376"/>
                    </a:lnTo>
                    <a:lnTo>
                      <a:pt x="292" y="358"/>
                    </a:lnTo>
                    <a:lnTo>
                      <a:pt x="290" y="118"/>
                    </a:lnTo>
                    <a:lnTo>
                      <a:pt x="290" y="118"/>
                    </a:lnTo>
                    <a:lnTo>
                      <a:pt x="290" y="108"/>
                    </a:lnTo>
                    <a:lnTo>
                      <a:pt x="288" y="92"/>
                    </a:lnTo>
                    <a:lnTo>
                      <a:pt x="284" y="74"/>
                    </a:lnTo>
                    <a:lnTo>
                      <a:pt x="276" y="54"/>
                    </a:lnTo>
                    <a:lnTo>
                      <a:pt x="270" y="44"/>
                    </a:lnTo>
                    <a:lnTo>
                      <a:pt x="262" y="34"/>
                    </a:lnTo>
                    <a:lnTo>
                      <a:pt x="252" y="26"/>
                    </a:lnTo>
                    <a:lnTo>
                      <a:pt x="240" y="18"/>
                    </a:lnTo>
                    <a:lnTo>
                      <a:pt x="226" y="12"/>
                    </a:lnTo>
                    <a:lnTo>
                      <a:pt x="212" y="6"/>
                    </a:lnTo>
                    <a:lnTo>
                      <a:pt x="192" y="2"/>
                    </a:lnTo>
                    <a:lnTo>
                      <a:pt x="172" y="0"/>
                    </a:lnTo>
                    <a:lnTo>
                      <a:pt x="172" y="0"/>
                    </a:lnTo>
                    <a:lnTo>
                      <a:pt x="148" y="0"/>
                    </a:lnTo>
                    <a:lnTo>
                      <a:pt x="128" y="2"/>
                    </a:lnTo>
                    <a:lnTo>
                      <a:pt x="108" y="8"/>
                    </a:lnTo>
                    <a:lnTo>
                      <a:pt x="92" y="14"/>
                    </a:lnTo>
                    <a:lnTo>
                      <a:pt x="76" y="22"/>
                    </a:lnTo>
                    <a:lnTo>
                      <a:pt x="64" y="32"/>
                    </a:lnTo>
                    <a:lnTo>
                      <a:pt x="52" y="42"/>
                    </a:lnTo>
                    <a:lnTo>
                      <a:pt x="44" y="54"/>
                    </a:lnTo>
                    <a:lnTo>
                      <a:pt x="28" y="74"/>
                    </a:lnTo>
                    <a:lnTo>
                      <a:pt x="20" y="92"/>
                    </a:lnTo>
                    <a:lnTo>
                      <a:pt x="14" y="106"/>
                    </a:lnTo>
                    <a:lnTo>
                      <a:pt x="14" y="112"/>
                    </a:lnTo>
                    <a:lnTo>
                      <a:pt x="14" y="112"/>
                    </a:lnTo>
                    <a:lnTo>
                      <a:pt x="14" y="112"/>
                    </a:lnTo>
                    <a:close/>
                  </a:path>
                </a:pathLst>
              </a:custGeom>
              <a:solidFill>
                <a:srgbClr val="0B4499"/>
              </a:solidFill>
              <a:ln w="9525">
                <a:noFill/>
                <a:round/>
                <a:headEnd/>
                <a:tailEnd/>
              </a:ln>
            </p:spPr>
            <p:txBody>
              <a:bodyPr/>
              <a:lstStyle/>
              <a:p>
                <a:endParaRPr lang="en-US" dirty="0"/>
              </a:p>
            </p:txBody>
          </p:sp>
          <p:sp>
            <p:nvSpPr>
              <p:cNvPr id="184449" name="Freeform 129"/>
              <p:cNvSpPr>
                <a:spLocks noChangeAspect="1" noEditPoints="1"/>
              </p:cNvSpPr>
              <p:nvPr/>
            </p:nvSpPr>
            <p:spPr bwMode="auto">
              <a:xfrm>
                <a:off x="1346" y="3212"/>
                <a:ext cx="333" cy="333"/>
              </a:xfrm>
              <a:custGeom>
                <a:avLst/>
                <a:gdLst/>
                <a:ahLst/>
                <a:cxnLst>
                  <a:cxn ang="0">
                    <a:pos x="114" y="30"/>
                  </a:cxn>
                  <a:cxn ang="0">
                    <a:pos x="118" y="28"/>
                  </a:cxn>
                  <a:cxn ang="0">
                    <a:pos x="150" y="26"/>
                  </a:cxn>
                  <a:cxn ang="0">
                    <a:pos x="208" y="32"/>
                  </a:cxn>
                  <a:cxn ang="0">
                    <a:pos x="254" y="48"/>
                  </a:cxn>
                  <a:cxn ang="0">
                    <a:pos x="292" y="72"/>
                  </a:cxn>
                  <a:cxn ang="0">
                    <a:pos x="320" y="102"/>
                  </a:cxn>
                  <a:cxn ang="0">
                    <a:pos x="340" y="136"/>
                  </a:cxn>
                  <a:cxn ang="0">
                    <a:pos x="354" y="170"/>
                  </a:cxn>
                  <a:cxn ang="0">
                    <a:pos x="360" y="204"/>
                  </a:cxn>
                  <a:cxn ang="0">
                    <a:pos x="362" y="220"/>
                  </a:cxn>
                  <a:cxn ang="0">
                    <a:pos x="358" y="268"/>
                  </a:cxn>
                  <a:cxn ang="0">
                    <a:pos x="348" y="308"/>
                  </a:cxn>
                  <a:cxn ang="0">
                    <a:pos x="332" y="340"/>
                  </a:cxn>
                  <a:cxn ang="0">
                    <a:pos x="310" y="366"/>
                  </a:cxn>
                  <a:cxn ang="0">
                    <a:pos x="286" y="386"/>
                  </a:cxn>
                  <a:cxn ang="0">
                    <a:pos x="258" y="398"/>
                  </a:cxn>
                  <a:cxn ang="0">
                    <a:pos x="226" y="406"/>
                  </a:cxn>
                  <a:cxn ang="0">
                    <a:pos x="194" y="408"/>
                  </a:cxn>
                  <a:cxn ang="0">
                    <a:pos x="172" y="408"/>
                  </a:cxn>
                  <a:cxn ang="0">
                    <a:pos x="140" y="400"/>
                  </a:cxn>
                  <a:cxn ang="0">
                    <a:pos x="122" y="382"/>
                  </a:cxn>
                  <a:cxn ang="0">
                    <a:pos x="114" y="348"/>
                  </a:cxn>
                  <a:cxn ang="0">
                    <a:pos x="114" y="30"/>
                  </a:cxn>
                  <a:cxn ang="0">
                    <a:pos x="216" y="434"/>
                  </a:cxn>
                  <a:cxn ang="0">
                    <a:pos x="234" y="434"/>
                  </a:cxn>
                  <a:cxn ang="0">
                    <a:pos x="272" y="428"/>
                  </a:cxn>
                  <a:cxn ang="0">
                    <a:pos x="308" y="416"/>
                  </a:cxn>
                  <a:cxn ang="0">
                    <a:pos x="344" y="400"/>
                  </a:cxn>
                  <a:cxn ang="0">
                    <a:pos x="374" y="374"/>
                  </a:cxn>
                  <a:cxn ang="0">
                    <a:pos x="402" y="342"/>
                  </a:cxn>
                  <a:cxn ang="0">
                    <a:pos x="420" y="302"/>
                  </a:cxn>
                  <a:cxn ang="0">
                    <a:pos x="432" y="256"/>
                  </a:cxn>
                  <a:cxn ang="0">
                    <a:pos x="434" y="228"/>
                  </a:cxn>
                  <a:cxn ang="0">
                    <a:pos x="430" y="186"/>
                  </a:cxn>
                  <a:cxn ang="0">
                    <a:pos x="420" y="144"/>
                  </a:cxn>
                  <a:cxn ang="0">
                    <a:pos x="400" y="106"/>
                  </a:cxn>
                  <a:cxn ang="0">
                    <a:pos x="372" y="72"/>
                  </a:cxn>
                  <a:cxn ang="0">
                    <a:pos x="336" y="42"/>
                  </a:cxn>
                  <a:cxn ang="0">
                    <a:pos x="288" y="20"/>
                  </a:cxn>
                  <a:cxn ang="0">
                    <a:pos x="230" y="6"/>
                  </a:cxn>
                  <a:cxn ang="0">
                    <a:pos x="162" y="0"/>
                  </a:cxn>
                  <a:cxn ang="0">
                    <a:pos x="0" y="10"/>
                  </a:cxn>
                  <a:cxn ang="0">
                    <a:pos x="8" y="12"/>
                  </a:cxn>
                  <a:cxn ang="0">
                    <a:pos x="22" y="16"/>
                  </a:cxn>
                  <a:cxn ang="0">
                    <a:pos x="36" y="32"/>
                  </a:cxn>
                  <a:cxn ang="0">
                    <a:pos x="46" y="60"/>
                  </a:cxn>
                  <a:cxn ang="0">
                    <a:pos x="48" y="96"/>
                  </a:cxn>
                  <a:cxn ang="0">
                    <a:pos x="48" y="322"/>
                  </a:cxn>
                  <a:cxn ang="0">
                    <a:pos x="46" y="362"/>
                  </a:cxn>
                  <a:cxn ang="0">
                    <a:pos x="36" y="396"/>
                  </a:cxn>
                  <a:cxn ang="0">
                    <a:pos x="22" y="416"/>
                  </a:cxn>
                  <a:cxn ang="0">
                    <a:pos x="8" y="422"/>
                  </a:cxn>
                  <a:cxn ang="0">
                    <a:pos x="0" y="434"/>
                  </a:cxn>
                  <a:cxn ang="0">
                    <a:pos x="216" y="434"/>
                  </a:cxn>
                </a:cxnLst>
                <a:rect l="0" t="0" r="r" b="b"/>
                <a:pathLst>
                  <a:path w="434" h="434">
                    <a:moveTo>
                      <a:pt x="114" y="30"/>
                    </a:moveTo>
                    <a:lnTo>
                      <a:pt x="114" y="30"/>
                    </a:lnTo>
                    <a:lnTo>
                      <a:pt x="116" y="28"/>
                    </a:lnTo>
                    <a:lnTo>
                      <a:pt x="118" y="28"/>
                    </a:lnTo>
                    <a:lnTo>
                      <a:pt x="118" y="28"/>
                    </a:lnTo>
                    <a:lnTo>
                      <a:pt x="150" y="26"/>
                    </a:lnTo>
                    <a:lnTo>
                      <a:pt x="180" y="28"/>
                    </a:lnTo>
                    <a:lnTo>
                      <a:pt x="208" y="32"/>
                    </a:lnTo>
                    <a:lnTo>
                      <a:pt x="232" y="40"/>
                    </a:lnTo>
                    <a:lnTo>
                      <a:pt x="254" y="48"/>
                    </a:lnTo>
                    <a:lnTo>
                      <a:pt x="274" y="60"/>
                    </a:lnTo>
                    <a:lnTo>
                      <a:pt x="292" y="72"/>
                    </a:lnTo>
                    <a:lnTo>
                      <a:pt x="306" y="86"/>
                    </a:lnTo>
                    <a:lnTo>
                      <a:pt x="320" y="102"/>
                    </a:lnTo>
                    <a:lnTo>
                      <a:pt x="332" y="118"/>
                    </a:lnTo>
                    <a:lnTo>
                      <a:pt x="340" y="136"/>
                    </a:lnTo>
                    <a:lnTo>
                      <a:pt x="348" y="152"/>
                    </a:lnTo>
                    <a:lnTo>
                      <a:pt x="354" y="170"/>
                    </a:lnTo>
                    <a:lnTo>
                      <a:pt x="358" y="188"/>
                    </a:lnTo>
                    <a:lnTo>
                      <a:pt x="360" y="204"/>
                    </a:lnTo>
                    <a:lnTo>
                      <a:pt x="362" y="220"/>
                    </a:lnTo>
                    <a:lnTo>
                      <a:pt x="362" y="220"/>
                    </a:lnTo>
                    <a:lnTo>
                      <a:pt x="360" y="246"/>
                    </a:lnTo>
                    <a:lnTo>
                      <a:pt x="358" y="268"/>
                    </a:lnTo>
                    <a:lnTo>
                      <a:pt x="354" y="290"/>
                    </a:lnTo>
                    <a:lnTo>
                      <a:pt x="348" y="308"/>
                    </a:lnTo>
                    <a:lnTo>
                      <a:pt x="340" y="326"/>
                    </a:lnTo>
                    <a:lnTo>
                      <a:pt x="332" y="340"/>
                    </a:lnTo>
                    <a:lnTo>
                      <a:pt x="322" y="354"/>
                    </a:lnTo>
                    <a:lnTo>
                      <a:pt x="310" y="366"/>
                    </a:lnTo>
                    <a:lnTo>
                      <a:pt x="298" y="376"/>
                    </a:lnTo>
                    <a:lnTo>
                      <a:pt x="286" y="386"/>
                    </a:lnTo>
                    <a:lnTo>
                      <a:pt x="272" y="392"/>
                    </a:lnTo>
                    <a:lnTo>
                      <a:pt x="258" y="398"/>
                    </a:lnTo>
                    <a:lnTo>
                      <a:pt x="242" y="402"/>
                    </a:lnTo>
                    <a:lnTo>
                      <a:pt x="226" y="406"/>
                    </a:lnTo>
                    <a:lnTo>
                      <a:pt x="210" y="408"/>
                    </a:lnTo>
                    <a:lnTo>
                      <a:pt x="194" y="408"/>
                    </a:lnTo>
                    <a:lnTo>
                      <a:pt x="194" y="408"/>
                    </a:lnTo>
                    <a:lnTo>
                      <a:pt x="172" y="408"/>
                    </a:lnTo>
                    <a:lnTo>
                      <a:pt x="154" y="406"/>
                    </a:lnTo>
                    <a:lnTo>
                      <a:pt x="140" y="400"/>
                    </a:lnTo>
                    <a:lnTo>
                      <a:pt x="130" y="394"/>
                    </a:lnTo>
                    <a:lnTo>
                      <a:pt x="122" y="382"/>
                    </a:lnTo>
                    <a:lnTo>
                      <a:pt x="118" y="368"/>
                    </a:lnTo>
                    <a:lnTo>
                      <a:pt x="114" y="348"/>
                    </a:lnTo>
                    <a:lnTo>
                      <a:pt x="114" y="324"/>
                    </a:lnTo>
                    <a:lnTo>
                      <a:pt x="114" y="30"/>
                    </a:lnTo>
                    <a:lnTo>
                      <a:pt x="114" y="30"/>
                    </a:lnTo>
                    <a:close/>
                    <a:moveTo>
                      <a:pt x="216" y="434"/>
                    </a:moveTo>
                    <a:lnTo>
                      <a:pt x="216" y="434"/>
                    </a:lnTo>
                    <a:lnTo>
                      <a:pt x="234" y="434"/>
                    </a:lnTo>
                    <a:lnTo>
                      <a:pt x="252" y="432"/>
                    </a:lnTo>
                    <a:lnTo>
                      <a:pt x="272" y="428"/>
                    </a:lnTo>
                    <a:lnTo>
                      <a:pt x="290" y="424"/>
                    </a:lnTo>
                    <a:lnTo>
                      <a:pt x="308" y="416"/>
                    </a:lnTo>
                    <a:lnTo>
                      <a:pt x="326" y="408"/>
                    </a:lnTo>
                    <a:lnTo>
                      <a:pt x="344" y="400"/>
                    </a:lnTo>
                    <a:lnTo>
                      <a:pt x="360" y="388"/>
                    </a:lnTo>
                    <a:lnTo>
                      <a:pt x="374" y="374"/>
                    </a:lnTo>
                    <a:lnTo>
                      <a:pt x="388" y="360"/>
                    </a:lnTo>
                    <a:lnTo>
                      <a:pt x="402" y="342"/>
                    </a:lnTo>
                    <a:lnTo>
                      <a:pt x="412" y="324"/>
                    </a:lnTo>
                    <a:lnTo>
                      <a:pt x="420" y="302"/>
                    </a:lnTo>
                    <a:lnTo>
                      <a:pt x="428" y="280"/>
                    </a:lnTo>
                    <a:lnTo>
                      <a:pt x="432" y="256"/>
                    </a:lnTo>
                    <a:lnTo>
                      <a:pt x="434" y="228"/>
                    </a:lnTo>
                    <a:lnTo>
                      <a:pt x="434" y="228"/>
                    </a:lnTo>
                    <a:lnTo>
                      <a:pt x="432" y="206"/>
                    </a:lnTo>
                    <a:lnTo>
                      <a:pt x="430" y="186"/>
                    </a:lnTo>
                    <a:lnTo>
                      <a:pt x="426" y="164"/>
                    </a:lnTo>
                    <a:lnTo>
                      <a:pt x="420" y="144"/>
                    </a:lnTo>
                    <a:lnTo>
                      <a:pt x="412" y="124"/>
                    </a:lnTo>
                    <a:lnTo>
                      <a:pt x="400" y="106"/>
                    </a:lnTo>
                    <a:lnTo>
                      <a:pt x="388" y="88"/>
                    </a:lnTo>
                    <a:lnTo>
                      <a:pt x="372" y="72"/>
                    </a:lnTo>
                    <a:lnTo>
                      <a:pt x="356" y="56"/>
                    </a:lnTo>
                    <a:lnTo>
                      <a:pt x="336" y="42"/>
                    </a:lnTo>
                    <a:lnTo>
                      <a:pt x="314" y="30"/>
                    </a:lnTo>
                    <a:lnTo>
                      <a:pt x="288" y="20"/>
                    </a:lnTo>
                    <a:lnTo>
                      <a:pt x="260" y="12"/>
                    </a:lnTo>
                    <a:lnTo>
                      <a:pt x="230" y="6"/>
                    </a:lnTo>
                    <a:lnTo>
                      <a:pt x="198" y="2"/>
                    </a:lnTo>
                    <a:lnTo>
                      <a:pt x="162" y="0"/>
                    </a:lnTo>
                    <a:lnTo>
                      <a:pt x="0" y="0"/>
                    </a:lnTo>
                    <a:lnTo>
                      <a:pt x="0" y="10"/>
                    </a:lnTo>
                    <a:lnTo>
                      <a:pt x="0" y="10"/>
                    </a:lnTo>
                    <a:lnTo>
                      <a:pt x="8" y="12"/>
                    </a:lnTo>
                    <a:lnTo>
                      <a:pt x="16" y="14"/>
                    </a:lnTo>
                    <a:lnTo>
                      <a:pt x="22" y="16"/>
                    </a:lnTo>
                    <a:lnTo>
                      <a:pt x="28" y="22"/>
                    </a:lnTo>
                    <a:lnTo>
                      <a:pt x="36" y="32"/>
                    </a:lnTo>
                    <a:lnTo>
                      <a:pt x="42" y="46"/>
                    </a:lnTo>
                    <a:lnTo>
                      <a:pt x="46" y="60"/>
                    </a:lnTo>
                    <a:lnTo>
                      <a:pt x="48" y="74"/>
                    </a:lnTo>
                    <a:lnTo>
                      <a:pt x="48" y="96"/>
                    </a:lnTo>
                    <a:lnTo>
                      <a:pt x="48" y="322"/>
                    </a:lnTo>
                    <a:lnTo>
                      <a:pt x="48" y="322"/>
                    </a:lnTo>
                    <a:lnTo>
                      <a:pt x="48" y="346"/>
                    </a:lnTo>
                    <a:lnTo>
                      <a:pt x="46" y="362"/>
                    </a:lnTo>
                    <a:lnTo>
                      <a:pt x="42" y="380"/>
                    </a:lnTo>
                    <a:lnTo>
                      <a:pt x="36" y="396"/>
                    </a:lnTo>
                    <a:lnTo>
                      <a:pt x="28" y="410"/>
                    </a:lnTo>
                    <a:lnTo>
                      <a:pt x="22" y="416"/>
                    </a:lnTo>
                    <a:lnTo>
                      <a:pt x="16" y="420"/>
                    </a:lnTo>
                    <a:lnTo>
                      <a:pt x="8" y="422"/>
                    </a:lnTo>
                    <a:lnTo>
                      <a:pt x="0" y="422"/>
                    </a:lnTo>
                    <a:lnTo>
                      <a:pt x="0" y="434"/>
                    </a:lnTo>
                    <a:lnTo>
                      <a:pt x="216" y="434"/>
                    </a:lnTo>
                    <a:lnTo>
                      <a:pt x="216" y="434"/>
                    </a:lnTo>
                    <a:close/>
                  </a:path>
                </a:pathLst>
              </a:custGeom>
              <a:solidFill>
                <a:srgbClr val="0B4499"/>
              </a:solidFill>
              <a:ln w="9525">
                <a:noFill/>
                <a:round/>
                <a:headEnd/>
                <a:tailEnd/>
              </a:ln>
            </p:spPr>
            <p:txBody>
              <a:bodyPr/>
              <a:lstStyle/>
              <a:p>
                <a:endParaRPr lang="en-US" dirty="0"/>
              </a:p>
            </p:txBody>
          </p:sp>
        </p:grpSp>
        <p:grpSp>
          <p:nvGrpSpPr>
            <p:cNvPr id="4" name="Group 130"/>
            <p:cNvGrpSpPr>
              <a:grpSpLocks noChangeAspect="1"/>
            </p:cNvGrpSpPr>
            <p:nvPr/>
          </p:nvGrpSpPr>
          <p:grpSpPr bwMode="auto">
            <a:xfrm>
              <a:off x="771" y="3649"/>
              <a:ext cx="1744" cy="160"/>
              <a:chOff x="771" y="3649"/>
              <a:chExt cx="1744" cy="160"/>
            </a:xfrm>
          </p:grpSpPr>
          <p:sp>
            <p:nvSpPr>
              <p:cNvPr id="184451" name="Freeform 131"/>
              <p:cNvSpPr>
                <a:spLocks noChangeAspect="1"/>
              </p:cNvSpPr>
              <p:nvPr/>
            </p:nvSpPr>
            <p:spPr bwMode="auto">
              <a:xfrm>
                <a:off x="771" y="3656"/>
                <a:ext cx="91" cy="116"/>
              </a:xfrm>
              <a:custGeom>
                <a:avLst/>
                <a:gdLst/>
                <a:ahLst/>
                <a:cxnLst>
                  <a:cxn ang="0">
                    <a:pos x="48" y="152"/>
                  </a:cxn>
                  <a:cxn ang="0">
                    <a:pos x="48" y="88"/>
                  </a:cxn>
                  <a:cxn ang="0">
                    <a:pos x="0" y="0"/>
                  </a:cxn>
                  <a:cxn ang="0">
                    <a:pos x="22" y="0"/>
                  </a:cxn>
                  <a:cxn ang="0">
                    <a:pos x="44" y="42"/>
                  </a:cxn>
                  <a:cxn ang="0">
                    <a:pos x="44" y="42"/>
                  </a:cxn>
                  <a:cxn ang="0">
                    <a:pos x="58" y="74"/>
                  </a:cxn>
                  <a:cxn ang="0">
                    <a:pos x="58" y="74"/>
                  </a:cxn>
                  <a:cxn ang="0">
                    <a:pos x="58" y="74"/>
                  </a:cxn>
                  <a:cxn ang="0">
                    <a:pos x="74" y="42"/>
                  </a:cxn>
                  <a:cxn ang="0">
                    <a:pos x="96" y="0"/>
                  </a:cxn>
                  <a:cxn ang="0">
                    <a:pos x="118" y="0"/>
                  </a:cxn>
                  <a:cxn ang="0">
                    <a:pos x="66" y="88"/>
                  </a:cxn>
                  <a:cxn ang="0">
                    <a:pos x="66" y="152"/>
                  </a:cxn>
                  <a:cxn ang="0">
                    <a:pos x="48" y="152"/>
                  </a:cxn>
                </a:cxnLst>
                <a:rect l="0" t="0" r="r" b="b"/>
                <a:pathLst>
                  <a:path w="118" h="152">
                    <a:moveTo>
                      <a:pt x="48" y="152"/>
                    </a:moveTo>
                    <a:lnTo>
                      <a:pt x="48" y="88"/>
                    </a:lnTo>
                    <a:lnTo>
                      <a:pt x="0" y="0"/>
                    </a:lnTo>
                    <a:lnTo>
                      <a:pt x="22" y="0"/>
                    </a:lnTo>
                    <a:lnTo>
                      <a:pt x="44" y="42"/>
                    </a:lnTo>
                    <a:lnTo>
                      <a:pt x="44" y="42"/>
                    </a:lnTo>
                    <a:lnTo>
                      <a:pt x="58" y="74"/>
                    </a:lnTo>
                    <a:lnTo>
                      <a:pt x="58" y="74"/>
                    </a:lnTo>
                    <a:lnTo>
                      <a:pt x="58" y="74"/>
                    </a:lnTo>
                    <a:lnTo>
                      <a:pt x="74" y="42"/>
                    </a:lnTo>
                    <a:lnTo>
                      <a:pt x="96" y="0"/>
                    </a:lnTo>
                    <a:lnTo>
                      <a:pt x="118" y="0"/>
                    </a:lnTo>
                    <a:lnTo>
                      <a:pt x="66" y="88"/>
                    </a:lnTo>
                    <a:lnTo>
                      <a:pt x="66" y="152"/>
                    </a:lnTo>
                    <a:lnTo>
                      <a:pt x="48" y="152"/>
                    </a:lnTo>
                    <a:close/>
                  </a:path>
                </a:pathLst>
              </a:custGeom>
              <a:solidFill>
                <a:srgbClr val="000000"/>
              </a:solidFill>
              <a:ln w="9525">
                <a:noFill/>
                <a:round/>
                <a:headEnd/>
                <a:tailEnd/>
              </a:ln>
            </p:spPr>
            <p:txBody>
              <a:bodyPr/>
              <a:lstStyle/>
              <a:p>
                <a:endParaRPr lang="en-US" dirty="0"/>
              </a:p>
            </p:txBody>
          </p:sp>
          <p:sp>
            <p:nvSpPr>
              <p:cNvPr id="184452" name="Freeform 132"/>
              <p:cNvSpPr>
                <a:spLocks noChangeAspect="1" noEditPoints="1"/>
              </p:cNvSpPr>
              <p:nvPr/>
            </p:nvSpPr>
            <p:spPr bwMode="auto">
              <a:xfrm>
                <a:off x="856" y="3686"/>
                <a:ext cx="81" cy="88"/>
              </a:xfrm>
              <a:custGeom>
                <a:avLst/>
                <a:gdLst/>
                <a:ahLst/>
                <a:cxnLst>
                  <a:cxn ang="0">
                    <a:pos x="52" y="114"/>
                  </a:cxn>
                  <a:cxn ang="0">
                    <a:pos x="32" y="110"/>
                  </a:cxn>
                  <a:cxn ang="0">
                    <a:pos x="16" y="98"/>
                  </a:cxn>
                  <a:cxn ang="0">
                    <a:pos x="4" y="82"/>
                  </a:cxn>
                  <a:cxn ang="0">
                    <a:pos x="0" y="58"/>
                  </a:cxn>
                  <a:cxn ang="0">
                    <a:pos x="2" y="46"/>
                  </a:cxn>
                  <a:cxn ang="0">
                    <a:pos x="10" y="24"/>
                  </a:cxn>
                  <a:cxn ang="0">
                    <a:pos x="24" y="10"/>
                  </a:cxn>
                  <a:cxn ang="0">
                    <a:pos x="42" y="2"/>
                  </a:cxn>
                  <a:cxn ang="0">
                    <a:pos x="54" y="0"/>
                  </a:cxn>
                  <a:cxn ang="0">
                    <a:pos x="76" y="4"/>
                  </a:cxn>
                  <a:cxn ang="0">
                    <a:pos x="92" y="16"/>
                  </a:cxn>
                  <a:cxn ang="0">
                    <a:pos x="102" y="34"/>
                  </a:cxn>
                  <a:cxn ang="0">
                    <a:pos x="106" y="56"/>
                  </a:cxn>
                  <a:cxn ang="0">
                    <a:pos x="104" y="70"/>
                  </a:cxn>
                  <a:cxn ang="0">
                    <a:pos x="96" y="92"/>
                  </a:cxn>
                  <a:cxn ang="0">
                    <a:pos x="80" y="106"/>
                  </a:cxn>
                  <a:cxn ang="0">
                    <a:pos x="62" y="114"/>
                  </a:cxn>
                  <a:cxn ang="0">
                    <a:pos x="52" y="114"/>
                  </a:cxn>
                  <a:cxn ang="0">
                    <a:pos x="52" y="100"/>
                  </a:cxn>
                  <a:cxn ang="0">
                    <a:pos x="66" y="96"/>
                  </a:cxn>
                  <a:cxn ang="0">
                    <a:pos x="76" y="88"/>
                  </a:cxn>
                  <a:cxn ang="0">
                    <a:pos x="84" y="74"/>
                  </a:cxn>
                  <a:cxn ang="0">
                    <a:pos x="86" y="56"/>
                  </a:cxn>
                  <a:cxn ang="0">
                    <a:pos x="84" y="42"/>
                  </a:cxn>
                  <a:cxn ang="0">
                    <a:pos x="78" y="30"/>
                  </a:cxn>
                  <a:cxn ang="0">
                    <a:pos x="68" y="20"/>
                  </a:cxn>
                  <a:cxn ang="0">
                    <a:pos x="54" y="16"/>
                  </a:cxn>
                  <a:cxn ang="0">
                    <a:pos x="46" y="16"/>
                  </a:cxn>
                  <a:cxn ang="0">
                    <a:pos x="32" y="24"/>
                  </a:cxn>
                  <a:cxn ang="0">
                    <a:pos x="24" y="36"/>
                  </a:cxn>
                  <a:cxn ang="0">
                    <a:pos x="20" y="58"/>
                  </a:cxn>
                  <a:cxn ang="0">
                    <a:pos x="20" y="66"/>
                  </a:cxn>
                  <a:cxn ang="0">
                    <a:pos x="26" y="82"/>
                  </a:cxn>
                  <a:cxn ang="0">
                    <a:pos x="34" y="92"/>
                  </a:cxn>
                  <a:cxn ang="0">
                    <a:pos x="46" y="98"/>
                  </a:cxn>
                  <a:cxn ang="0">
                    <a:pos x="52" y="100"/>
                  </a:cxn>
                </a:cxnLst>
                <a:rect l="0" t="0" r="r" b="b"/>
                <a:pathLst>
                  <a:path w="106" h="114">
                    <a:moveTo>
                      <a:pt x="52" y="114"/>
                    </a:moveTo>
                    <a:lnTo>
                      <a:pt x="52" y="114"/>
                    </a:lnTo>
                    <a:lnTo>
                      <a:pt x="42" y="112"/>
                    </a:lnTo>
                    <a:lnTo>
                      <a:pt x="32" y="110"/>
                    </a:lnTo>
                    <a:lnTo>
                      <a:pt x="22" y="106"/>
                    </a:lnTo>
                    <a:lnTo>
                      <a:pt x="16" y="98"/>
                    </a:lnTo>
                    <a:lnTo>
                      <a:pt x="8" y="90"/>
                    </a:lnTo>
                    <a:lnTo>
                      <a:pt x="4" y="82"/>
                    </a:lnTo>
                    <a:lnTo>
                      <a:pt x="2" y="70"/>
                    </a:lnTo>
                    <a:lnTo>
                      <a:pt x="0" y="58"/>
                    </a:lnTo>
                    <a:lnTo>
                      <a:pt x="0" y="58"/>
                    </a:lnTo>
                    <a:lnTo>
                      <a:pt x="2" y="46"/>
                    </a:lnTo>
                    <a:lnTo>
                      <a:pt x="4" y="34"/>
                    </a:lnTo>
                    <a:lnTo>
                      <a:pt x="10" y="24"/>
                    </a:lnTo>
                    <a:lnTo>
                      <a:pt x="16" y="16"/>
                    </a:lnTo>
                    <a:lnTo>
                      <a:pt x="24" y="10"/>
                    </a:lnTo>
                    <a:lnTo>
                      <a:pt x="32" y="4"/>
                    </a:lnTo>
                    <a:lnTo>
                      <a:pt x="42" y="2"/>
                    </a:lnTo>
                    <a:lnTo>
                      <a:pt x="54" y="0"/>
                    </a:lnTo>
                    <a:lnTo>
                      <a:pt x="54" y="0"/>
                    </a:lnTo>
                    <a:lnTo>
                      <a:pt x="66" y="2"/>
                    </a:lnTo>
                    <a:lnTo>
                      <a:pt x="76" y="4"/>
                    </a:lnTo>
                    <a:lnTo>
                      <a:pt x="84" y="10"/>
                    </a:lnTo>
                    <a:lnTo>
                      <a:pt x="92" y="16"/>
                    </a:lnTo>
                    <a:lnTo>
                      <a:pt x="98" y="24"/>
                    </a:lnTo>
                    <a:lnTo>
                      <a:pt x="102" y="34"/>
                    </a:lnTo>
                    <a:lnTo>
                      <a:pt x="104" y="44"/>
                    </a:lnTo>
                    <a:lnTo>
                      <a:pt x="106" y="56"/>
                    </a:lnTo>
                    <a:lnTo>
                      <a:pt x="106" y="56"/>
                    </a:lnTo>
                    <a:lnTo>
                      <a:pt x="104" y="70"/>
                    </a:lnTo>
                    <a:lnTo>
                      <a:pt x="102" y="82"/>
                    </a:lnTo>
                    <a:lnTo>
                      <a:pt x="96" y="92"/>
                    </a:lnTo>
                    <a:lnTo>
                      <a:pt x="88" y="100"/>
                    </a:lnTo>
                    <a:lnTo>
                      <a:pt x="80" y="106"/>
                    </a:lnTo>
                    <a:lnTo>
                      <a:pt x="72" y="110"/>
                    </a:lnTo>
                    <a:lnTo>
                      <a:pt x="62" y="114"/>
                    </a:lnTo>
                    <a:lnTo>
                      <a:pt x="52" y="114"/>
                    </a:lnTo>
                    <a:lnTo>
                      <a:pt x="52" y="114"/>
                    </a:lnTo>
                    <a:close/>
                    <a:moveTo>
                      <a:pt x="52" y="100"/>
                    </a:moveTo>
                    <a:lnTo>
                      <a:pt x="52" y="100"/>
                    </a:lnTo>
                    <a:lnTo>
                      <a:pt x="60" y="98"/>
                    </a:lnTo>
                    <a:lnTo>
                      <a:pt x="66" y="96"/>
                    </a:lnTo>
                    <a:lnTo>
                      <a:pt x="72" y="92"/>
                    </a:lnTo>
                    <a:lnTo>
                      <a:pt x="76" y="88"/>
                    </a:lnTo>
                    <a:lnTo>
                      <a:pt x="80" y="82"/>
                    </a:lnTo>
                    <a:lnTo>
                      <a:pt x="84" y="74"/>
                    </a:lnTo>
                    <a:lnTo>
                      <a:pt x="84" y="66"/>
                    </a:lnTo>
                    <a:lnTo>
                      <a:pt x="86" y="56"/>
                    </a:lnTo>
                    <a:lnTo>
                      <a:pt x="86" y="56"/>
                    </a:lnTo>
                    <a:lnTo>
                      <a:pt x="84" y="42"/>
                    </a:lnTo>
                    <a:lnTo>
                      <a:pt x="82" y="36"/>
                    </a:lnTo>
                    <a:lnTo>
                      <a:pt x="78" y="30"/>
                    </a:lnTo>
                    <a:lnTo>
                      <a:pt x="74" y="24"/>
                    </a:lnTo>
                    <a:lnTo>
                      <a:pt x="68" y="20"/>
                    </a:lnTo>
                    <a:lnTo>
                      <a:pt x="62" y="16"/>
                    </a:lnTo>
                    <a:lnTo>
                      <a:pt x="54" y="16"/>
                    </a:lnTo>
                    <a:lnTo>
                      <a:pt x="54" y="16"/>
                    </a:lnTo>
                    <a:lnTo>
                      <a:pt x="46" y="16"/>
                    </a:lnTo>
                    <a:lnTo>
                      <a:pt x="38" y="20"/>
                    </a:lnTo>
                    <a:lnTo>
                      <a:pt x="32" y="24"/>
                    </a:lnTo>
                    <a:lnTo>
                      <a:pt x="28" y="28"/>
                    </a:lnTo>
                    <a:lnTo>
                      <a:pt x="24" y="36"/>
                    </a:lnTo>
                    <a:lnTo>
                      <a:pt x="22" y="42"/>
                    </a:lnTo>
                    <a:lnTo>
                      <a:pt x="20" y="58"/>
                    </a:lnTo>
                    <a:lnTo>
                      <a:pt x="20" y="58"/>
                    </a:lnTo>
                    <a:lnTo>
                      <a:pt x="20" y="66"/>
                    </a:lnTo>
                    <a:lnTo>
                      <a:pt x="22" y="74"/>
                    </a:lnTo>
                    <a:lnTo>
                      <a:pt x="26" y="82"/>
                    </a:lnTo>
                    <a:lnTo>
                      <a:pt x="30" y="88"/>
                    </a:lnTo>
                    <a:lnTo>
                      <a:pt x="34" y="92"/>
                    </a:lnTo>
                    <a:lnTo>
                      <a:pt x="40" y="96"/>
                    </a:lnTo>
                    <a:lnTo>
                      <a:pt x="46" y="98"/>
                    </a:lnTo>
                    <a:lnTo>
                      <a:pt x="52" y="100"/>
                    </a:lnTo>
                    <a:lnTo>
                      <a:pt x="52" y="100"/>
                    </a:lnTo>
                    <a:close/>
                  </a:path>
                </a:pathLst>
              </a:custGeom>
              <a:solidFill>
                <a:srgbClr val="000000"/>
              </a:solidFill>
              <a:ln w="9525">
                <a:noFill/>
                <a:round/>
                <a:headEnd/>
                <a:tailEnd/>
              </a:ln>
            </p:spPr>
            <p:txBody>
              <a:bodyPr/>
              <a:lstStyle/>
              <a:p>
                <a:endParaRPr lang="en-US" dirty="0"/>
              </a:p>
            </p:txBody>
          </p:sp>
          <p:sp>
            <p:nvSpPr>
              <p:cNvPr id="184453" name="Freeform 133"/>
              <p:cNvSpPr>
                <a:spLocks noChangeAspect="1"/>
              </p:cNvSpPr>
              <p:nvPr/>
            </p:nvSpPr>
            <p:spPr bwMode="auto">
              <a:xfrm>
                <a:off x="956" y="3689"/>
                <a:ext cx="70" cy="85"/>
              </a:xfrm>
              <a:custGeom>
                <a:avLst/>
                <a:gdLst/>
                <a:ahLst/>
                <a:cxnLst>
                  <a:cxn ang="0">
                    <a:pos x="92" y="78"/>
                  </a:cxn>
                  <a:cxn ang="0">
                    <a:pos x="92" y="78"/>
                  </a:cxn>
                  <a:cxn ang="0">
                    <a:pos x="92" y="108"/>
                  </a:cxn>
                  <a:cxn ang="0">
                    <a:pos x="74" y="108"/>
                  </a:cxn>
                  <a:cxn ang="0">
                    <a:pos x="74" y="90"/>
                  </a:cxn>
                  <a:cxn ang="0">
                    <a:pos x="74" y="90"/>
                  </a:cxn>
                  <a:cxn ang="0">
                    <a:pos x="74" y="90"/>
                  </a:cxn>
                  <a:cxn ang="0">
                    <a:pos x="68" y="96"/>
                  </a:cxn>
                  <a:cxn ang="0">
                    <a:pos x="60" y="104"/>
                  </a:cxn>
                  <a:cxn ang="0">
                    <a:pos x="50" y="108"/>
                  </a:cxn>
                  <a:cxn ang="0">
                    <a:pos x="38" y="110"/>
                  </a:cxn>
                  <a:cxn ang="0">
                    <a:pos x="38" y="110"/>
                  </a:cxn>
                  <a:cxn ang="0">
                    <a:pos x="24" y="108"/>
                  </a:cxn>
                  <a:cxn ang="0">
                    <a:pos x="18" y="104"/>
                  </a:cxn>
                  <a:cxn ang="0">
                    <a:pos x="12" y="100"/>
                  </a:cxn>
                  <a:cxn ang="0">
                    <a:pos x="8" y="94"/>
                  </a:cxn>
                  <a:cxn ang="0">
                    <a:pos x="4" y="86"/>
                  </a:cxn>
                  <a:cxn ang="0">
                    <a:pos x="2" y="76"/>
                  </a:cxn>
                  <a:cxn ang="0">
                    <a:pos x="0" y="62"/>
                  </a:cxn>
                  <a:cxn ang="0">
                    <a:pos x="0" y="0"/>
                  </a:cxn>
                  <a:cxn ang="0">
                    <a:pos x="20" y="0"/>
                  </a:cxn>
                  <a:cxn ang="0">
                    <a:pos x="20" y="58"/>
                  </a:cxn>
                  <a:cxn ang="0">
                    <a:pos x="20" y="58"/>
                  </a:cxn>
                  <a:cxn ang="0">
                    <a:pos x="22" y="74"/>
                  </a:cxn>
                  <a:cxn ang="0">
                    <a:pos x="26" y="84"/>
                  </a:cxn>
                  <a:cxn ang="0">
                    <a:pos x="28" y="88"/>
                  </a:cxn>
                  <a:cxn ang="0">
                    <a:pos x="32" y="92"/>
                  </a:cxn>
                  <a:cxn ang="0">
                    <a:pos x="38" y="92"/>
                  </a:cxn>
                  <a:cxn ang="0">
                    <a:pos x="44" y="94"/>
                  </a:cxn>
                  <a:cxn ang="0">
                    <a:pos x="44" y="94"/>
                  </a:cxn>
                  <a:cxn ang="0">
                    <a:pos x="54" y="92"/>
                  </a:cxn>
                  <a:cxn ang="0">
                    <a:pos x="60" y="88"/>
                  </a:cxn>
                  <a:cxn ang="0">
                    <a:pos x="66" y="82"/>
                  </a:cxn>
                  <a:cxn ang="0">
                    <a:pos x="70" y="76"/>
                  </a:cxn>
                  <a:cxn ang="0">
                    <a:pos x="70" y="76"/>
                  </a:cxn>
                  <a:cxn ang="0">
                    <a:pos x="72" y="66"/>
                  </a:cxn>
                  <a:cxn ang="0">
                    <a:pos x="72" y="0"/>
                  </a:cxn>
                  <a:cxn ang="0">
                    <a:pos x="92" y="0"/>
                  </a:cxn>
                  <a:cxn ang="0">
                    <a:pos x="92" y="78"/>
                  </a:cxn>
                </a:cxnLst>
                <a:rect l="0" t="0" r="r" b="b"/>
                <a:pathLst>
                  <a:path w="92" h="110">
                    <a:moveTo>
                      <a:pt x="92" y="78"/>
                    </a:moveTo>
                    <a:lnTo>
                      <a:pt x="92" y="78"/>
                    </a:lnTo>
                    <a:lnTo>
                      <a:pt x="92" y="108"/>
                    </a:lnTo>
                    <a:lnTo>
                      <a:pt x="74" y="108"/>
                    </a:lnTo>
                    <a:lnTo>
                      <a:pt x="74" y="90"/>
                    </a:lnTo>
                    <a:lnTo>
                      <a:pt x="74" y="90"/>
                    </a:lnTo>
                    <a:lnTo>
                      <a:pt x="74" y="90"/>
                    </a:lnTo>
                    <a:lnTo>
                      <a:pt x="68" y="96"/>
                    </a:lnTo>
                    <a:lnTo>
                      <a:pt x="60" y="104"/>
                    </a:lnTo>
                    <a:lnTo>
                      <a:pt x="50" y="108"/>
                    </a:lnTo>
                    <a:lnTo>
                      <a:pt x="38" y="110"/>
                    </a:lnTo>
                    <a:lnTo>
                      <a:pt x="38" y="110"/>
                    </a:lnTo>
                    <a:lnTo>
                      <a:pt x="24" y="108"/>
                    </a:lnTo>
                    <a:lnTo>
                      <a:pt x="18" y="104"/>
                    </a:lnTo>
                    <a:lnTo>
                      <a:pt x="12" y="100"/>
                    </a:lnTo>
                    <a:lnTo>
                      <a:pt x="8" y="94"/>
                    </a:lnTo>
                    <a:lnTo>
                      <a:pt x="4" y="86"/>
                    </a:lnTo>
                    <a:lnTo>
                      <a:pt x="2" y="76"/>
                    </a:lnTo>
                    <a:lnTo>
                      <a:pt x="0" y="62"/>
                    </a:lnTo>
                    <a:lnTo>
                      <a:pt x="0" y="0"/>
                    </a:lnTo>
                    <a:lnTo>
                      <a:pt x="20" y="0"/>
                    </a:lnTo>
                    <a:lnTo>
                      <a:pt x="20" y="58"/>
                    </a:lnTo>
                    <a:lnTo>
                      <a:pt x="20" y="58"/>
                    </a:lnTo>
                    <a:lnTo>
                      <a:pt x="22" y="74"/>
                    </a:lnTo>
                    <a:lnTo>
                      <a:pt x="26" y="84"/>
                    </a:lnTo>
                    <a:lnTo>
                      <a:pt x="28" y="88"/>
                    </a:lnTo>
                    <a:lnTo>
                      <a:pt x="32" y="92"/>
                    </a:lnTo>
                    <a:lnTo>
                      <a:pt x="38" y="92"/>
                    </a:lnTo>
                    <a:lnTo>
                      <a:pt x="44" y="94"/>
                    </a:lnTo>
                    <a:lnTo>
                      <a:pt x="44" y="94"/>
                    </a:lnTo>
                    <a:lnTo>
                      <a:pt x="54" y="92"/>
                    </a:lnTo>
                    <a:lnTo>
                      <a:pt x="60" y="88"/>
                    </a:lnTo>
                    <a:lnTo>
                      <a:pt x="66" y="82"/>
                    </a:lnTo>
                    <a:lnTo>
                      <a:pt x="70" y="76"/>
                    </a:lnTo>
                    <a:lnTo>
                      <a:pt x="70" y="76"/>
                    </a:lnTo>
                    <a:lnTo>
                      <a:pt x="72" y="66"/>
                    </a:lnTo>
                    <a:lnTo>
                      <a:pt x="72" y="0"/>
                    </a:lnTo>
                    <a:lnTo>
                      <a:pt x="92" y="0"/>
                    </a:lnTo>
                    <a:lnTo>
                      <a:pt x="92" y="78"/>
                    </a:lnTo>
                    <a:close/>
                  </a:path>
                </a:pathLst>
              </a:custGeom>
              <a:solidFill>
                <a:srgbClr val="000000"/>
              </a:solidFill>
              <a:ln w="9525">
                <a:noFill/>
                <a:round/>
                <a:headEnd/>
                <a:tailEnd/>
              </a:ln>
            </p:spPr>
            <p:txBody>
              <a:bodyPr/>
              <a:lstStyle/>
              <a:p>
                <a:endParaRPr lang="en-US" dirty="0"/>
              </a:p>
            </p:txBody>
          </p:sp>
          <p:sp>
            <p:nvSpPr>
              <p:cNvPr id="184454" name="Freeform 134"/>
              <p:cNvSpPr>
                <a:spLocks noChangeAspect="1"/>
              </p:cNvSpPr>
              <p:nvPr/>
            </p:nvSpPr>
            <p:spPr bwMode="auto">
              <a:xfrm>
                <a:off x="1051" y="3686"/>
                <a:ext cx="41" cy="86"/>
              </a:xfrm>
              <a:custGeom>
                <a:avLst/>
                <a:gdLst/>
                <a:ahLst/>
                <a:cxnLst>
                  <a:cxn ang="0">
                    <a:pos x="0" y="36"/>
                  </a:cxn>
                  <a:cxn ang="0">
                    <a:pos x="0" y="36"/>
                  </a:cxn>
                  <a:cxn ang="0">
                    <a:pos x="0" y="4"/>
                  </a:cxn>
                  <a:cxn ang="0">
                    <a:pos x="16" y="4"/>
                  </a:cxn>
                  <a:cxn ang="0">
                    <a:pos x="18" y="24"/>
                  </a:cxn>
                  <a:cxn ang="0">
                    <a:pos x="18" y="24"/>
                  </a:cxn>
                  <a:cxn ang="0">
                    <a:pos x="18" y="24"/>
                  </a:cxn>
                  <a:cxn ang="0">
                    <a:pos x="24" y="14"/>
                  </a:cxn>
                  <a:cxn ang="0">
                    <a:pos x="30" y="8"/>
                  </a:cxn>
                  <a:cxn ang="0">
                    <a:pos x="38" y="2"/>
                  </a:cxn>
                  <a:cxn ang="0">
                    <a:pos x="48" y="0"/>
                  </a:cxn>
                  <a:cxn ang="0">
                    <a:pos x="48" y="0"/>
                  </a:cxn>
                  <a:cxn ang="0">
                    <a:pos x="54" y="2"/>
                  </a:cxn>
                  <a:cxn ang="0">
                    <a:pos x="54" y="20"/>
                  </a:cxn>
                  <a:cxn ang="0">
                    <a:pos x="54" y="20"/>
                  </a:cxn>
                  <a:cxn ang="0">
                    <a:pos x="46" y="20"/>
                  </a:cxn>
                  <a:cxn ang="0">
                    <a:pos x="46" y="20"/>
                  </a:cxn>
                  <a:cxn ang="0">
                    <a:pos x="38" y="22"/>
                  </a:cxn>
                  <a:cxn ang="0">
                    <a:pos x="30" y="26"/>
                  </a:cxn>
                  <a:cxn ang="0">
                    <a:pos x="24" y="34"/>
                  </a:cxn>
                  <a:cxn ang="0">
                    <a:pos x="20" y="44"/>
                  </a:cxn>
                  <a:cxn ang="0">
                    <a:pos x="20" y="44"/>
                  </a:cxn>
                  <a:cxn ang="0">
                    <a:pos x="20" y="54"/>
                  </a:cxn>
                  <a:cxn ang="0">
                    <a:pos x="20" y="112"/>
                  </a:cxn>
                  <a:cxn ang="0">
                    <a:pos x="0" y="112"/>
                  </a:cxn>
                  <a:cxn ang="0">
                    <a:pos x="0" y="36"/>
                  </a:cxn>
                </a:cxnLst>
                <a:rect l="0" t="0" r="r" b="b"/>
                <a:pathLst>
                  <a:path w="54" h="112">
                    <a:moveTo>
                      <a:pt x="0" y="36"/>
                    </a:moveTo>
                    <a:lnTo>
                      <a:pt x="0" y="36"/>
                    </a:lnTo>
                    <a:lnTo>
                      <a:pt x="0" y="4"/>
                    </a:lnTo>
                    <a:lnTo>
                      <a:pt x="16" y="4"/>
                    </a:lnTo>
                    <a:lnTo>
                      <a:pt x="18" y="24"/>
                    </a:lnTo>
                    <a:lnTo>
                      <a:pt x="18" y="24"/>
                    </a:lnTo>
                    <a:lnTo>
                      <a:pt x="18" y="24"/>
                    </a:lnTo>
                    <a:lnTo>
                      <a:pt x="24" y="14"/>
                    </a:lnTo>
                    <a:lnTo>
                      <a:pt x="30" y="8"/>
                    </a:lnTo>
                    <a:lnTo>
                      <a:pt x="38" y="2"/>
                    </a:lnTo>
                    <a:lnTo>
                      <a:pt x="48" y="0"/>
                    </a:lnTo>
                    <a:lnTo>
                      <a:pt x="48" y="0"/>
                    </a:lnTo>
                    <a:lnTo>
                      <a:pt x="54" y="2"/>
                    </a:lnTo>
                    <a:lnTo>
                      <a:pt x="54" y="20"/>
                    </a:lnTo>
                    <a:lnTo>
                      <a:pt x="54" y="20"/>
                    </a:lnTo>
                    <a:lnTo>
                      <a:pt x="46" y="20"/>
                    </a:lnTo>
                    <a:lnTo>
                      <a:pt x="46" y="20"/>
                    </a:lnTo>
                    <a:lnTo>
                      <a:pt x="38" y="22"/>
                    </a:lnTo>
                    <a:lnTo>
                      <a:pt x="30" y="26"/>
                    </a:lnTo>
                    <a:lnTo>
                      <a:pt x="24" y="34"/>
                    </a:lnTo>
                    <a:lnTo>
                      <a:pt x="20" y="44"/>
                    </a:lnTo>
                    <a:lnTo>
                      <a:pt x="20" y="44"/>
                    </a:lnTo>
                    <a:lnTo>
                      <a:pt x="20" y="54"/>
                    </a:lnTo>
                    <a:lnTo>
                      <a:pt x="20" y="112"/>
                    </a:lnTo>
                    <a:lnTo>
                      <a:pt x="0" y="112"/>
                    </a:lnTo>
                    <a:lnTo>
                      <a:pt x="0" y="36"/>
                    </a:lnTo>
                    <a:close/>
                  </a:path>
                </a:pathLst>
              </a:custGeom>
              <a:solidFill>
                <a:srgbClr val="000000"/>
              </a:solidFill>
              <a:ln w="9525">
                <a:noFill/>
                <a:round/>
                <a:headEnd/>
                <a:tailEnd/>
              </a:ln>
            </p:spPr>
            <p:txBody>
              <a:bodyPr/>
              <a:lstStyle/>
              <a:p>
                <a:endParaRPr lang="en-US" dirty="0"/>
              </a:p>
            </p:txBody>
          </p:sp>
          <p:sp>
            <p:nvSpPr>
              <p:cNvPr id="184455" name="Freeform 135"/>
              <p:cNvSpPr>
                <a:spLocks noChangeAspect="1"/>
              </p:cNvSpPr>
              <p:nvPr/>
            </p:nvSpPr>
            <p:spPr bwMode="auto">
              <a:xfrm>
                <a:off x="1134" y="3669"/>
                <a:ext cx="49" cy="105"/>
              </a:xfrm>
              <a:custGeom>
                <a:avLst/>
                <a:gdLst/>
                <a:ahLst/>
                <a:cxnLst>
                  <a:cxn ang="0">
                    <a:pos x="36" y="0"/>
                  </a:cxn>
                  <a:cxn ang="0">
                    <a:pos x="36" y="26"/>
                  </a:cxn>
                  <a:cxn ang="0">
                    <a:pos x="64" y="26"/>
                  </a:cxn>
                  <a:cxn ang="0">
                    <a:pos x="64" y="40"/>
                  </a:cxn>
                  <a:cxn ang="0">
                    <a:pos x="36" y="40"/>
                  </a:cxn>
                  <a:cxn ang="0">
                    <a:pos x="36" y="98"/>
                  </a:cxn>
                  <a:cxn ang="0">
                    <a:pos x="36" y="98"/>
                  </a:cxn>
                  <a:cxn ang="0">
                    <a:pos x="38" y="108"/>
                  </a:cxn>
                  <a:cxn ang="0">
                    <a:pos x="40" y="114"/>
                  </a:cxn>
                  <a:cxn ang="0">
                    <a:pos x="44" y="118"/>
                  </a:cxn>
                  <a:cxn ang="0">
                    <a:pos x="52" y="120"/>
                  </a:cxn>
                  <a:cxn ang="0">
                    <a:pos x="52" y="120"/>
                  </a:cxn>
                  <a:cxn ang="0">
                    <a:pos x="62" y="118"/>
                  </a:cxn>
                  <a:cxn ang="0">
                    <a:pos x="64" y="134"/>
                  </a:cxn>
                  <a:cxn ang="0">
                    <a:pos x="64" y="134"/>
                  </a:cxn>
                  <a:cxn ang="0">
                    <a:pos x="56" y="136"/>
                  </a:cxn>
                  <a:cxn ang="0">
                    <a:pos x="46" y="136"/>
                  </a:cxn>
                  <a:cxn ang="0">
                    <a:pos x="46" y="136"/>
                  </a:cxn>
                  <a:cxn ang="0">
                    <a:pos x="40" y="136"/>
                  </a:cxn>
                  <a:cxn ang="0">
                    <a:pos x="34" y="134"/>
                  </a:cxn>
                  <a:cxn ang="0">
                    <a:pos x="28" y="132"/>
                  </a:cxn>
                  <a:cxn ang="0">
                    <a:pos x="24" y="128"/>
                  </a:cxn>
                  <a:cxn ang="0">
                    <a:pos x="24" y="128"/>
                  </a:cxn>
                  <a:cxn ang="0">
                    <a:pos x="22" y="122"/>
                  </a:cxn>
                  <a:cxn ang="0">
                    <a:pos x="18" y="116"/>
                  </a:cxn>
                  <a:cxn ang="0">
                    <a:pos x="18" y="100"/>
                  </a:cxn>
                  <a:cxn ang="0">
                    <a:pos x="18" y="40"/>
                  </a:cxn>
                  <a:cxn ang="0">
                    <a:pos x="0" y="40"/>
                  </a:cxn>
                  <a:cxn ang="0">
                    <a:pos x="0" y="26"/>
                  </a:cxn>
                  <a:cxn ang="0">
                    <a:pos x="18" y="26"/>
                  </a:cxn>
                  <a:cxn ang="0">
                    <a:pos x="18" y="6"/>
                  </a:cxn>
                  <a:cxn ang="0">
                    <a:pos x="36" y="0"/>
                  </a:cxn>
                </a:cxnLst>
                <a:rect l="0" t="0" r="r" b="b"/>
                <a:pathLst>
                  <a:path w="64" h="136">
                    <a:moveTo>
                      <a:pt x="36" y="0"/>
                    </a:moveTo>
                    <a:lnTo>
                      <a:pt x="36" y="26"/>
                    </a:lnTo>
                    <a:lnTo>
                      <a:pt x="64" y="26"/>
                    </a:lnTo>
                    <a:lnTo>
                      <a:pt x="64" y="40"/>
                    </a:lnTo>
                    <a:lnTo>
                      <a:pt x="36" y="40"/>
                    </a:lnTo>
                    <a:lnTo>
                      <a:pt x="36" y="98"/>
                    </a:lnTo>
                    <a:lnTo>
                      <a:pt x="36" y="98"/>
                    </a:lnTo>
                    <a:lnTo>
                      <a:pt x="38" y="108"/>
                    </a:lnTo>
                    <a:lnTo>
                      <a:pt x="40" y="114"/>
                    </a:lnTo>
                    <a:lnTo>
                      <a:pt x="44" y="118"/>
                    </a:lnTo>
                    <a:lnTo>
                      <a:pt x="52" y="120"/>
                    </a:lnTo>
                    <a:lnTo>
                      <a:pt x="52" y="120"/>
                    </a:lnTo>
                    <a:lnTo>
                      <a:pt x="62" y="118"/>
                    </a:lnTo>
                    <a:lnTo>
                      <a:pt x="64" y="134"/>
                    </a:lnTo>
                    <a:lnTo>
                      <a:pt x="64" y="134"/>
                    </a:lnTo>
                    <a:lnTo>
                      <a:pt x="56" y="136"/>
                    </a:lnTo>
                    <a:lnTo>
                      <a:pt x="46" y="136"/>
                    </a:lnTo>
                    <a:lnTo>
                      <a:pt x="46" y="136"/>
                    </a:lnTo>
                    <a:lnTo>
                      <a:pt x="40" y="136"/>
                    </a:lnTo>
                    <a:lnTo>
                      <a:pt x="34" y="134"/>
                    </a:lnTo>
                    <a:lnTo>
                      <a:pt x="28" y="132"/>
                    </a:lnTo>
                    <a:lnTo>
                      <a:pt x="24" y="128"/>
                    </a:lnTo>
                    <a:lnTo>
                      <a:pt x="24" y="128"/>
                    </a:lnTo>
                    <a:lnTo>
                      <a:pt x="22" y="122"/>
                    </a:lnTo>
                    <a:lnTo>
                      <a:pt x="18" y="116"/>
                    </a:lnTo>
                    <a:lnTo>
                      <a:pt x="18" y="100"/>
                    </a:lnTo>
                    <a:lnTo>
                      <a:pt x="18" y="40"/>
                    </a:lnTo>
                    <a:lnTo>
                      <a:pt x="0" y="40"/>
                    </a:lnTo>
                    <a:lnTo>
                      <a:pt x="0" y="26"/>
                    </a:lnTo>
                    <a:lnTo>
                      <a:pt x="18" y="26"/>
                    </a:lnTo>
                    <a:lnTo>
                      <a:pt x="18" y="6"/>
                    </a:lnTo>
                    <a:lnTo>
                      <a:pt x="36" y="0"/>
                    </a:lnTo>
                    <a:close/>
                  </a:path>
                </a:pathLst>
              </a:custGeom>
              <a:solidFill>
                <a:srgbClr val="000000"/>
              </a:solidFill>
              <a:ln w="9525">
                <a:noFill/>
                <a:round/>
                <a:headEnd/>
                <a:tailEnd/>
              </a:ln>
            </p:spPr>
            <p:txBody>
              <a:bodyPr/>
              <a:lstStyle/>
              <a:p>
                <a:endParaRPr lang="en-US" dirty="0"/>
              </a:p>
            </p:txBody>
          </p:sp>
          <p:sp>
            <p:nvSpPr>
              <p:cNvPr id="184456" name="Freeform 136"/>
              <p:cNvSpPr>
                <a:spLocks noChangeAspect="1" noEditPoints="1"/>
              </p:cNvSpPr>
              <p:nvPr/>
            </p:nvSpPr>
            <p:spPr bwMode="auto">
              <a:xfrm>
                <a:off x="1194" y="3686"/>
                <a:ext cx="72" cy="88"/>
              </a:xfrm>
              <a:custGeom>
                <a:avLst/>
                <a:gdLst/>
                <a:ahLst/>
                <a:cxnLst>
                  <a:cxn ang="0">
                    <a:pos x="18" y="60"/>
                  </a:cxn>
                  <a:cxn ang="0">
                    <a:pos x="18" y="60"/>
                  </a:cxn>
                  <a:cxn ang="0">
                    <a:pos x="20" y="70"/>
                  </a:cxn>
                  <a:cxn ang="0">
                    <a:pos x="22" y="78"/>
                  </a:cxn>
                  <a:cxn ang="0">
                    <a:pos x="26" y="84"/>
                  </a:cxn>
                  <a:cxn ang="0">
                    <a:pos x="30" y="90"/>
                  </a:cxn>
                  <a:cxn ang="0">
                    <a:pos x="36" y="94"/>
                  </a:cxn>
                  <a:cxn ang="0">
                    <a:pos x="42" y="96"/>
                  </a:cxn>
                  <a:cxn ang="0">
                    <a:pos x="56" y="98"/>
                  </a:cxn>
                  <a:cxn ang="0">
                    <a:pos x="56" y="98"/>
                  </a:cxn>
                  <a:cxn ang="0">
                    <a:pos x="74" y="96"/>
                  </a:cxn>
                  <a:cxn ang="0">
                    <a:pos x="86" y="92"/>
                  </a:cxn>
                  <a:cxn ang="0">
                    <a:pos x="88" y="106"/>
                  </a:cxn>
                  <a:cxn ang="0">
                    <a:pos x="88" y="106"/>
                  </a:cxn>
                  <a:cxn ang="0">
                    <a:pos x="74" y="112"/>
                  </a:cxn>
                  <a:cxn ang="0">
                    <a:pos x="64" y="114"/>
                  </a:cxn>
                  <a:cxn ang="0">
                    <a:pos x="52" y="114"/>
                  </a:cxn>
                  <a:cxn ang="0">
                    <a:pos x="52" y="114"/>
                  </a:cxn>
                  <a:cxn ang="0">
                    <a:pos x="40" y="112"/>
                  </a:cxn>
                  <a:cxn ang="0">
                    <a:pos x="30" y="110"/>
                  </a:cxn>
                  <a:cxn ang="0">
                    <a:pos x="22" y="104"/>
                  </a:cxn>
                  <a:cxn ang="0">
                    <a:pos x="14" y="98"/>
                  </a:cxn>
                  <a:cxn ang="0">
                    <a:pos x="8" y="90"/>
                  </a:cxn>
                  <a:cxn ang="0">
                    <a:pos x="4" y="82"/>
                  </a:cxn>
                  <a:cxn ang="0">
                    <a:pos x="0" y="70"/>
                  </a:cxn>
                  <a:cxn ang="0">
                    <a:pos x="0" y="60"/>
                  </a:cxn>
                  <a:cxn ang="0">
                    <a:pos x="0" y="60"/>
                  </a:cxn>
                  <a:cxn ang="0">
                    <a:pos x="0" y="48"/>
                  </a:cxn>
                  <a:cxn ang="0">
                    <a:pos x="4" y="36"/>
                  </a:cxn>
                  <a:cxn ang="0">
                    <a:pos x="8" y="26"/>
                  </a:cxn>
                  <a:cxn ang="0">
                    <a:pos x="14" y="18"/>
                  </a:cxn>
                  <a:cxn ang="0">
                    <a:pos x="20" y="10"/>
                  </a:cxn>
                  <a:cxn ang="0">
                    <a:pos x="30" y="6"/>
                  </a:cxn>
                  <a:cxn ang="0">
                    <a:pos x="40" y="2"/>
                  </a:cxn>
                  <a:cxn ang="0">
                    <a:pos x="50" y="0"/>
                  </a:cxn>
                  <a:cxn ang="0">
                    <a:pos x="50" y="0"/>
                  </a:cxn>
                  <a:cxn ang="0">
                    <a:pos x="62" y="2"/>
                  </a:cxn>
                  <a:cxn ang="0">
                    <a:pos x="72" y="6"/>
                  </a:cxn>
                  <a:cxn ang="0">
                    <a:pos x="80" y="12"/>
                  </a:cxn>
                  <a:cxn ang="0">
                    <a:pos x="86" y="18"/>
                  </a:cxn>
                  <a:cxn ang="0">
                    <a:pos x="90" y="26"/>
                  </a:cxn>
                  <a:cxn ang="0">
                    <a:pos x="94" y="36"/>
                  </a:cxn>
                  <a:cxn ang="0">
                    <a:pos x="94" y="52"/>
                  </a:cxn>
                  <a:cxn ang="0">
                    <a:pos x="94" y="52"/>
                  </a:cxn>
                  <a:cxn ang="0">
                    <a:pos x="94" y="60"/>
                  </a:cxn>
                  <a:cxn ang="0">
                    <a:pos x="18" y="60"/>
                  </a:cxn>
                  <a:cxn ang="0">
                    <a:pos x="76" y="46"/>
                  </a:cxn>
                  <a:cxn ang="0">
                    <a:pos x="76" y="46"/>
                  </a:cxn>
                  <a:cxn ang="0">
                    <a:pos x="74" y="36"/>
                  </a:cxn>
                  <a:cxn ang="0">
                    <a:pos x="70" y="26"/>
                  </a:cxn>
                  <a:cxn ang="0">
                    <a:pos x="68" y="22"/>
                  </a:cxn>
                  <a:cxn ang="0">
                    <a:pos x="62" y="18"/>
                  </a:cxn>
                  <a:cxn ang="0">
                    <a:pos x="56" y="16"/>
                  </a:cxn>
                  <a:cxn ang="0">
                    <a:pos x="48" y="14"/>
                  </a:cxn>
                  <a:cxn ang="0">
                    <a:pos x="48" y="14"/>
                  </a:cxn>
                  <a:cxn ang="0">
                    <a:pos x="42" y="16"/>
                  </a:cxn>
                  <a:cxn ang="0">
                    <a:pos x="36" y="18"/>
                  </a:cxn>
                  <a:cxn ang="0">
                    <a:pos x="30" y="22"/>
                  </a:cxn>
                  <a:cxn ang="0">
                    <a:pos x="26" y="26"/>
                  </a:cxn>
                  <a:cxn ang="0">
                    <a:pos x="22" y="36"/>
                  </a:cxn>
                  <a:cxn ang="0">
                    <a:pos x="18" y="46"/>
                  </a:cxn>
                  <a:cxn ang="0">
                    <a:pos x="76" y="46"/>
                  </a:cxn>
                </a:cxnLst>
                <a:rect l="0" t="0" r="r" b="b"/>
                <a:pathLst>
                  <a:path w="94" h="114">
                    <a:moveTo>
                      <a:pt x="18" y="60"/>
                    </a:moveTo>
                    <a:lnTo>
                      <a:pt x="18" y="60"/>
                    </a:lnTo>
                    <a:lnTo>
                      <a:pt x="20" y="70"/>
                    </a:lnTo>
                    <a:lnTo>
                      <a:pt x="22" y="78"/>
                    </a:lnTo>
                    <a:lnTo>
                      <a:pt x="26" y="84"/>
                    </a:lnTo>
                    <a:lnTo>
                      <a:pt x="30" y="90"/>
                    </a:lnTo>
                    <a:lnTo>
                      <a:pt x="36" y="94"/>
                    </a:lnTo>
                    <a:lnTo>
                      <a:pt x="42" y="96"/>
                    </a:lnTo>
                    <a:lnTo>
                      <a:pt x="56" y="98"/>
                    </a:lnTo>
                    <a:lnTo>
                      <a:pt x="56" y="98"/>
                    </a:lnTo>
                    <a:lnTo>
                      <a:pt x="74" y="96"/>
                    </a:lnTo>
                    <a:lnTo>
                      <a:pt x="86" y="92"/>
                    </a:lnTo>
                    <a:lnTo>
                      <a:pt x="88" y="106"/>
                    </a:lnTo>
                    <a:lnTo>
                      <a:pt x="88" y="106"/>
                    </a:lnTo>
                    <a:lnTo>
                      <a:pt x="74" y="112"/>
                    </a:lnTo>
                    <a:lnTo>
                      <a:pt x="64" y="114"/>
                    </a:lnTo>
                    <a:lnTo>
                      <a:pt x="52" y="114"/>
                    </a:lnTo>
                    <a:lnTo>
                      <a:pt x="52" y="114"/>
                    </a:lnTo>
                    <a:lnTo>
                      <a:pt x="40" y="112"/>
                    </a:lnTo>
                    <a:lnTo>
                      <a:pt x="30" y="110"/>
                    </a:lnTo>
                    <a:lnTo>
                      <a:pt x="22" y="104"/>
                    </a:lnTo>
                    <a:lnTo>
                      <a:pt x="14" y="98"/>
                    </a:lnTo>
                    <a:lnTo>
                      <a:pt x="8" y="90"/>
                    </a:lnTo>
                    <a:lnTo>
                      <a:pt x="4" y="82"/>
                    </a:lnTo>
                    <a:lnTo>
                      <a:pt x="0" y="70"/>
                    </a:lnTo>
                    <a:lnTo>
                      <a:pt x="0" y="60"/>
                    </a:lnTo>
                    <a:lnTo>
                      <a:pt x="0" y="60"/>
                    </a:lnTo>
                    <a:lnTo>
                      <a:pt x="0" y="48"/>
                    </a:lnTo>
                    <a:lnTo>
                      <a:pt x="4" y="36"/>
                    </a:lnTo>
                    <a:lnTo>
                      <a:pt x="8" y="26"/>
                    </a:lnTo>
                    <a:lnTo>
                      <a:pt x="14" y="18"/>
                    </a:lnTo>
                    <a:lnTo>
                      <a:pt x="20" y="10"/>
                    </a:lnTo>
                    <a:lnTo>
                      <a:pt x="30" y="6"/>
                    </a:lnTo>
                    <a:lnTo>
                      <a:pt x="40" y="2"/>
                    </a:lnTo>
                    <a:lnTo>
                      <a:pt x="50" y="0"/>
                    </a:lnTo>
                    <a:lnTo>
                      <a:pt x="50" y="0"/>
                    </a:lnTo>
                    <a:lnTo>
                      <a:pt x="62" y="2"/>
                    </a:lnTo>
                    <a:lnTo>
                      <a:pt x="72" y="6"/>
                    </a:lnTo>
                    <a:lnTo>
                      <a:pt x="80" y="12"/>
                    </a:lnTo>
                    <a:lnTo>
                      <a:pt x="86" y="18"/>
                    </a:lnTo>
                    <a:lnTo>
                      <a:pt x="90" y="26"/>
                    </a:lnTo>
                    <a:lnTo>
                      <a:pt x="94" y="36"/>
                    </a:lnTo>
                    <a:lnTo>
                      <a:pt x="94" y="52"/>
                    </a:lnTo>
                    <a:lnTo>
                      <a:pt x="94" y="52"/>
                    </a:lnTo>
                    <a:lnTo>
                      <a:pt x="94" y="60"/>
                    </a:lnTo>
                    <a:lnTo>
                      <a:pt x="18" y="60"/>
                    </a:lnTo>
                    <a:close/>
                    <a:moveTo>
                      <a:pt x="76" y="46"/>
                    </a:moveTo>
                    <a:lnTo>
                      <a:pt x="76" y="46"/>
                    </a:lnTo>
                    <a:lnTo>
                      <a:pt x="74" y="36"/>
                    </a:lnTo>
                    <a:lnTo>
                      <a:pt x="70" y="26"/>
                    </a:lnTo>
                    <a:lnTo>
                      <a:pt x="68" y="22"/>
                    </a:lnTo>
                    <a:lnTo>
                      <a:pt x="62" y="18"/>
                    </a:lnTo>
                    <a:lnTo>
                      <a:pt x="56" y="16"/>
                    </a:lnTo>
                    <a:lnTo>
                      <a:pt x="48" y="14"/>
                    </a:lnTo>
                    <a:lnTo>
                      <a:pt x="48" y="14"/>
                    </a:lnTo>
                    <a:lnTo>
                      <a:pt x="42" y="16"/>
                    </a:lnTo>
                    <a:lnTo>
                      <a:pt x="36" y="18"/>
                    </a:lnTo>
                    <a:lnTo>
                      <a:pt x="30" y="22"/>
                    </a:lnTo>
                    <a:lnTo>
                      <a:pt x="26" y="26"/>
                    </a:lnTo>
                    <a:lnTo>
                      <a:pt x="22" y="36"/>
                    </a:lnTo>
                    <a:lnTo>
                      <a:pt x="18" y="46"/>
                    </a:lnTo>
                    <a:lnTo>
                      <a:pt x="76" y="46"/>
                    </a:lnTo>
                    <a:close/>
                  </a:path>
                </a:pathLst>
              </a:custGeom>
              <a:solidFill>
                <a:srgbClr val="000000"/>
              </a:solidFill>
              <a:ln w="9525">
                <a:noFill/>
                <a:round/>
                <a:headEnd/>
                <a:tailEnd/>
              </a:ln>
            </p:spPr>
            <p:txBody>
              <a:bodyPr/>
              <a:lstStyle/>
              <a:p>
                <a:endParaRPr lang="en-US" dirty="0"/>
              </a:p>
            </p:txBody>
          </p:sp>
          <p:sp>
            <p:nvSpPr>
              <p:cNvPr id="184457" name="Freeform 137"/>
              <p:cNvSpPr>
                <a:spLocks noChangeAspect="1"/>
              </p:cNvSpPr>
              <p:nvPr/>
            </p:nvSpPr>
            <p:spPr bwMode="auto">
              <a:xfrm>
                <a:off x="1280" y="3686"/>
                <a:ext cx="66" cy="88"/>
              </a:xfrm>
              <a:custGeom>
                <a:avLst/>
                <a:gdLst/>
                <a:ahLst/>
                <a:cxnLst>
                  <a:cxn ang="0">
                    <a:pos x="84" y="108"/>
                  </a:cxn>
                  <a:cxn ang="0">
                    <a:pos x="84" y="108"/>
                  </a:cxn>
                  <a:cxn ang="0">
                    <a:pos x="72" y="112"/>
                  </a:cxn>
                  <a:cxn ang="0">
                    <a:pos x="64" y="114"/>
                  </a:cxn>
                  <a:cxn ang="0">
                    <a:pos x="54" y="114"/>
                  </a:cxn>
                  <a:cxn ang="0">
                    <a:pos x="54" y="114"/>
                  </a:cxn>
                  <a:cxn ang="0">
                    <a:pos x="42" y="112"/>
                  </a:cxn>
                  <a:cxn ang="0">
                    <a:pos x="32" y="110"/>
                  </a:cxn>
                  <a:cxn ang="0">
                    <a:pos x="22" y="106"/>
                  </a:cxn>
                  <a:cxn ang="0">
                    <a:pos x="14" y="98"/>
                  </a:cxn>
                  <a:cxn ang="0">
                    <a:pos x="8" y="90"/>
                  </a:cxn>
                  <a:cxn ang="0">
                    <a:pos x="4" y="82"/>
                  </a:cxn>
                  <a:cxn ang="0">
                    <a:pos x="0" y="70"/>
                  </a:cxn>
                  <a:cxn ang="0">
                    <a:pos x="0" y="58"/>
                  </a:cxn>
                  <a:cxn ang="0">
                    <a:pos x="0" y="58"/>
                  </a:cxn>
                  <a:cxn ang="0">
                    <a:pos x="0" y="46"/>
                  </a:cxn>
                  <a:cxn ang="0">
                    <a:pos x="4" y="36"/>
                  </a:cxn>
                  <a:cxn ang="0">
                    <a:pos x="8" y="26"/>
                  </a:cxn>
                  <a:cxn ang="0">
                    <a:pos x="16" y="18"/>
                  </a:cxn>
                  <a:cxn ang="0">
                    <a:pos x="24" y="10"/>
                  </a:cxn>
                  <a:cxn ang="0">
                    <a:pos x="34" y="6"/>
                  </a:cxn>
                  <a:cxn ang="0">
                    <a:pos x="46" y="2"/>
                  </a:cxn>
                  <a:cxn ang="0">
                    <a:pos x="58" y="0"/>
                  </a:cxn>
                  <a:cxn ang="0">
                    <a:pos x="58" y="0"/>
                  </a:cxn>
                  <a:cxn ang="0">
                    <a:pos x="74" y="2"/>
                  </a:cxn>
                  <a:cxn ang="0">
                    <a:pos x="86" y="6"/>
                  </a:cxn>
                  <a:cxn ang="0">
                    <a:pos x="80" y="22"/>
                  </a:cxn>
                  <a:cxn ang="0">
                    <a:pos x="80" y="22"/>
                  </a:cxn>
                  <a:cxn ang="0">
                    <a:pos x="72" y="18"/>
                  </a:cxn>
                  <a:cxn ang="0">
                    <a:pos x="58" y="16"/>
                  </a:cxn>
                  <a:cxn ang="0">
                    <a:pos x="58" y="16"/>
                  </a:cxn>
                  <a:cxn ang="0">
                    <a:pos x="48" y="18"/>
                  </a:cxn>
                  <a:cxn ang="0">
                    <a:pos x="42" y="20"/>
                  </a:cxn>
                  <a:cxn ang="0">
                    <a:pos x="34" y="24"/>
                  </a:cxn>
                  <a:cxn ang="0">
                    <a:pos x="30" y="28"/>
                  </a:cxn>
                  <a:cxn ang="0">
                    <a:pos x="26" y="34"/>
                  </a:cxn>
                  <a:cxn ang="0">
                    <a:pos x="22" y="42"/>
                  </a:cxn>
                  <a:cxn ang="0">
                    <a:pos x="20" y="50"/>
                  </a:cxn>
                  <a:cxn ang="0">
                    <a:pos x="20" y="58"/>
                  </a:cxn>
                  <a:cxn ang="0">
                    <a:pos x="20" y="58"/>
                  </a:cxn>
                  <a:cxn ang="0">
                    <a:pos x="20" y="66"/>
                  </a:cxn>
                  <a:cxn ang="0">
                    <a:pos x="22" y="74"/>
                  </a:cxn>
                  <a:cxn ang="0">
                    <a:pos x="26" y="82"/>
                  </a:cxn>
                  <a:cxn ang="0">
                    <a:pos x="30" y="88"/>
                  </a:cxn>
                  <a:cxn ang="0">
                    <a:pos x="36" y="92"/>
                  </a:cxn>
                  <a:cxn ang="0">
                    <a:pos x="42" y="96"/>
                  </a:cxn>
                  <a:cxn ang="0">
                    <a:pos x="50" y="98"/>
                  </a:cxn>
                  <a:cxn ang="0">
                    <a:pos x="58" y="98"/>
                  </a:cxn>
                  <a:cxn ang="0">
                    <a:pos x="58" y="98"/>
                  </a:cxn>
                  <a:cxn ang="0">
                    <a:pos x="72" y="96"/>
                  </a:cxn>
                  <a:cxn ang="0">
                    <a:pos x="82" y="92"/>
                  </a:cxn>
                  <a:cxn ang="0">
                    <a:pos x="84" y="108"/>
                  </a:cxn>
                </a:cxnLst>
                <a:rect l="0" t="0" r="r" b="b"/>
                <a:pathLst>
                  <a:path w="86" h="114">
                    <a:moveTo>
                      <a:pt x="84" y="108"/>
                    </a:moveTo>
                    <a:lnTo>
                      <a:pt x="84" y="108"/>
                    </a:lnTo>
                    <a:lnTo>
                      <a:pt x="72" y="112"/>
                    </a:lnTo>
                    <a:lnTo>
                      <a:pt x="64" y="114"/>
                    </a:lnTo>
                    <a:lnTo>
                      <a:pt x="54" y="114"/>
                    </a:lnTo>
                    <a:lnTo>
                      <a:pt x="54" y="114"/>
                    </a:lnTo>
                    <a:lnTo>
                      <a:pt x="42" y="112"/>
                    </a:lnTo>
                    <a:lnTo>
                      <a:pt x="32" y="110"/>
                    </a:lnTo>
                    <a:lnTo>
                      <a:pt x="22" y="106"/>
                    </a:lnTo>
                    <a:lnTo>
                      <a:pt x="14" y="98"/>
                    </a:lnTo>
                    <a:lnTo>
                      <a:pt x="8" y="90"/>
                    </a:lnTo>
                    <a:lnTo>
                      <a:pt x="4" y="82"/>
                    </a:lnTo>
                    <a:lnTo>
                      <a:pt x="0" y="70"/>
                    </a:lnTo>
                    <a:lnTo>
                      <a:pt x="0" y="58"/>
                    </a:lnTo>
                    <a:lnTo>
                      <a:pt x="0" y="58"/>
                    </a:lnTo>
                    <a:lnTo>
                      <a:pt x="0" y="46"/>
                    </a:lnTo>
                    <a:lnTo>
                      <a:pt x="4" y="36"/>
                    </a:lnTo>
                    <a:lnTo>
                      <a:pt x="8" y="26"/>
                    </a:lnTo>
                    <a:lnTo>
                      <a:pt x="16" y="18"/>
                    </a:lnTo>
                    <a:lnTo>
                      <a:pt x="24" y="10"/>
                    </a:lnTo>
                    <a:lnTo>
                      <a:pt x="34" y="6"/>
                    </a:lnTo>
                    <a:lnTo>
                      <a:pt x="46" y="2"/>
                    </a:lnTo>
                    <a:lnTo>
                      <a:pt x="58" y="0"/>
                    </a:lnTo>
                    <a:lnTo>
                      <a:pt x="58" y="0"/>
                    </a:lnTo>
                    <a:lnTo>
                      <a:pt x="74" y="2"/>
                    </a:lnTo>
                    <a:lnTo>
                      <a:pt x="86" y="6"/>
                    </a:lnTo>
                    <a:lnTo>
                      <a:pt x="80" y="22"/>
                    </a:lnTo>
                    <a:lnTo>
                      <a:pt x="80" y="22"/>
                    </a:lnTo>
                    <a:lnTo>
                      <a:pt x="72" y="18"/>
                    </a:lnTo>
                    <a:lnTo>
                      <a:pt x="58" y="16"/>
                    </a:lnTo>
                    <a:lnTo>
                      <a:pt x="58" y="16"/>
                    </a:lnTo>
                    <a:lnTo>
                      <a:pt x="48" y="18"/>
                    </a:lnTo>
                    <a:lnTo>
                      <a:pt x="42" y="20"/>
                    </a:lnTo>
                    <a:lnTo>
                      <a:pt x="34" y="24"/>
                    </a:lnTo>
                    <a:lnTo>
                      <a:pt x="30" y="28"/>
                    </a:lnTo>
                    <a:lnTo>
                      <a:pt x="26" y="34"/>
                    </a:lnTo>
                    <a:lnTo>
                      <a:pt x="22" y="42"/>
                    </a:lnTo>
                    <a:lnTo>
                      <a:pt x="20" y="50"/>
                    </a:lnTo>
                    <a:lnTo>
                      <a:pt x="20" y="58"/>
                    </a:lnTo>
                    <a:lnTo>
                      <a:pt x="20" y="58"/>
                    </a:lnTo>
                    <a:lnTo>
                      <a:pt x="20" y="66"/>
                    </a:lnTo>
                    <a:lnTo>
                      <a:pt x="22" y="74"/>
                    </a:lnTo>
                    <a:lnTo>
                      <a:pt x="26" y="82"/>
                    </a:lnTo>
                    <a:lnTo>
                      <a:pt x="30" y="88"/>
                    </a:lnTo>
                    <a:lnTo>
                      <a:pt x="36" y="92"/>
                    </a:lnTo>
                    <a:lnTo>
                      <a:pt x="42" y="96"/>
                    </a:lnTo>
                    <a:lnTo>
                      <a:pt x="50" y="98"/>
                    </a:lnTo>
                    <a:lnTo>
                      <a:pt x="58" y="98"/>
                    </a:lnTo>
                    <a:lnTo>
                      <a:pt x="58" y="98"/>
                    </a:lnTo>
                    <a:lnTo>
                      <a:pt x="72" y="96"/>
                    </a:lnTo>
                    <a:lnTo>
                      <a:pt x="82" y="92"/>
                    </a:lnTo>
                    <a:lnTo>
                      <a:pt x="84" y="108"/>
                    </a:lnTo>
                    <a:close/>
                  </a:path>
                </a:pathLst>
              </a:custGeom>
              <a:solidFill>
                <a:srgbClr val="000000"/>
              </a:solidFill>
              <a:ln w="9525">
                <a:noFill/>
                <a:round/>
                <a:headEnd/>
                <a:tailEnd/>
              </a:ln>
            </p:spPr>
            <p:txBody>
              <a:bodyPr/>
              <a:lstStyle/>
              <a:p>
                <a:endParaRPr lang="en-US" dirty="0"/>
              </a:p>
            </p:txBody>
          </p:sp>
          <p:sp>
            <p:nvSpPr>
              <p:cNvPr id="184458" name="Freeform 138"/>
              <p:cNvSpPr>
                <a:spLocks noChangeAspect="1"/>
              </p:cNvSpPr>
              <p:nvPr/>
            </p:nvSpPr>
            <p:spPr bwMode="auto">
              <a:xfrm>
                <a:off x="1362" y="3649"/>
                <a:ext cx="71" cy="123"/>
              </a:xfrm>
              <a:custGeom>
                <a:avLst/>
                <a:gdLst/>
                <a:ahLst/>
                <a:cxnLst>
                  <a:cxn ang="0">
                    <a:pos x="0" y="0"/>
                  </a:cxn>
                  <a:cxn ang="0">
                    <a:pos x="20" y="0"/>
                  </a:cxn>
                  <a:cxn ang="0">
                    <a:pos x="20" y="68"/>
                  </a:cxn>
                  <a:cxn ang="0">
                    <a:pos x="20" y="68"/>
                  </a:cxn>
                  <a:cxn ang="0">
                    <a:pos x="20" y="68"/>
                  </a:cxn>
                  <a:cxn ang="0">
                    <a:pos x="26" y="60"/>
                  </a:cxn>
                  <a:cxn ang="0">
                    <a:pos x="34" y="54"/>
                  </a:cxn>
                  <a:cxn ang="0">
                    <a:pos x="34" y="54"/>
                  </a:cxn>
                  <a:cxn ang="0">
                    <a:pos x="44" y="50"/>
                  </a:cxn>
                  <a:cxn ang="0">
                    <a:pos x="54" y="48"/>
                  </a:cxn>
                  <a:cxn ang="0">
                    <a:pos x="54" y="48"/>
                  </a:cxn>
                  <a:cxn ang="0">
                    <a:pos x="66" y="50"/>
                  </a:cxn>
                  <a:cxn ang="0">
                    <a:pos x="72" y="54"/>
                  </a:cxn>
                  <a:cxn ang="0">
                    <a:pos x="78" y="58"/>
                  </a:cxn>
                  <a:cxn ang="0">
                    <a:pos x="84" y="64"/>
                  </a:cxn>
                  <a:cxn ang="0">
                    <a:pos x="88" y="72"/>
                  </a:cxn>
                  <a:cxn ang="0">
                    <a:pos x="90" y="82"/>
                  </a:cxn>
                  <a:cxn ang="0">
                    <a:pos x="92" y="96"/>
                  </a:cxn>
                  <a:cxn ang="0">
                    <a:pos x="92" y="160"/>
                  </a:cxn>
                  <a:cxn ang="0">
                    <a:pos x="72" y="160"/>
                  </a:cxn>
                  <a:cxn ang="0">
                    <a:pos x="72" y="98"/>
                  </a:cxn>
                  <a:cxn ang="0">
                    <a:pos x="72" y="98"/>
                  </a:cxn>
                  <a:cxn ang="0">
                    <a:pos x="70" y="84"/>
                  </a:cxn>
                  <a:cxn ang="0">
                    <a:pos x="66" y="74"/>
                  </a:cxn>
                  <a:cxn ang="0">
                    <a:pos x="64" y="70"/>
                  </a:cxn>
                  <a:cxn ang="0">
                    <a:pos x="58" y="68"/>
                  </a:cxn>
                  <a:cxn ang="0">
                    <a:pos x="54" y="66"/>
                  </a:cxn>
                  <a:cxn ang="0">
                    <a:pos x="48" y="66"/>
                  </a:cxn>
                  <a:cxn ang="0">
                    <a:pos x="48" y="66"/>
                  </a:cxn>
                  <a:cxn ang="0">
                    <a:pos x="38" y="66"/>
                  </a:cxn>
                  <a:cxn ang="0">
                    <a:pos x="30" y="70"/>
                  </a:cxn>
                  <a:cxn ang="0">
                    <a:pos x="24" y="78"/>
                  </a:cxn>
                  <a:cxn ang="0">
                    <a:pos x="20" y="84"/>
                  </a:cxn>
                  <a:cxn ang="0">
                    <a:pos x="20" y="84"/>
                  </a:cxn>
                  <a:cxn ang="0">
                    <a:pos x="20" y="94"/>
                  </a:cxn>
                  <a:cxn ang="0">
                    <a:pos x="20" y="160"/>
                  </a:cxn>
                  <a:cxn ang="0">
                    <a:pos x="0" y="160"/>
                  </a:cxn>
                  <a:cxn ang="0">
                    <a:pos x="0" y="0"/>
                  </a:cxn>
                </a:cxnLst>
                <a:rect l="0" t="0" r="r" b="b"/>
                <a:pathLst>
                  <a:path w="92" h="160">
                    <a:moveTo>
                      <a:pt x="0" y="0"/>
                    </a:moveTo>
                    <a:lnTo>
                      <a:pt x="20" y="0"/>
                    </a:lnTo>
                    <a:lnTo>
                      <a:pt x="20" y="68"/>
                    </a:lnTo>
                    <a:lnTo>
                      <a:pt x="20" y="68"/>
                    </a:lnTo>
                    <a:lnTo>
                      <a:pt x="20" y="68"/>
                    </a:lnTo>
                    <a:lnTo>
                      <a:pt x="26" y="60"/>
                    </a:lnTo>
                    <a:lnTo>
                      <a:pt x="34" y="54"/>
                    </a:lnTo>
                    <a:lnTo>
                      <a:pt x="34" y="54"/>
                    </a:lnTo>
                    <a:lnTo>
                      <a:pt x="44" y="50"/>
                    </a:lnTo>
                    <a:lnTo>
                      <a:pt x="54" y="48"/>
                    </a:lnTo>
                    <a:lnTo>
                      <a:pt x="54" y="48"/>
                    </a:lnTo>
                    <a:lnTo>
                      <a:pt x="66" y="50"/>
                    </a:lnTo>
                    <a:lnTo>
                      <a:pt x="72" y="54"/>
                    </a:lnTo>
                    <a:lnTo>
                      <a:pt x="78" y="58"/>
                    </a:lnTo>
                    <a:lnTo>
                      <a:pt x="84" y="64"/>
                    </a:lnTo>
                    <a:lnTo>
                      <a:pt x="88" y="72"/>
                    </a:lnTo>
                    <a:lnTo>
                      <a:pt x="90" y="82"/>
                    </a:lnTo>
                    <a:lnTo>
                      <a:pt x="92" y="96"/>
                    </a:lnTo>
                    <a:lnTo>
                      <a:pt x="92" y="160"/>
                    </a:lnTo>
                    <a:lnTo>
                      <a:pt x="72" y="160"/>
                    </a:lnTo>
                    <a:lnTo>
                      <a:pt x="72" y="98"/>
                    </a:lnTo>
                    <a:lnTo>
                      <a:pt x="72" y="98"/>
                    </a:lnTo>
                    <a:lnTo>
                      <a:pt x="70" y="84"/>
                    </a:lnTo>
                    <a:lnTo>
                      <a:pt x="66" y="74"/>
                    </a:lnTo>
                    <a:lnTo>
                      <a:pt x="64" y="70"/>
                    </a:lnTo>
                    <a:lnTo>
                      <a:pt x="58" y="68"/>
                    </a:lnTo>
                    <a:lnTo>
                      <a:pt x="54" y="66"/>
                    </a:lnTo>
                    <a:lnTo>
                      <a:pt x="48" y="66"/>
                    </a:lnTo>
                    <a:lnTo>
                      <a:pt x="48" y="66"/>
                    </a:lnTo>
                    <a:lnTo>
                      <a:pt x="38" y="66"/>
                    </a:lnTo>
                    <a:lnTo>
                      <a:pt x="30" y="70"/>
                    </a:lnTo>
                    <a:lnTo>
                      <a:pt x="24" y="78"/>
                    </a:lnTo>
                    <a:lnTo>
                      <a:pt x="20" y="84"/>
                    </a:lnTo>
                    <a:lnTo>
                      <a:pt x="20" y="84"/>
                    </a:lnTo>
                    <a:lnTo>
                      <a:pt x="20" y="94"/>
                    </a:lnTo>
                    <a:lnTo>
                      <a:pt x="20" y="160"/>
                    </a:lnTo>
                    <a:lnTo>
                      <a:pt x="0" y="160"/>
                    </a:lnTo>
                    <a:lnTo>
                      <a:pt x="0" y="0"/>
                    </a:lnTo>
                    <a:close/>
                  </a:path>
                </a:pathLst>
              </a:custGeom>
              <a:solidFill>
                <a:srgbClr val="000000"/>
              </a:solidFill>
              <a:ln w="9525">
                <a:noFill/>
                <a:round/>
                <a:headEnd/>
                <a:tailEnd/>
              </a:ln>
            </p:spPr>
            <p:txBody>
              <a:bodyPr/>
              <a:lstStyle/>
              <a:p>
                <a:endParaRPr lang="en-US" dirty="0"/>
              </a:p>
            </p:txBody>
          </p:sp>
          <p:sp>
            <p:nvSpPr>
              <p:cNvPr id="184459" name="Freeform 139"/>
              <p:cNvSpPr>
                <a:spLocks noChangeAspect="1"/>
              </p:cNvSpPr>
              <p:nvPr/>
            </p:nvSpPr>
            <p:spPr bwMode="auto">
              <a:xfrm>
                <a:off x="1456" y="3686"/>
                <a:ext cx="72" cy="86"/>
              </a:xfrm>
              <a:custGeom>
                <a:avLst/>
                <a:gdLst/>
                <a:ahLst/>
                <a:cxnLst>
                  <a:cxn ang="0">
                    <a:pos x="2" y="32"/>
                  </a:cxn>
                  <a:cxn ang="0">
                    <a:pos x="2" y="32"/>
                  </a:cxn>
                  <a:cxn ang="0">
                    <a:pos x="0" y="4"/>
                  </a:cxn>
                  <a:cxn ang="0">
                    <a:pos x="18" y="4"/>
                  </a:cxn>
                  <a:cxn ang="0">
                    <a:pos x="20" y="20"/>
                  </a:cxn>
                  <a:cxn ang="0">
                    <a:pos x="20" y="20"/>
                  </a:cxn>
                  <a:cxn ang="0">
                    <a:pos x="20" y="20"/>
                  </a:cxn>
                  <a:cxn ang="0">
                    <a:pos x="26" y="14"/>
                  </a:cxn>
                  <a:cxn ang="0">
                    <a:pos x="34" y="8"/>
                  </a:cxn>
                  <a:cxn ang="0">
                    <a:pos x="44" y="2"/>
                  </a:cxn>
                  <a:cxn ang="0">
                    <a:pos x="56" y="0"/>
                  </a:cxn>
                  <a:cxn ang="0">
                    <a:pos x="56" y="0"/>
                  </a:cxn>
                  <a:cxn ang="0">
                    <a:pos x="68" y="2"/>
                  </a:cxn>
                  <a:cxn ang="0">
                    <a:pos x="74" y="6"/>
                  </a:cxn>
                  <a:cxn ang="0">
                    <a:pos x="80" y="10"/>
                  </a:cxn>
                  <a:cxn ang="0">
                    <a:pos x="86" y="16"/>
                  </a:cxn>
                  <a:cxn ang="0">
                    <a:pos x="90" y="24"/>
                  </a:cxn>
                  <a:cxn ang="0">
                    <a:pos x="92" y="34"/>
                  </a:cxn>
                  <a:cxn ang="0">
                    <a:pos x="94" y="46"/>
                  </a:cxn>
                  <a:cxn ang="0">
                    <a:pos x="94" y="112"/>
                  </a:cxn>
                  <a:cxn ang="0">
                    <a:pos x="74" y="112"/>
                  </a:cxn>
                  <a:cxn ang="0">
                    <a:pos x="74" y="50"/>
                  </a:cxn>
                  <a:cxn ang="0">
                    <a:pos x="74" y="50"/>
                  </a:cxn>
                  <a:cxn ang="0">
                    <a:pos x="72" y="36"/>
                  </a:cxn>
                  <a:cxn ang="0">
                    <a:pos x="68" y="26"/>
                  </a:cxn>
                  <a:cxn ang="0">
                    <a:pos x="66" y="22"/>
                  </a:cxn>
                  <a:cxn ang="0">
                    <a:pos x="60" y="20"/>
                  </a:cxn>
                  <a:cxn ang="0">
                    <a:pos x="56" y="18"/>
                  </a:cxn>
                  <a:cxn ang="0">
                    <a:pos x="50" y="16"/>
                  </a:cxn>
                  <a:cxn ang="0">
                    <a:pos x="50" y="16"/>
                  </a:cxn>
                  <a:cxn ang="0">
                    <a:pos x="40" y="18"/>
                  </a:cxn>
                  <a:cxn ang="0">
                    <a:pos x="32" y="22"/>
                  </a:cxn>
                  <a:cxn ang="0">
                    <a:pos x="26" y="30"/>
                  </a:cxn>
                  <a:cxn ang="0">
                    <a:pos x="22" y="36"/>
                  </a:cxn>
                  <a:cxn ang="0">
                    <a:pos x="22" y="36"/>
                  </a:cxn>
                  <a:cxn ang="0">
                    <a:pos x="22" y="46"/>
                  </a:cxn>
                  <a:cxn ang="0">
                    <a:pos x="22" y="112"/>
                  </a:cxn>
                  <a:cxn ang="0">
                    <a:pos x="2" y="112"/>
                  </a:cxn>
                  <a:cxn ang="0">
                    <a:pos x="2" y="32"/>
                  </a:cxn>
                </a:cxnLst>
                <a:rect l="0" t="0" r="r" b="b"/>
                <a:pathLst>
                  <a:path w="94" h="112">
                    <a:moveTo>
                      <a:pt x="2" y="32"/>
                    </a:moveTo>
                    <a:lnTo>
                      <a:pt x="2" y="32"/>
                    </a:lnTo>
                    <a:lnTo>
                      <a:pt x="0" y="4"/>
                    </a:lnTo>
                    <a:lnTo>
                      <a:pt x="18" y="4"/>
                    </a:lnTo>
                    <a:lnTo>
                      <a:pt x="20" y="20"/>
                    </a:lnTo>
                    <a:lnTo>
                      <a:pt x="20" y="20"/>
                    </a:lnTo>
                    <a:lnTo>
                      <a:pt x="20" y="20"/>
                    </a:lnTo>
                    <a:lnTo>
                      <a:pt x="26" y="14"/>
                    </a:lnTo>
                    <a:lnTo>
                      <a:pt x="34" y="8"/>
                    </a:lnTo>
                    <a:lnTo>
                      <a:pt x="44" y="2"/>
                    </a:lnTo>
                    <a:lnTo>
                      <a:pt x="56" y="0"/>
                    </a:lnTo>
                    <a:lnTo>
                      <a:pt x="56" y="0"/>
                    </a:lnTo>
                    <a:lnTo>
                      <a:pt x="68" y="2"/>
                    </a:lnTo>
                    <a:lnTo>
                      <a:pt x="74" y="6"/>
                    </a:lnTo>
                    <a:lnTo>
                      <a:pt x="80" y="10"/>
                    </a:lnTo>
                    <a:lnTo>
                      <a:pt x="86" y="16"/>
                    </a:lnTo>
                    <a:lnTo>
                      <a:pt x="90" y="24"/>
                    </a:lnTo>
                    <a:lnTo>
                      <a:pt x="92" y="34"/>
                    </a:lnTo>
                    <a:lnTo>
                      <a:pt x="94" y="46"/>
                    </a:lnTo>
                    <a:lnTo>
                      <a:pt x="94" y="112"/>
                    </a:lnTo>
                    <a:lnTo>
                      <a:pt x="74" y="112"/>
                    </a:lnTo>
                    <a:lnTo>
                      <a:pt x="74" y="50"/>
                    </a:lnTo>
                    <a:lnTo>
                      <a:pt x="74" y="50"/>
                    </a:lnTo>
                    <a:lnTo>
                      <a:pt x="72" y="36"/>
                    </a:lnTo>
                    <a:lnTo>
                      <a:pt x="68" y="26"/>
                    </a:lnTo>
                    <a:lnTo>
                      <a:pt x="66" y="22"/>
                    </a:lnTo>
                    <a:lnTo>
                      <a:pt x="60" y="20"/>
                    </a:lnTo>
                    <a:lnTo>
                      <a:pt x="56" y="18"/>
                    </a:lnTo>
                    <a:lnTo>
                      <a:pt x="50" y="16"/>
                    </a:lnTo>
                    <a:lnTo>
                      <a:pt x="50" y="16"/>
                    </a:lnTo>
                    <a:lnTo>
                      <a:pt x="40" y="18"/>
                    </a:lnTo>
                    <a:lnTo>
                      <a:pt x="32" y="22"/>
                    </a:lnTo>
                    <a:lnTo>
                      <a:pt x="26" y="30"/>
                    </a:lnTo>
                    <a:lnTo>
                      <a:pt x="22" y="36"/>
                    </a:lnTo>
                    <a:lnTo>
                      <a:pt x="22" y="36"/>
                    </a:lnTo>
                    <a:lnTo>
                      <a:pt x="22" y="46"/>
                    </a:lnTo>
                    <a:lnTo>
                      <a:pt x="22" y="112"/>
                    </a:lnTo>
                    <a:lnTo>
                      <a:pt x="2" y="112"/>
                    </a:lnTo>
                    <a:lnTo>
                      <a:pt x="2" y="32"/>
                    </a:lnTo>
                    <a:close/>
                  </a:path>
                </a:pathLst>
              </a:custGeom>
              <a:solidFill>
                <a:srgbClr val="000000"/>
              </a:solidFill>
              <a:ln w="9525">
                <a:noFill/>
                <a:round/>
                <a:headEnd/>
                <a:tailEnd/>
              </a:ln>
            </p:spPr>
            <p:txBody>
              <a:bodyPr/>
              <a:lstStyle/>
              <a:p>
                <a:endParaRPr lang="en-US" dirty="0"/>
              </a:p>
            </p:txBody>
          </p:sp>
          <p:sp>
            <p:nvSpPr>
              <p:cNvPr id="184460" name="Freeform 140"/>
              <p:cNvSpPr>
                <a:spLocks noChangeAspect="1" noEditPoints="1"/>
              </p:cNvSpPr>
              <p:nvPr/>
            </p:nvSpPr>
            <p:spPr bwMode="auto">
              <a:xfrm>
                <a:off x="1547" y="3686"/>
                <a:ext cx="81" cy="88"/>
              </a:xfrm>
              <a:custGeom>
                <a:avLst/>
                <a:gdLst/>
                <a:ahLst/>
                <a:cxnLst>
                  <a:cxn ang="0">
                    <a:pos x="52" y="114"/>
                  </a:cxn>
                  <a:cxn ang="0">
                    <a:pos x="32" y="110"/>
                  </a:cxn>
                  <a:cxn ang="0">
                    <a:pos x="16" y="98"/>
                  </a:cxn>
                  <a:cxn ang="0">
                    <a:pos x="4" y="82"/>
                  </a:cxn>
                  <a:cxn ang="0">
                    <a:pos x="0" y="58"/>
                  </a:cxn>
                  <a:cxn ang="0">
                    <a:pos x="2" y="46"/>
                  </a:cxn>
                  <a:cxn ang="0">
                    <a:pos x="10" y="24"/>
                  </a:cxn>
                  <a:cxn ang="0">
                    <a:pos x="24" y="10"/>
                  </a:cxn>
                  <a:cxn ang="0">
                    <a:pos x="42" y="2"/>
                  </a:cxn>
                  <a:cxn ang="0">
                    <a:pos x="54" y="0"/>
                  </a:cxn>
                  <a:cxn ang="0">
                    <a:pos x="74" y="4"/>
                  </a:cxn>
                  <a:cxn ang="0">
                    <a:pos x="92" y="16"/>
                  </a:cxn>
                  <a:cxn ang="0">
                    <a:pos x="102" y="34"/>
                  </a:cxn>
                  <a:cxn ang="0">
                    <a:pos x="106" y="56"/>
                  </a:cxn>
                  <a:cxn ang="0">
                    <a:pos x="104" y="70"/>
                  </a:cxn>
                  <a:cxn ang="0">
                    <a:pos x="96" y="92"/>
                  </a:cxn>
                  <a:cxn ang="0">
                    <a:pos x="80" y="106"/>
                  </a:cxn>
                  <a:cxn ang="0">
                    <a:pos x="62" y="114"/>
                  </a:cxn>
                  <a:cxn ang="0">
                    <a:pos x="52" y="114"/>
                  </a:cxn>
                  <a:cxn ang="0">
                    <a:pos x="52" y="100"/>
                  </a:cxn>
                  <a:cxn ang="0">
                    <a:pos x="66" y="96"/>
                  </a:cxn>
                  <a:cxn ang="0">
                    <a:pos x="76" y="88"/>
                  </a:cxn>
                  <a:cxn ang="0">
                    <a:pos x="82" y="74"/>
                  </a:cxn>
                  <a:cxn ang="0">
                    <a:pos x="86" y="56"/>
                  </a:cxn>
                  <a:cxn ang="0">
                    <a:pos x="84" y="42"/>
                  </a:cxn>
                  <a:cxn ang="0">
                    <a:pos x="78" y="30"/>
                  </a:cxn>
                  <a:cxn ang="0">
                    <a:pos x="68" y="20"/>
                  </a:cxn>
                  <a:cxn ang="0">
                    <a:pos x="54" y="16"/>
                  </a:cxn>
                  <a:cxn ang="0">
                    <a:pos x="46" y="16"/>
                  </a:cxn>
                  <a:cxn ang="0">
                    <a:pos x="32" y="24"/>
                  </a:cxn>
                  <a:cxn ang="0">
                    <a:pos x="24" y="36"/>
                  </a:cxn>
                  <a:cxn ang="0">
                    <a:pos x="20" y="58"/>
                  </a:cxn>
                  <a:cxn ang="0">
                    <a:pos x="20" y="66"/>
                  </a:cxn>
                  <a:cxn ang="0">
                    <a:pos x="26" y="82"/>
                  </a:cxn>
                  <a:cxn ang="0">
                    <a:pos x="34" y="92"/>
                  </a:cxn>
                  <a:cxn ang="0">
                    <a:pos x="46" y="98"/>
                  </a:cxn>
                  <a:cxn ang="0">
                    <a:pos x="52" y="100"/>
                  </a:cxn>
                </a:cxnLst>
                <a:rect l="0" t="0" r="r" b="b"/>
                <a:pathLst>
                  <a:path w="106" h="114">
                    <a:moveTo>
                      <a:pt x="52" y="114"/>
                    </a:moveTo>
                    <a:lnTo>
                      <a:pt x="52" y="114"/>
                    </a:lnTo>
                    <a:lnTo>
                      <a:pt x="42" y="112"/>
                    </a:lnTo>
                    <a:lnTo>
                      <a:pt x="32" y="110"/>
                    </a:lnTo>
                    <a:lnTo>
                      <a:pt x="22" y="106"/>
                    </a:lnTo>
                    <a:lnTo>
                      <a:pt x="16" y="98"/>
                    </a:lnTo>
                    <a:lnTo>
                      <a:pt x="8" y="90"/>
                    </a:lnTo>
                    <a:lnTo>
                      <a:pt x="4" y="82"/>
                    </a:lnTo>
                    <a:lnTo>
                      <a:pt x="2" y="70"/>
                    </a:lnTo>
                    <a:lnTo>
                      <a:pt x="0" y="58"/>
                    </a:lnTo>
                    <a:lnTo>
                      <a:pt x="0" y="58"/>
                    </a:lnTo>
                    <a:lnTo>
                      <a:pt x="2" y="46"/>
                    </a:lnTo>
                    <a:lnTo>
                      <a:pt x="4" y="34"/>
                    </a:lnTo>
                    <a:lnTo>
                      <a:pt x="10" y="24"/>
                    </a:lnTo>
                    <a:lnTo>
                      <a:pt x="16" y="16"/>
                    </a:lnTo>
                    <a:lnTo>
                      <a:pt x="24" y="10"/>
                    </a:lnTo>
                    <a:lnTo>
                      <a:pt x="32" y="4"/>
                    </a:lnTo>
                    <a:lnTo>
                      <a:pt x="42" y="2"/>
                    </a:lnTo>
                    <a:lnTo>
                      <a:pt x="54" y="0"/>
                    </a:lnTo>
                    <a:lnTo>
                      <a:pt x="54" y="0"/>
                    </a:lnTo>
                    <a:lnTo>
                      <a:pt x="64" y="2"/>
                    </a:lnTo>
                    <a:lnTo>
                      <a:pt x="74" y="4"/>
                    </a:lnTo>
                    <a:lnTo>
                      <a:pt x="84" y="10"/>
                    </a:lnTo>
                    <a:lnTo>
                      <a:pt x="92" y="16"/>
                    </a:lnTo>
                    <a:lnTo>
                      <a:pt x="98" y="24"/>
                    </a:lnTo>
                    <a:lnTo>
                      <a:pt x="102" y="34"/>
                    </a:lnTo>
                    <a:lnTo>
                      <a:pt x="104" y="44"/>
                    </a:lnTo>
                    <a:lnTo>
                      <a:pt x="106" y="56"/>
                    </a:lnTo>
                    <a:lnTo>
                      <a:pt x="106" y="56"/>
                    </a:lnTo>
                    <a:lnTo>
                      <a:pt x="104" y="70"/>
                    </a:lnTo>
                    <a:lnTo>
                      <a:pt x="102" y="82"/>
                    </a:lnTo>
                    <a:lnTo>
                      <a:pt x="96" y="92"/>
                    </a:lnTo>
                    <a:lnTo>
                      <a:pt x="88" y="100"/>
                    </a:lnTo>
                    <a:lnTo>
                      <a:pt x="80" y="106"/>
                    </a:lnTo>
                    <a:lnTo>
                      <a:pt x="72" y="110"/>
                    </a:lnTo>
                    <a:lnTo>
                      <a:pt x="62" y="114"/>
                    </a:lnTo>
                    <a:lnTo>
                      <a:pt x="52" y="114"/>
                    </a:lnTo>
                    <a:lnTo>
                      <a:pt x="52" y="114"/>
                    </a:lnTo>
                    <a:close/>
                    <a:moveTo>
                      <a:pt x="52" y="100"/>
                    </a:moveTo>
                    <a:lnTo>
                      <a:pt x="52" y="100"/>
                    </a:lnTo>
                    <a:lnTo>
                      <a:pt x="60" y="98"/>
                    </a:lnTo>
                    <a:lnTo>
                      <a:pt x="66" y="96"/>
                    </a:lnTo>
                    <a:lnTo>
                      <a:pt x="72" y="92"/>
                    </a:lnTo>
                    <a:lnTo>
                      <a:pt x="76" y="88"/>
                    </a:lnTo>
                    <a:lnTo>
                      <a:pt x="80" y="82"/>
                    </a:lnTo>
                    <a:lnTo>
                      <a:pt x="82" y="74"/>
                    </a:lnTo>
                    <a:lnTo>
                      <a:pt x="84" y="66"/>
                    </a:lnTo>
                    <a:lnTo>
                      <a:pt x="86" y="56"/>
                    </a:lnTo>
                    <a:lnTo>
                      <a:pt x="86" y="56"/>
                    </a:lnTo>
                    <a:lnTo>
                      <a:pt x="84" y="42"/>
                    </a:lnTo>
                    <a:lnTo>
                      <a:pt x="82" y="36"/>
                    </a:lnTo>
                    <a:lnTo>
                      <a:pt x="78" y="30"/>
                    </a:lnTo>
                    <a:lnTo>
                      <a:pt x="74" y="24"/>
                    </a:lnTo>
                    <a:lnTo>
                      <a:pt x="68" y="20"/>
                    </a:lnTo>
                    <a:lnTo>
                      <a:pt x="62" y="16"/>
                    </a:lnTo>
                    <a:lnTo>
                      <a:pt x="54" y="16"/>
                    </a:lnTo>
                    <a:lnTo>
                      <a:pt x="54" y="16"/>
                    </a:lnTo>
                    <a:lnTo>
                      <a:pt x="46" y="16"/>
                    </a:lnTo>
                    <a:lnTo>
                      <a:pt x="38" y="20"/>
                    </a:lnTo>
                    <a:lnTo>
                      <a:pt x="32" y="24"/>
                    </a:lnTo>
                    <a:lnTo>
                      <a:pt x="28" y="28"/>
                    </a:lnTo>
                    <a:lnTo>
                      <a:pt x="24" y="36"/>
                    </a:lnTo>
                    <a:lnTo>
                      <a:pt x="22" y="42"/>
                    </a:lnTo>
                    <a:lnTo>
                      <a:pt x="20" y="58"/>
                    </a:lnTo>
                    <a:lnTo>
                      <a:pt x="20" y="58"/>
                    </a:lnTo>
                    <a:lnTo>
                      <a:pt x="20" y="66"/>
                    </a:lnTo>
                    <a:lnTo>
                      <a:pt x="22" y="74"/>
                    </a:lnTo>
                    <a:lnTo>
                      <a:pt x="26" y="82"/>
                    </a:lnTo>
                    <a:lnTo>
                      <a:pt x="30" y="88"/>
                    </a:lnTo>
                    <a:lnTo>
                      <a:pt x="34" y="92"/>
                    </a:lnTo>
                    <a:lnTo>
                      <a:pt x="40" y="96"/>
                    </a:lnTo>
                    <a:lnTo>
                      <a:pt x="46" y="98"/>
                    </a:lnTo>
                    <a:lnTo>
                      <a:pt x="52" y="100"/>
                    </a:lnTo>
                    <a:lnTo>
                      <a:pt x="52" y="100"/>
                    </a:lnTo>
                    <a:close/>
                  </a:path>
                </a:pathLst>
              </a:custGeom>
              <a:solidFill>
                <a:srgbClr val="000000"/>
              </a:solidFill>
              <a:ln w="9525">
                <a:noFill/>
                <a:round/>
                <a:headEnd/>
                <a:tailEnd/>
              </a:ln>
            </p:spPr>
            <p:txBody>
              <a:bodyPr/>
              <a:lstStyle/>
              <a:p>
                <a:endParaRPr lang="en-US" dirty="0"/>
              </a:p>
            </p:txBody>
          </p:sp>
          <p:sp>
            <p:nvSpPr>
              <p:cNvPr id="184461" name="Rectangle 141"/>
              <p:cNvSpPr>
                <a:spLocks noChangeAspect="1" noChangeArrowheads="1"/>
              </p:cNvSpPr>
              <p:nvPr/>
            </p:nvSpPr>
            <p:spPr bwMode="auto">
              <a:xfrm>
                <a:off x="1647" y="3649"/>
                <a:ext cx="15" cy="123"/>
              </a:xfrm>
              <a:prstGeom prst="rect">
                <a:avLst/>
              </a:prstGeom>
              <a:solidFill>
                <a:srgbClr val="000000"/>
              </a:solidFill>
              <a:ln w="9525">
                <a:noFill/>
                <a:miter lim="800000"/>
                <a:headEnd/>
                <a:tailEnd/>
              </a:ln>
            </p:spPr>
            <p:txBody>
              <a:bodyPr/>
              <a:lstStyle/>
              <a:p>
                <a:endParaRPr lang="en-US" dirty="0"/>
              </a:p>
            </p:txBody>
          </p:sp>
          <p:sp>
            <p:nvSpPr>
              <p:cNvPr id="184462" name="Freeform 142"/>
              <p:cNvSpPr>
                <a:spLocks noChangeAspect="1" noEditPoints="1"/>
              </p:cNvSpPr>
              <p:nvPr/>
            </p:nvSpPr>
            <p:spPr bwMode="auto">
              <a:xfrm>
                <a:off x="1682" y="3686"/>
                <a:ext cx="81" cy="88"/>
              </a:xfrm>
              <a:custGeom>
                <a:avLst/>
                <a:gdLst/>
                <a:ahLst/>
                <a:cxnLst>
                  <a:cxn ang="0">
                    <a:pos x="52" y="114"/>
                  </a:cxn>
                  <a:cxn ang="0">
                    <a:pos x="30" y="110"/>
                  </a:cxn>
                  <a:cxn ang="0">
                    <a:pos x="14" y="98"/>
                  </a:cxn>
                  <a:cxn ang="0">
                    <a:pos x="4" y="82"/>
                  </a:cxn>
                  <a:cxn ang="0">
                    <a:pos x="0" y="58"/>
                  </a:cxn>
                  <a:cxn ang="0">
                    <a:pos x="0" y="46"/>
                  </a:cxn>
                  <a:cxn ang="0">
                    <a:pos x="8" y="24"/>
                  </a:cxn>
                  <a:cxn ang="0">
                    <a:pos x="22" y="10"/>
                  </a:cxn>
                  <a:cxn ang="0">
                    <a:pos x="42" y="2"/>
                  </a:cxn>
                  <a:cxn ang="0">
                    <a:pos x="52" y="0"/>
                  </a:cxn>
                  <a:cxn ang="0">
                    <a:pos x="74" y="4"/>
                  </a:cxn>
                  <a:cxn ang="0">
                    <a:pos x="90" y="16"/>
                  </a:cxn>
                  <a:cxn ang="0">
                    <a:pos x="102" y="34"/>
                  </a:cxn>
                  <a:cxn ang="0">
                    <a:pos x="106" y="56"/>
                  </a:cxn>
                  <a:cxn ang="0">
                    <a:pos x="104" y="70"/>
                  </a:cxn>
                  <a:cxn ang="0">
                    <a:pos x="94" y="92"/>
                  </a:cxn>
                  <a:cxn ang="0">
                    <a:pos x="80" y="106"/>
                  </a:cxn>
                  <a:cxn ang="0">
                    <a:pos x="62" y="114"/>
                  </a:cxn>
                  <a:cxn ang="0">
                    <a:pos x="52" y="114"/>
                  </a:cxn>
                  <a:cxn ang="0">
                    <a:pos x="52" y="100"/>
                  </a:cxn>
                  <a:cxn ang="0">
                    <a:pos x="64" y="96"/>
                  </a:cxn>
                  <a:cxn ang="0">
                    <a:pos x="76" y="88"/>
                  </a:cxn>
                  <a:cxn ang="0">
                    <a:pos x="82" y="74"/>
                  </a:cxn>
                  <a:cxn ang="0">
                    <a:pos x="84" y="56"/>
                  </a:cxn>
                  <a:cxn ang="0">
                    <a:pos x="82" y="42"/>
                  </a:cxn>
                  <a:cxn ang="0">
                    <a:pos x="78" y="30"/>
                  </a:cxn>
                  <a:cxn ang="0">
                    <a:pos x="68" y="20"/>
                  </a:cxn>
                  <a:cxn ang="0">
                    <a:pos x="52" y="16"/>
                  </a:cxn>
                  <a:cxn ang="0">
                    <a:pos x="44" y="16"/>
                  </a:cxn>
                  <a:cxn ang="0">
                    <a:pos x="32" y="24"/>
                  </a:cxn>
                  <a:cxn ang="0">
                    <a:pos x="24" y="36"/>
                  </a:cxn>
                  <a:cxn ang="0">
                    <a:pos x="20" y="58"/>
                  </a:cxn>
                  <a:cxn ang="0">
                    <a:pos x="20" y="66"/>
                  </a:cxn>
                  <a:cxn ang="0">
                    <a:pos x="24" y="82"/>
                  </a:cxn>
                  <a:cxn ang="0">
                    <a:pos x="32" y="92"/>
                  </a:cxn>
                  <a:cxn ang="0">
                    <a:pos x="44" y="98"/>
                  </a:cxn>
                  <a:cxn ang="0">
                    <a:pos x="52" y="100"/>
                  </a:cxn>
                </a:cxnLst>
                <a:rect l="0" t="0" r="r" b="b"/>
                <a:pathLst>
                  <a:path w="106" h="114">
                    <a:moveTo>
                      <a:pt x="52" y="114"/>
                    </a:moveTo>
                    <a:lnTo>
                      <a:pt x="52" y="114"/>
                    </a:lnTo>
                    <a:lnTo>
                      <a:pt x="40" y="112"/>
                    </a:lnTo>
                    <a:lnTo>
                      <a:pt x="30" y="110"/>
                    </a:lnTo>
                    <a:lnTo>
                      <a:pt x="22" y="106"/>
                    </a:lnTo>
                    <a:lnTo>
                      <a:pt x="14" y="98"/>
                    </a:lnTo>
                    <a:lnTo>
                      <a:pt x="8" y="90"/>
                    </a:lnTo>
                    <a:lnTo>
                      <a:pt x="4" y="82"/>
                    </a:lnTo>
                    <a:lnTo>
                      <a:pt x="0" y="70"/>
                    </a:lnTo>
                    <a:lnTo>
                      <a:pt x="0" y="58"/>
                    </a:lnTo>
                    <a:lnTo>
                      <a:pt x="0" y="58"/>
                    </a:lnTo>
                    <a:lnTo>
                      <a:pt x="0" y="46"/>
                    </a:lnTo>
                    <a:lnTo>
                      <a:pt x="4" y="34"/>
                    </a:lnTo>
                    <a:lnTo>
                      <a:pt x="8" y="24"/>
                    </a:lnTo>
                    <a:lnTo>
                      <a:pt x="14" y="16"/>
                    </a:lnTo>
                    <a:lnTo>
                      <a:pt x="22" y="10"/>
                    </a:lnTo>
                    <a:lnTo>
                      <a:pt x="32" y="4"/>
                    </a:lnTo>
                    <a:lnTo>
                      <a:pt x="42" y="2"/>
                    </a:lnTo>
                    <a:lnTo>
                      <a:pt x="52" y="0"/>
                    </a:lnTo>
                    <a:lnTo>
                      <a:pt x="52" y="0"/>
                    </a:lnTo>
                    <a:lnTo>
                      <a:pt x="64" y="2"/>
                    </a:lnTo>
                    <a:lnTo>
                      <a:pt x="74" y="4"/>
                    </a:lnTo>
                    <a:lnTo>
                      <a:pt x="84" y="10"/>
                    </a:lnTo>
                    <a:lnTo>
                      <a:pt x="90" y="16"/>
                    </a:lnTo>
                    <a:lnTo>
                      <a:pt x="96" y="24"/>
                    </a:lnTo>
                    <a:lnTo>
                      <a:pt x="102" y="34"/>
                    </a:lnTo>
                    <a:lnTo>
                      <a:pt x="104" y="44"/>
                    </a:lnTo>
                    <a:lnTo>
                      <a:pt x="106" y="56"/>
                    </a:lnTo>
                    <a:lnTo>
                      <a:pt x="106" y="56"/>
                    </a:lnTo>
                    <a:lnTo>
                      <a:pt x="104" y="70"/>
                    </a:lnTo>
                    <a:lnTo>
                      <a:pt x="100" y="82"/>
                    </a:lnTo>
                    <a:lnTo>
                      <a:pt x="94" y="92"/>
                    </a:lnTo>
                    <a:lnTo>
                      <a:pt x="88" y="100"/>
                    </a:lnTo>
                    <a:lnTo>
                      <a:pt x="80" y="106"/>
                    </a:lnTo>
                    <a:lnTo>
                      <a:pt x="70" y="110"/>
                    </a:lnTo>
                    <a:lnTo>
                      <a:pt x="62" y="114"/>
                    </a:lnTo>
                    <a:lnTo>
                      <a:pt x="52" y="114"/>
                    </a:lnTo>
                    <a:lnTo>
                      <a:pt x="52" y="114"/>
                    </a:lnTo>
                    <a:close/>
                    <a:moveTo>
                      <a:pt x="52" y="100"/>
                    </a:moveTo>
                    <a:lnTo>
                      <a:pt x="52" y="100"/>
                    </a:lnTo>
                    <a:lnTo>
                      <a:pt x="58" y="98"/>
                    </a:lnTo>
                    <a:lnTo>
                      <a:pt x="64" y="96"/>
                    </a:lnTo>
                    <a:lnTo>
                      <a:pt x="70" y="92"/>
                    </a:lnTo>
                    <a:lnTo>
                      <a:pt x="76" y="88"/>
                    </a:lnTo>
                    <a:lnTo>
                      <a:pt x="80" y="82"/>
                    </a:lnTo>
                    <a:lnTo>
                      <a:pt x="82" y="74"/>
                    </a:lnTo>
                    <a:lnTo>
                      <a:pt x="84" y="66"/>
                    </a:lnTo>
                    <a:lnTo>
                      <a:pt x="84" y="56"/>
                    </a:lnTo>
                    <a:lnTo>
                      <a:pt x="84" y="56"/>
                    </a:lnTo>
                    <a:lnTo>
                      <a:pt x="82" y="42"/>
                    </a:lnTo>
                    <a:lnTo>
                      <a:pt x="80" y="36"/>
                    </a:lnTo>
                    <a:lnTo>
                      <a:pt x="78" y="30"/>
                    </a:lnTo>
                    <a:lnTo>
                      <a:pt x="72" y="24"/>
                    </a:lnTo>
                    <a:lnTo>
                      <a:pt x="68" y="20"/>
                    </a:lnTo>
                    <a:lnTo>
                      <a:pt x="60" y="16"/>
                    </a:lnTo>
                    <a:lnTo>
                      <a:pt x="52" y="16"/>
                    </a:lnTo>
                    <a:lnTo>
                      <a:pt x="52" y="16"/>
                    </a:lnTo>
                    <a:lnTo>
                      <a:pt x="44" y="16"/>
                    </a:lnTo>
                    <a:lnTo>
                      <a:pt x="38" y="20"/>
                    </a:lnTo>
                    <a:lnTo>
                      <a:pt x="32" y="24"/>
                    </a:lnTo>
                    <a:lnTo>
                      <a:pt x="28" y="28"/>
                    </a:lnTo>
                    <a:lnTo>
                      <a:pt x="24" y="36"/>
                    </a:lnTo>
                    <a:lnTo>
                      <a:pt x="22" y="42"/>
                    </a:lnTo>
                    <a:lnTo>
                      <a:pt x="20" y="58"/>
                    </a:lnTo>
                    <a:lnTo>
                      <a:pt x="20" y="58"/>
                    </a:lnTo>
                    <a:lnTo>
                      <a:pt x="20" y="66"/>
                    </a:lnTo>
                    <a:lnTo>
                      <a:pt x="22" y="74"/>
                    </a:lnTo>
                    <a:lnTo>
                      <a:pt x="24" y="82"/>
                    </a:lnTo>
                    <a:lnTo>
                      <a:pt x="28" y="88"/>
                    </a:lnTo>
                    <a:lnTo>
                      <a:pt x="32" y="92"/>
                    </a:lnTo>
                    <a:lnTo>
                      <a:pt x="38" y="96"/>
                    </a:lnTo>
                    <a:lnTo>
                      <a:pt x="44" y="98"/>
                    </a:lnTo>
                    <a:lnTo>
                      <a:pt x="52" y="100"/>
                    </a:lnTo>
                    <a:lnTo>
                      <a:pt x="52" y="100"/>
                    </a:lnTo>
                    <a:close/>
                  </a:path>
                </a:pathLst>
              </a:custGeom>
              <a:solidFill>
                <a:srgbClr val="000000"/>
              </a:solidFill>
              <a:ln w="9525">
                <a:noFill/>
                <a:round/>
                <a:headEnd/>
                <a:tailEnd/>
              </a:ln>
            </p:spPr>
            <p:txBody>
              <a:bodyPr/>
              <a:lstStyle/>
              <a:p>
                <a:endParaRPr lang="en-US" dirty="0"/>
              </a:p>
            </p:txBody>
          </p:sp>
          <p:sp>
            <p:nvSpPr>
              <p:cNvPr id="184463" name="Freeform 143"/>
              <p:cNvSpPr>
                <a:spLocks noChangeAspect="1" noEditPoints="1"/>
              </p:cNvSpPr>
              <p:nvPr/>
            </p:nvSpPr>
            <p:spPr bwMode="auto">
              <a:xfrm>
                <a:off x="1775" y="3686"/>
                <a:ext cx="79" cy="121"/>
              </a:xfrm>
              <a:custGeom>
                <a:avLst/>
                <a:gdLst/>
                <a:ahLst/>
                <a:cxnLst>
                  <a:cxn ang="0">
                    <a:pos x="100" y="96"/>
                  </a:cxn>
                  <a:cxn ang="0">
                    <a:pos x="96" y="126"/>
                  </a:cxn>
                  <a:cxn ang="0">
                    <a:pos x="86" y="146"/>
                  </a:cxn>
                  <a:cxn ang="0">
                    <a:pos x="76" y="152"/>
                  </a:cxn>
                  <a:cxn ang="0">
                    <a:pos x="56" y="158"/>
                  </a:cxn>
                  <a:cxn ang="0">
                    <a:pos x="46" y="158"/>
                  </a:cxn>
                  <a:cxn ang="0">
                    <a:pos x="18" y="154"/>
                  </a:cxn>
                  <a:cxn ang="0">
                    <a:pos x="14" y="134"/>
                  </a:cxn>
                  <a:cxn ang="0">
                    <a:pos x="28" y="140"/>
                  </a:cxn>
                  <a:cxn ang="0">
                    <a:pos x="46" y="142"/>
                  </a:cxn>
                  <a:cxn ang="0">
                    <a:pos x="60" y="140"/>
                  </a:cxn>
                  <a:cxn ang="0">
                    <a:pos x="72" y="134"/>
                  </a:cxn>
                  <a:cxn ang="0">
                    <a:pos x="78" y="122"/>
                  </a:cxn>
                  <a:cxn ang="0">
                    <a:pos x="82" y="104"/>
                  </a:cxn>
                  <a:cxn ang="0">
                    <a:pos x="80" y="92"/>
                  </a:cxn>
                  <a:cxn ang="0">
                    <a:pos x="76" y="100"/>
                  </a:cxn>
                  <a:cxn ang="0">
                    <a:pos x="58" y="110"/>
                  </a:cxn>
                  <a:cxn ang="0">
                    <a:pos x="46" y="112"/>
                  </a:cxn>
                  <a:cxn ang="0">
                    <a:pos x="28" y="106"/>
                  </a:cxn>
                  <a:cxn ang="0">
                    <a:pos x="14" y="96"/>
                  </a:cxn>
                  <a:cxn ang="0">
                    <a:pos x="4" y="80"/>
                  </a:cxn>
                  <a:cxn ang="0">
                    <a:pos x="0" y="58"/>
                  </a:cxn>
                  <a:cxn ang="0">
                    <a:pos x="2" y="46"/>
                  </a:cxn>
                  <a:cxn ang="0">
                    <a:pos x="10" y="24"/>
                  </a:cxn>
                  <a:cxn ang="0">
                    <a:pos x="22" y="10"/>
                  </a:cxn>
                  <a:cxn ang="0">
                    <a:pos x="40" y="2"/>
                  </a:cxn>
                  <a:cxn ang="0">
                    <a:pos x="50" y="0"/>
                  </a:cxn>
                  <a:cxn ang="0">
                    <a:pos x="72" y="6"/>
                  </a:cxn>
                  <a:cxn ang="0">
                    <a:pos x="82" y="20"/>
                  </a:cxn>
                  <a:cxn ang="0">
                    <a:pos x="84" y="4"/>
                  </a:cxn>
                  <a:cxn ang="0">
                    <a:pos x="102" y="4"/>
                  </a:cxn>
                  <a:cxn ang="0">
                    <a:pos x="100" y="96"/>
                  </a:cxn>
                  <a:cxn ang="0">
                    <a:pos x="80" y="46"/>
                  </a:cxn>
                  <a:cxn ang="0">
                    <a:pos x="80" y="36"/>
                  </a:cxn>
                  <a:cxn ang="0">
                    <a:pos x="70" y="22"/>
                  </a:cxn>
                  <a:cxn ang="0">
                    <a:pos x="52" y="16"/>
                  </a:cxn>
                  <a:cxn ang="0">
                    <a:pos x="46" y="16"/>
                  </a:cxn>
                  <a:cxn ang="0">
                    <a:pos x="34" y="22"/>
                  </a:cxn>
                  <a:cxn ang="0">
                    <a:pos x="26" y="32"/>
                  </a:cxn>
                  <a:cxn ang="0">
                    <a:pos x="20" y="48"/>
                  </a:cxn>
                  <a:cxn ang="0">
                    <a:pos x="20" y="58"/>
                  </a:cxn>
                  <a:cxn ang="0">
                    <a:pos x="24" y="78"/>
                  </a:cxn>
                  <a:cxn ang="0">
                    <a:pos x="32" y="90"/>
                  </a:cxn>
                  <a:cxn ang="0">
                    <a:pos x="44" y="96"/>
                  </a:cxn>
                  <a:cxn ang="0">
                    <a:pos x="52" y="96"/>
                  </a:cxn>
                  <a:cxn ang="0">
                    <a:pos x="68" y="90"/>
                  </a:cxn>
                  <a:cxn ang="0">
                    <a:pos x="80" y="76"/>
                  </a:cxn>
                  <a:cxn ang="0">
                    <a:pos x="80" y="66"/>
                  </a:cxn>
                </a:cxnLst>
                <a:rect l="0" t="0" r="r" b="b"/>
                <a:pathLst>
                  <a:path w="102" h="158">
                    <a:moveTo>
                      <a:pt x="100" y="96"/>
                    </a:moveTo>
                    <a:lnTo>
                      <a:pt x="100" y="96"/>
                    </a:lnTo>
                    <a:lnTo>
                      <a:pt x="100" y="112"/>
                    </a:lnTo>
                    <a:lnTo>
                      <a:pt x="96" y="126"/>
                    </a:lnTo>
                    <a:lnTo>
                      <a:pt x="92" y="136"/>
                    </a:lnTo>
                    <a:lnTo>
                      <a:pt x="86" y="146"/>
                    </a:lnTo>
                    <a:lnTo>
                      <a:pt x="86" y="146"/>
                    </a:lnTo>
                    <a:lnTo>
                      <a:pt x="76" y="152"/>
                    </a:lnTo>
                    <a:lnTo>
                      <a:pt x="66" y="156"/>
                    </a:lnTo>
                    <a:lnTo>
                      <a:pt x="56" y="158"/>
                    </a:lnTo>
                    <a:lnTo>
                      <a:pt x="46" y="158"/>
                    </a:lnTo>
                    <a:lnTo>
                      <a:pt x="46" y="158"/>
                    </a:lnTo>
                    <a:lnTo>
                      <a:pt x="26" y="156"/>
                    </a:lnTo>
                    <a:lnTo>
                      <a:pt x="18" y="154"/>
                    </a:lnTo>
                    <a:lnTo>
                      <a:pt x="10" y="150"/>
                    </a:lnTo>
                    <a:lnTo>
                      <a:pt x="14" y="134"/>
                    </a:lnTo>
                    <a:lnTo>
                      <a:pt x="14" y="134"/>
                    </a:lnTo>
                    <a:lnTo>
                      <a:pt x="28" y="140"/>
                    </a:lnTo>
                    <a:lnTo>
                      <a:pt x="36" y="142"/>
                    </a:lnTo>
                    <a:lnTo>
                      <a:pt x="46" y="142"/>
                    </a:lnTo>
                    <a:lnTo>
                      <a:pt x="46" y="142"/>
                    </a:lnTo>
                    <a:lnTo>
                      <a:pt x="60" y="140"/>
                    </a:lnTo>
                    <a:lnTo>
                      <a:pt x="66" y="138"/>
                    </a:lnTo>
                    <a:lnTo>
                      <a:pt x="72" y="134"/>
                    </a:lnTo>
                    <a:lnTo>
                      <a:pt x="76" y="128"/>
                    </a:lnTo>
                    <a:lnTo>
                      <a:pt x="78" y="122"/>
                    </a:lnTo>
                    <a:lnTo>
                      <a:pt x="80" y="114"/>
                    </a:lnTo>
                    <a:lnTo>
                      <a:pt x="82" y="104"/>
                    </a:lnTo>
                    <a:lnTo>
                      <a:pt x="82" y="92"/>
                    </a:lnTo>
                    <a:lnTo>
                      <a:pt x="80" y="92"/>
                    </a:lnTo>
                    <a:lnTo>
                      <a:pt x="80" y="92"/>
                    </a:lnTo>
                    <a:lnTo>
                      <a:pt x="76" y="100"/>
                    </a:lnTo>
                    <a:lnTo>
                      <a:pt x="68" y="106"/>
                    </a:lnTo>
                    <a:lnTo>
                      <a:pt x="58" y="110"/>
                    </a:lnTo>
                    <a:lnTo>
                      <a:pt x="46" y="112"/>
                    </a:lnTo>
                    <a:lnTo>
                      <a:pt x="46" y="112"/>
                    </a:lnTo>
                    <a:lnTo>
                      <a:pt x="36" y="110"/>
                    </a:lnTo>
                    <a:lnTo>
                      <a:pt x="28" y="106"/>
                    </a:lnTo>
                    <a:lnTo>
                      <a:pt x="20" y="102"/>
                    </a:lnTo>
                    <a:lnTo>
                      <a:pt x="14" y="96"/>
                    </a:lnTo>
                    <a:lnTo>
                      <a:pt x="8" y="88"/>
                    </a:lnTo>
                    <a:lnTo>
                      <a:pt x="4" y="80"/>
                    </a:lnTo>
                    <a:lnTo>
                      <a:pt x="2" y="68"/>
                    </a:lnTo>
                    <a:lnTo>
                      <a:pt x="0" y="58"/>
                    </a:lnTo>
                    <a:lnTo>
                      <a:pt x="0" y="58"/>
                    </a:lnTo>
                    <a:lnTo>
                      <a:pt x="2" y="46"/>
                    </a:lnTo>
                    <a:lnTo>
                      <a:pt x="4" y="34"/>
                    </a:lnTo>
                    <a:lnTo>
                      <a:pt x="10" y="24"/>
                    </a:lnTo>
                    <a:lnTo>
                      <a:pt x="16" y="16"/>
                    </a:lnTo>
                    <a:lnTo>
                      <a:pt x="22" y="10"/>
                    </a:lnTo>
                    <a:lnTo>
                      <a:pt x="30" y="4"/>
                    </a:lnTo>
                    <a:lnTo>
                      <a:pt x="40" y="2"/>
                    </a:lnTo>
                    <a:lnTo>
                      <a:pt x="50" y="0"/>
                    </a:lnTo>
                    <a:lnTo>
                      <a:pt x="50" y="0"/>
                    </a:lnTo>
                    <a:lnTo>
                      <a:pt x="62" y="2"/>
                    </a:lnTo>
                    <a:lnTo>
                      <a:pt x="72" y="6"/>
                    </a:lnTo>
                    <a:lnTo>
                      <a:pt x="78" y="12"/>
                    </a:lnTo>
                    <a:lnTo>
                      <a:pt x="82" y="20"/>
                    </a:lnTo>
                    <a:lnTo>
                      <a:pt x="84" y="20"/>
                    </a:lnTo>
                    <a:lnTo>
                      <a:pt x="84" y="4"/>
                    </a:lnTo>
                    <a:lnTo>
                      <a:pt x="102" y="4"/>
                    </a:lnTo>
                    <a:lnTo>
                      <a:pt x="102" y="4"/>
                    </a:lnTo>
                    <a:lnTo>
                      <a:pt x="100" y="32"/>
                    </a:lnTo>
                    <a:lnTo>
                      <a:pt x="100" y="96"/>
                    </a:lnTo>
                    <a:close/>
                    <a:moveTo>
                      <a:pt x="80" y="46"/>
                    </a:moveTo>
                    <a:lnTo>
                      <a:pt x="80" y="46"/>
                    </a:lnTo>
                    <a:lnTo>
                      <a:pt x="80" y="36"/>
                    </a:lnTo>
                    <a:lnTo>
                      <a:pt x="80" y="36"/>
                    </a:lnTo>
                    <a:lnTo>
                      <a:pt x="76" y="28"/>
                    </a:lnTo>
                    <a:lnTo>
                      <a:pt x="70" y="22"/>
                    </a:lnTo>
                    <a:lnTo>
                      <a:pt x="62" y="18"/>
                    </a:lnTo>
                    <a:lnTo>
                      <a:pt x="52" y="16"/>
                    </a:lnTo>
                    <a:lnTo>
                      <a:pt x="52" y="16"/>
                    </a:lnTo>
                    <a:lnTo>
                      <a:pt x="46" y="16"/>
                    </a:lnTo>
                    <a:lnTo>
                      <a:pt x="40" y="18"/>
                    </a:lnTo>
                    <a:lnTo>
                      <a:pt x="34" y="22"/>
                    </a:lnTo>
                    <a:lnTo>
                      <a:pt x="30" y="28"/>
                    </a:lnTo>
                    <a:lnTo>
                      <a:pt x="26" y="32"/>
                    </a:lnTo>
                    <a:lnTo>
                      <a:pt x="22" y="40"/>
                    </a:lnTo>
                    <a:lnTo>
                      <a:pt x="20" y="48"/>
                    </a:lnTo>
                    <a:lnTo>
                      <a:pt x="20" y="58"/>
                    </a:lnTo>
                    <a:lnTo>
                      <a:pt x="20" y="58"/>
                    </a:lnTo>
                    <a:lnTo>
                      <a:pt x="22" y="72"/>
                    </a:lnTo>
                    <a:lnTo>
                      <a:pt x="24" y="78"/>
                    </a:lnTo>
                    <a:lnTo>
                      <a:pt x="28" y="84"/>
                    </a:lnTo>
                    <a:lnTo>
                      <a:pt x="32" y="90"/>
                    </a:lnTo>
                    <a:lnTo>
                      <a:pt x="38" y="92"/>
                    </a:lnTo>
                    <a:lnTo>
                      <a:pt x="44" y="96"/>
                    </a:lnTo>
                    <a:lnTo>
                      <a:pt x="52" y="96"/>
                    </a:lnTo>
                    <a:lnTo>
                      <a:pt x="52" y="96"/>
                    </a:lnTo>
                    <a:lnTo>
                      <a:pt x="60" y="94"/>
                    </a:lnTo>
                    <a:lnTo>
                      <a:pt x="68" y="90"/>
                    </a:lnTo>
                    <a:lnTo>
                      <a:pt x="76" y="84"/>
                    </a:lnTo>
                    <a:lnTo>
                      <a:pt x="80" y="76"/>
                    </a:lnTo>
                    <a:lnTo>
                      <a:pt x="80" y="76"/>
                    </a:lnTo>
                    <a:lnTo>
                      <a:pt x="80" y="66"/>
                    </a:lnTo>
                    <a:lnTo>
                      <a:pt x="80" y="46"/>
                    </a:lnTo>
                    <a:close/>
                  </a:path>
                </a:pathLst>
              </a:custGeom>
              <a:solidFill>
                <a:srgbClr val="000000"/>
              </a:solidFill>
              <a:ln w="9525">
                <a:noFill/>
                <a:round/>
                <a:headEnd/>
                <a:tailEnd/>
              </a:ln>
            </p:spPr>
            <p:txBody>
              <a:bodyPr/>
              <a:lstStyle/>
              <a:p>
                <a:endParaRPr lang="en-US" dirty="0"/>
              </a:p>
            </p:txBody>
          </p:sp>
          <p:sp>
            <p:nvSpPr>
              <p:cNvPr id="184464" name="Freeform 144"/>
              <p:cNvSpPr>
                <a:spLocks noChangeAspect="1"/>
              </p:cNvSpPr>
              <p:nvPr/>
            </p:nvSpPr>
            <p:spPr bwMode="auto">
              <a:xfrm>
                <a:off x="1866" y="3689"/>
                <a:ext cx="78" cy="120"/>
              </a:xfrm>
              <a:custGeom>
                <a:avLst/>
                <a:gdLst/>
                <a:ahLst/>
                <a:cxnLst>
                  <a:cxn ang="0">
                    <a:pos x="22" y="0"/>
                  </a:cxn>
                  <a:cxn ang="0">
                    <a:pos x="46" y="64"/>
                  </a:cxn>
                  <a:cxn ang="0">
                    <a:pos x="46" y="64"/>
                  </a:cxn>
                  <a:cxn ang="0">
                    <a:pos x="52" y="86"/>
                  </a:cxn>
                  <a:cxn ang="0">
                    <a:pos x="54" y="86"/>
                  </a:cxn>
                  <a:cxn ang="0">
                    <a:pos x="54" y="86"/>
                  </a:cxn>
                  <a:cxn ang="0">
                    <a:pos x="60" y="62"/>
                  </a:cxn>
                  <a:cxn ang="0">
                    <a:pos x="82" y="0"/>
                  </a:cxn>
                  <a:cxn ang="0">
                    <a:pos x="102" y="0"/>
                  </a:cxn>
                  <a:cxn ang="0">
                    <a:pos x="72" y="76"/>
                  </a:cxn>
                  <a:cxn ang="0">
                    <a:pos x="72" y="76"/>
                  </a:cxn>
                  <a:cxn ang="0">
                    <a:pos x="62" y="102"/>
                  </a:cxn>
                  <a:cxn ang="0">
                    <a:pos x="54" y="120"/>
                  </a:cxn>
                  <a:cxn ang="0">
                    <a:pos x="46" y="134"/>
                  </a:cxn>
                  <a:cxn ang="0">
                    <a:pos x="36" y="144"/>
                  </a:cxn>
                  <a:cxn ang="0">
                    <a:pos x="36" y="144"/>
                  </a:cxn>
                  <a:cxn ang="0">
                    <a:pos x="22" y="154"/>
                  </a:cxn>
                  <a:cxn ang="0">
                    <a:pos x="12" y="156"/>
                  </a:cxn>
                  <a:cxn ang="0">
                    <a:pos x="6" y="140"/>
                  </a:cxn>
                  <a:cxn ang="0">
                    <a:pos x="6" y="140"/>
                  </a:cxn>
                  <a:cxn ang="0">
                    <a:pos x="14" y="136"/>
                  </a:cxn>
                  <a:cxn ang="0">
                    <a:pos x="24" y="130"/>
                  </a:cxn>
                  <a:cxn ang="0">
                    <a:pos x="24" y="130"/>
                  </a:cxn>
                  <a:cxn ang="0">
                    <a:pos x="32" y="122"/>
                  </a:cxn>
                  <a:cxn ang="0">
                    <a:pos x="40" y="108"/>
                  </a:cxn>
                  <a:cxn ang="0">
                    <a:pos x="40" y="108"/>
                  </a:cxn>
                  <a:cxn ang="0">
                    <a:pos x="42" y="104"/>
                  </a:cxn>
                  <a:cxn ang="0">
                    <a:pos x="42" y="104"/>
                  </a:cxn>
                  <a:cxn ang="0">
                    <a:pos x="40" y="100"/>
                  </a:cxn>
                  <a:cxn ang="0">
                    <a:pos x="0" y="0"/>
                  </a:cxn>
                  <a:cxn ang="0">
                    <a:pos x="22" y="0"/>
                  </a:cxn>
                </a:cxnLst>
                <a:rect l="0" t="0" r="r" b="b"/>
                <a:pathLst>
                  <a:path w="102" h="156">
                    <a:moveTo>
                      <a:pt x="22" y="0"/>
                    </a:moveTo>
                    <a:lnTo>
                      <a:pt x="46" y="64"/>
                    </a:lnTo>
                    <a:lnTo>
                      <a:pt x="46" y="64"/>
                    </a:lnTo>
                    <a:lnTo>
                      <a:pt x="52" y="86"/>
                    </a:lnTo>
                    <a:lnTo>
                      <a:pt x="54" y="86"/>
                    </a:lnTo>
                    <a:lnTo>
                      <a:pt x="54" y="86"/>
                    </a:lnTo>
                    <a:lnTo>
                      <a:pt x="60" y="62"/>
                    </a:lnTo>
                    <a:lnTo>
                      <a:pt x="82" y="0"/>
                    </a:lnTo>
                    <a:lnTo>
                      <a:pt x="102" y="0"/>
                    </a:lnTo>
                    <a:lnTo>
                      <a:pt x="72" y="76"/>
                    </a:lnTo>
                    <a:lnTo>
                      <a:pt x="72" y="76"/>
                    </a:lnTo>
                    <a:lnTo>
                      <a:pt x="62" y="102"/>
                    </a:lnTo>
                    <a:lnTo>
                      <a:pt x="54" y="120"/>
                    </a:lnTo>
                    <a:lnTo>
                      <a:pt x="46" y="134"/>
                    </a:lnTo>
                    <a:lnTo>
                      <a:pt x="36" y="144"/>
                    </a:lnTo>
                    <a:lnTo>
                      <a:pt x="36" y="144"/>
                    </a:lnTo>
                    <a:lnTo>
                      <a:pt x="22" y="154"/>
                    </a:lnTo>
                    <a:lnTo>
                      <a:pt x="12" y="156"/>
                    </a:lnTo>
                    <a:lnTo>
                      <a:pt x="6" y="140"/>
                    </a:lnTo>
                    <a:lnTo>
                      <a:pt x="6" y="140"/>
                    </a:lnTo>
                    <a:lnTo>
                      <a:pt x="14" y="136"/>
                    </a:lnTo>
                    <a:lnTo>
                      <a:pt x="24" y="130"/>
                    </a:lnTo>
                    <a:lnTo>
                      <a:pt x="24" y="130"/>
                    </a:lnTo>
                    <a:lnTo>
                      <a:pt x="32" y="122"/>
                    </a:lnTo>
                    <a:lnTo>
                      <a:pt x="40" y="108"/>
                    </a:lnTo>
                    <a:lnTo>
                      <a:pt x="40" y="108"/>
                    </a:lnTo>
                    <a:lnTo>
                      <a:pt x="42" y="104"/>
                    </a:lnTo>
                    <a:lnTo>
                      <a:pt x="42" y="104"/>
                    </a:lnTo>
                    <a:lnTo>
                      <a:pt x="40" y="100"/>
                    </a:lnTo>
                    <a:lnTo>
                      <a:pt x="0" y="0"/>
                    </a:lnTo>
                    <a:lnTo>
                      <a:pt x="22" y="0"/>
                    </a:lnTo>
                    <a:close/>
                  </a:path>
                </a:pathLst>
              </a:custGeom>
              <a:solidFill>
                <a:srgbClr val="000000"/>
              </a:solidFill>
              <a:ln w="9525">
                <a:noFill/>
                <a:round/>
                <a:headEnd/>
                <a:tailEnd/>
              </a:ln>
            </p:spPr>
            <p:txBody>
              <a:bodyPr/>
              <a:lstStyle/>
              <a:p>
                <a:endParaRPr lang="en-US" dirty="0"/>
              </a:p>
            </p:txBody>
          </p:sp>
          <p:sp>
            <p:nvSpPr>
              <p:cNvPr id="184465" name="Freeform 145"/>
              <p:cNvSpPr>
                <a:spLocks noChangeAspect="1" noEditPoints="1"/>
              </p:cNvSpPr>
              <p:nvPr/>
            </p:nvSpPr>
            <p:spPr bwMode="auto">
              <a:xfrm>
                <a:off x="1993" y="3686"/>
                <a:ext cx="80" cy="120"/>
              </a:xfrm>
              <a:custGeom>
                <a:avLst/>
                <a:gdLst/>
                <a:ahLst/>
                <a:cxnLst>
                  <a:cxn ang="0">
                    <a:pos x="2" y="38"/>
                  </a:cxn>
                  <a:cxn ang="0">
                    <a:pos x="18" y="4"/>
                  </a:cxn>
                  <a:cxn ang="0">
                    <a:pos x="20" y="22"/>
                  </a:cxn>
                  <a:cxn ang="0">
                    <a:pos x="26" y="12"/>
                  </a:cxn>
                  <a:cxn ang="0">
                    <a:pos x="46" y="2"/>
                  </a:cxn>
                  <a:cxn ang="0">
                    <a:pos x="58" y="0"/>
                  </a:cxn>
                  <a:cxn ang="0">
                    <a:pos x="76" y="4"/>
                  </a:cxn>
                  <a:cxn ang="0">
                    <a:pos x="92" y="16"/>
                  </a:cxn>
                  <a:cxn ang="0">
                    <a:pos x="100" y="34"/>
                  </a:cxn>
                  <a:cxn ang="0">
                    <a:pos x="104" y="56"/>
                  </a:cxn>
                  <a:cxn ang="0">
                    <a:pos x="104" y="70"/>
                  </a:cxn>
                  <a:cxn ang="0">
                    <a:pos x="96" y="92"/>
                  </a:cxn>
                  <a:cxn ang="0">
                    <a:pos x="82" y="106"/>
                  </a:cxn>
                  <a:cxn ang="0">
                    <a:pos x="64" y="114"/>
                  </a:cxn>
                  <a:cxn ang="0">
                    <a:pos x="56" y="114"/>
                  </a:cxn>
                  <a:cxn ang="0">
                    <a:pos x="36" y="110"/>
                  </a:cxn>
                  <a:cxn ang="0">
                    <a:pos x="22" y="96"/>
                  </a:cxn>
                  <a:cxn ang="0">
                    <a:pos x="22" y="156"/>
                  </a:cxn>
                  <a:cxn ang="0">
                    <a:pos x="2" y="38"/>
                  </a:cxn>
                  <a:cxn ang="0">
                    <a:pos x="22" y="68"/>
                  </a:cxn>
                  <a:cxn ang="0">
                    <a:pos x="22" y="76"/>
                  </a:cxn>
                  <a:cxn ang="0">
                    <a:pos x="32" y="92"/>
                  </a:cxn>
                  <a:cxn ang="0">
                    <a:pos x="52" y="98"/>
                  </a:cxn>
                  <a:cxn ang="0">
                    <a:pos x="58" y="98"/>
                  </a:cxn>
                  <a:cxn ang="0">
                    <a:pos x="72" y="92"/>
                  </a:cxn>
                  <a:cxn ang="0">
                    <a:pos x="80" y="80"/>
                  </a:cxn>
                  <a:cxn ang="0">
                    <a:pos x="84" y="66"/>
                  </a:cxn>
                  <a:cxn ang="0">
                    <a:pos x="84" y="56"/>
                  </a:cxn>
                  <a:cxn ang="0">
                    <a:pos x="80" y="34"/>
                  </a:cxn>
                  <a:cxn ang="0">
                    <a:pos x="72" y="24"/>
                  </a:cxn>
                  <a:cxn ang="0">
                    <a:pos x="60" y="18"/>
                  </a:cxn>
                  <a:cxn ang="0">
                    <a:pos x="52" y="16"/>
                  </a:cxn>
                  <a:cxn ang="0">
                    <a:pos x="34" y="22"/>
                  </a:cxn>
                  <a:cxn ang="0">
                    <a:pos x="22" y="40"/>
                  </a:cxn>
                  <a:cxn ang="0">
                    <a:pos x="22" y="48"/>
                  </a:cxn>
                </a:cxnLst>
                <a:rect l="0" t="0" r="r" b="b"/>
                <a:pathLst>
                  <a:path w="104" h="156">
                    <a:moveTo>
                      <a:pt x="2" y="38"/>
                    </a:moveTo>
                    <a:lnTo>
                      <a:pt x="2" y="38"/>
                    </a:lnTo>
                    <a:lnTo>
                      <a:pt x="0" y="4"/>
                    </a:lnTo>
                    <a:lnTo>
                      <a:pt x="18" y="4"/>
                    </a:lnTo>
                    <a:lnTo>
                      <a:pt x="20" y="22"/>
                    </a:lnTo>
                    <a:lnTo>
                      <a:pt x="20" y="22"/>
                    </a:lnTo>
                    <a:lnTo>
                      <a:pt x="20" y="22"/>
                    </a:lnTo>
                    <a:lnTo>
                      <a:pt x="26" y="12"/>
                    </a:lnTo>
                    <a:lnTo>
                      <a:pt x="36" y="6"/>
                    </a:lnTo>
                    <a:lnTo>
                      <a:pt x="46" y="2"/>
                    </a:lnTo>
                    <a:lnTo>
                      <a:pt x="58" y="0"/>
                    </a:lnTo>
                    <a:lnTo>
                      <a:pt x="58" y="0"/>
                    </a:lnTo>
                    <a:lnTo>
                      <a:pt x="68" y="2"/>
                    </a:lnTo>
                    <a:lnTo>
                      <a:pt x="76" y="4"/>
                    </a:lnTo>
                    <a:lnTo>
                      <a:pt x="84" y="10"/>
                    </a:lnTo>
                    <a:lnTo>
                      <a:pt x="92" y="16"/>
                    </a:lnTo>
                    <a:lnTo>
                      <a:pt x="96" y="24"/>
                    </a:lnTo>
                    <a:lnTo>
                      <a:pt x="100" y="34"/>
                    </a:lnTo>
                    <a:lnTo>
                      <a:pt x="104" y="44"/>
                    </a:lnTo>
                    <a:lnTo>
                      <a:pt x="104" y="56"/>
                    </a:lnTo>
                    <a:lnTo>
                      <a:pt x="104" y="56"/>
                    </a:lnTo>
                    <a:lnTo>
                      <a:pt x="104" y="70"/>
                    </a:lnTo>
                    <a:lnTo>
                      <a:pt x="100" y="82"/>
                    </a:lnTo>
                    <a:lnTo>
                      <a:pt x="96" y="92"/>
                    </a:lnTo>
                    <a:lnTo>
                      <a:pt x="90" y="100"/>
                    </a:lnTo>
                    <a:lnTo>
                      <a:pt x="82" y="106"/>
                    </a:lnTo>
                    <a:lnTo>
                      <a:pt x="74" y="110"/>
                    </a:lnTo>
                    <a:lnTo>
                      <a:pt x="64" y="114"/>
                    </a:lnTo>
                    <a:lnTo>
                      <a:pt x="56" y="114"/>
                    </a:lnTo>
                    <a:lnTo>
                      <a:pt x="56" y="114"/>
                    </a:lnTo>
                    <a:lnTo>
                      <a:pt x="44" y="112"/>
                    </a:lnTo>
                    <a:lnTo>
                      <a:pt x="36" y="110"/>
                    </a:lnTo>
                    <a:lnTo>
                      <a:pt x="28" y="104"/>
                    </a:lnTo>
                    <a:lnTo>
                      <a:pt x="22" y="96"/>
                    </a:lnTo>
                    <a:lnTo>
                      <a:pt x="22" y="96"/>
                    </a:lnTo>
                    <a:lnTo>
                      <a:pt x="22" y="156"/>
                    </a:lnTo>
                    <a:lnTo>
                      <a:pt x="2" y="156"/>
                    </a:lnTo>
                    <a:lnTo>
                      <a:pt x="2" y="38"/>
                    </a:lnTo>
                    <a:close/>
                    <a:moveTo>
                      <a:pt x="22" y="68"/>
                    </a:moveTo>
                    <a:lnTo>
                      <a:pt x="22" y="68"/>
                    </a:lnTo>
                    <a:lnTo>
                      <a:pt x="22" y="76"/>
                    </a:lnTo>
                    <a:lnTo>
                      <a:pt x="22" y="76"/>
                    </a:lnTo>
                    <a:lnTo>
                      <a:pt x="26" y="84"/>
                    </a:lnTo>
                    <a:lnTo>
                      <a:pt x="32" y="92"/>
                    </a:lnTo>
                    <a:lnTo>
                      <a:pt x="42" y="96"/>
                    </a:lnTo>
                    <a:lnTo>
                      <a:pt x="52" y="98"/>
                    </a:lnTo>
                    <a:lnTo>
                      <a:pt x="52" y="98"/>
                    </a:lnTo>
                    <a:lnTo>
                      <a:pt x="58" y="98"/>
                    </a:lnTo>
                    <a:lnTo>
                      <a:pt x="66" y="96"/>
                    </a:lnTo>
                    <a:lnTo>
                      <a:pt x="72" y="92"/>
                    </a:lnTo>
                    <a:lnTo>
                      <a:pt x="76" y="86"/>
                    </a:lnTo>
                    <a:lnTo>
                      <a:pt x="80" y="80"/>
                    </a:lnTo>
                    <a:lnTo>
                      <a:pt x="82" y="74"/>
                    </a:lnTo>
                    <a:lnTo>
                      <a:pt x="84" y="66"/>
                    </a:lnTo>
                    <a:lnTo>
                      <a:pt x="84" y="56"/>
                    </a:lnTo>
                    <a:lnTo>
                      <a:pt x="84" y="56"/>
                    </a:lnTo>
                    <a:lnTo>
                      <a:pt x="82" y="42"/>
                    </a:lnTo>
                    <a:lnTo>
                      <a:pt x="80" y="34"/>
                    </a:lnTo>
                    <a:lnTo>
                      <a:pt x="76" y="28"/>
                    </a:lnTo>
                    <a:lnTo>
                      <a:pt x="72" y="24"/>
                    </a:lnTo>
                    <a:lnTo>
                      <a:pt x="66" y="20"/>
                    </a:lnTo>
                    <a:lnTo>
                      <a:pt x="60" y="18"/>
                    </a:lnTo>
                    <a:lnTo>
                      <a:pt x="52" y="16"/>
                    </a:lnTo>
                    <a:lnTo>
                      <a:pt x="52" y="16"/>
                    </a:lnTo>
                    <a:lnTo>
                      <a:pt x="42" y="18"/>
                    </a:lnTo>
                    <a:lnTo>
                      <a:pt x="34" y="22"/>
                    </a:lnTo>
                    <a:lnTo>
                      <a:pt x="26" y="30"/>
                    </a:lnTo>
                    <a:lnTo>
                      <a:pt x="22" y="40"/>
                    </a:lnTo>
                    <a:lnTo>
                      <a:pt x="22" y="40"/>
                    </a:lnTo>
                    <a:lnTo>
                      <a:pt x="22" y="48"/>
                    </a:lnTo>
                    <a:lnTo>
                      <a:pt x="22" y="68"/>
                    </a:lnTo>
                    <a:close/>
                  </a:path>
                </a:pathLst>
              </a:custGeom>
              <a:solidFill>
                <a:srgbClr val="000000"/>
              </a:solidFill>
              <a:ln w="9525">
                <a:noFill/>
                <a:round/>
                <a:headEnd/>
                <a:tailEnd/>
              </a:ln>
            </p:spPr>
            <p:txBody>
              <a:bodyPr/>
              <a:lstStyle/>
              <a:p>
                <a:endParaRPr lang="en-US" dirty="0"/>
              </a:p>
            </p:txBody>
          </p:sp>
          <p:sp>
            <p:nvSpPr>
              <p:cNvPr id="184466" name="Freeform 146"/>
              <p:cNvSpPr>
                <a:spLocks noChangeAspect="1" noEditPoints="1"/>
              </p:cNvSpPr>
              <p:nvPr/>
            </p:nvSpPr>
            <p:spPr bwMode="auto">
              <a:xfrm>
                <a:off x="2086" y="3686"/>
                <a:ext cx="66" cy="88"/>
              </a:xfrm>
              <a:custGeom>
                <a:avLst/>
                <a:gdLst/>
                <a:ahLst/>
                <a:cxnLst>
                  <a:cxn ang="0">
                    <a:pos x="86" y="86"/>
                  </a:cxn>
                  <a:cxn ang="0">
                    <a:pos x="70" y="112"/>
                  </a:cxn>
                  <a:cxn ang="0">
                    <a:pos x="66" y="98"/>
                  </a:cxn>
                  <a:cxn ang="0">
                    <a:pos x="62" y="104"/>
                  </a:cxn>
                  <a:cxn ang="0">
                    <a:pos x="44" y="112"/>
                  </a:cxn>
                  <a:cxn ang="0">
                    <a:pos x="34" y="114"/>
                  </a:cxn>
                  <a:cxn ang="0">
                    <a:pos x="20" y="112"/>
                  </a:cxn>
                  <a:cxn ang="0">
                    <a:pos x="8" y="104"/>
                  </a:cxn>
                  <a:cxn ang="0">
                    <a:pos x="2" y="94"/>
                  </a:cxn>
                  <a:cxn ang="0">
                    <a:pos x="0" y="82"/>
                  </a:cxn>
                  <a:cxn ang="0">
                    <a:pos x="4" y="66"/>
                  </a:cxn>
                  <a:cxn ang="0">
                    <a:pos x="18" y="52"/>
                  </a:cxn>
                  <a:cxn ang="0">
                    <a:pos x="38" y="46"/>
                  </a:cxn>
                  <a:cxn ang="0">
                    <a:pos x="66" y="42"/>
                  </a:cxn>
                  <a:cxn ang="0">
                    <a:pos x="66" y="40"/>
                  </a:cxn>
                  <a:cxn ang="0">
                    <a:pos x="62" y="24"/>
                  </a:cxn>
                  <a:cxn ang="0">
                    <a:pos x="54" y="18"/>
                  </a:cxn>
                  <a:cxn ang="0">
                    <a:pos x="40" y="16"/>
                  </a:cxn>
                  <a:cxn ang="0">
                    <a:pos x="26" y="18"/>
                  </a:cxn>
                  <a:cxn ang="0">
                    <a:pos x="8" y="10"/>
                  </a:cxn>
                  <a:cxn ang="0">
                    <a:pos x="16" y="6"/>
                  </a:cxn>
                  <a:cxn ang="0">
                    <a:pos x="34" y="2"/>
                  </a:cxn>
                  <a:cxn ang="0">
                    <a:pos x="44" y="0"/>
                  </a:cxn>
                  <a:cxn ang="0">
                    <a:pos x="64" y="4"/>
                  </a:cxn>
                  <a:cxn ang="0">
                    <a:pos x="76" y="14"/>
                  </a:cxn>
                  <a:cxn ang="0">
                    <a:pos x="84" y="28"/>
                  </a:cxn>
                  <a:cxn ang="0">
                    <a:pos x="86" y="86"/>
                  </a:cxn>
                  <a:cxn ang="0">
                    <a:pos x="66" y="56"/>
                  </a:cxn>
                  <a:cxn ang="0">
                    <a:pos x="34" y="60"/>
                  </a:cxn>
                  <a:cxn ang="0">
                    <a:pos x="24" y="68"/>
                  </a:cxn>
                  <a:cxn ang="0">
                    <a:pos x="20" y="80"/>
                  </a:cxn>
                  <a:cxn ang="0">
                    <a:pos x="22" y="90"/>
                  </a:cxn>
                  <a:cxn ang="0">
                    <a:pos x="32" y="98"/>
                  </a:cxn>
                  <a:cxn ang="0">
                    <a:pos x="38" y="100"/>
                  </a:cxn>
                  <a:cxn ang="0">
                    <a:pos x="56" y="94"/>
                  </a:cxn>
                  <a:cxn ang="0">
                    <a:pos x="66" y="82"/>
                  </a:cxn>
                  <a:cxn ang="0">
                    <a:pos x="66" y="76"/>
                  </a:cxn>
                </a:cxnLst>
                <a:rect l="0" t="0" r="r" b="b"/>
                <a:pathLst>
                  <a:path w="86" h="114">
                    <a:moveTo>
                      <a:pt x="86" y="86"/>
                    </a:moveTo>
                    <a:lnTo>
                      <a:pt x="86" y="86"/>
                    </a:lnTo>
                    <a:lnTo>
                      <a:pt x="86" y="112"/>
                    </a:lnTo>
                    <a:lnTo>
                      <a:pt x="70" y="112"/>
                    </a:lnTo>
                    <a:lnTo>
                      <a:pt x="68" y="98"/>
                    </a:lnTo>
                    <a:lnTo>
                      <a:pt x="66" y="98"/>
                    </a:lnTo>
                    <a:lnTo>
                      <a:pt x="66" y="98"/>
                    </a:lnTo>
                    <a:lnTo>
                      <a:pt x="62" y="104"/>
                    </a:lnTo>
                    <a:lnTo>
                      <a:pt x="54" y="110"/>
                    </a:lnTo>
                    <a:lnTo>
                      <a:pt x="44" y="112"/>
                    </a:lnTo>
                    <a:lnTo>
                      <a:pt x="34" y="114"/>
                    </a:lnTo>
                    <a:lnTo>
                      <a:pt x="34" y="114"/>
                    </a:lnTo>
                    <a:lnTo>
                      <a:pt x="26" y="114"/>
                    </a:lnTo>
                    <a:lnTo>
                      <a:pt x="20" y="112"/>
                    </a:lnTo>
                    <a:lnTo>
                      <a:pt x="14" y="108"/>
                    </a:lnTo>
                    <a:lnTo>
                      <a:pt x="8" y="104"/>
                    </a:lnTo>
                    <a:lnTo>
                      <a:pt x="6" y="100"/>
                    </a:lnTo>
                    <a:lnTo>
                      <a:pt x="2" y="94"/>
                    </a:lnTo>
                    <a:lnTo>
                      <a:pt x="0" y="82"/>
                    </a:lnTo>
                    <a:lnTo>
                      <a:pt x="0" y="82"/>
                    </a:lnTo>
                    <a:lnTo>
                      <a:pt x="2" y="74"/>
                    </a:lnTo>
                    <a:lnTo>
                      <a:pt x="4" y="66"/>
                    </a:lnTo>
                    <a:lnTo>
                      <a:pt x="10" y="58"/>
                    </a:lnTo>
                    <a:lnTo>
                      <a:pt x="18" y="52"/>
                    </a:lnTo>
                    <a:lnTo>
                      <a:pt x="26" y="48"/>
                    </a:lnTo>
                    <a:lnTo>
                      <a:pt x="38" y="46"/>
                    </a:lnTo>
                    <a:lnTo>
                      <a:pt x="50" y="44"/>
                    </a:lnTo>
                    <a:lnTo>
                      <a:pt x="66" y="42"/>
                    </a:lnTo>
                    <a:lnTo>
                      <a:pt x="66" y="40"/>
                    </a:lnTo>
                    <a:lnTo>
                      <a:pt x="66" y="40"/>
                    </a:lnTo>
                    <a:lnTo>
                      <a:pt x="64" y="32"/>
                    </a:lnTo>
                    <a:lnTo>
                      <a:pt x="62" y="24"/>
                    </a:lnTo>
                    <a:lnTo>
                      <a:pt x="58" y="20"/>
                    </a:lnTo>
                    <a:lnTo>
                      <a:pt x="54" y="18"/>
                    </a:lnTo>
                    <a:lnTo>
                      <a:pt x="48" y="16"/>
                    </a:lnTo>
                    <a:lnTo>
                      <a:pt x="40" y="16"/>
                    </a:lnTo>
                    <a:lnTo>
                      <a:pt x="40" y="16"/>
                    </a:lnTo>
                    <a:lnTo>
                      <a:pt x="26" y="18"/>
                    </a:lnTo>
                    <a:lnTo>
                      <a:pt x="12" y="24"/>
                    </a:lnTo>
                    <a:lnTo>
                      <a:pt x="8" y="10"/>
                    </a:lnTo>
                    <a:lnTo>
                      <a:pt x="8" y="10"/>
                    </a:lnTo>
                    <a:lnTo>
                      <a:pt x="16" y="6"/>
                    </a:lnTo>
                    <a:lnTo>
                      <a:pt x="24" y="4"/>
                    </a:lnTo>
                    <a:lnTo>
                      <a:pt x="34" y="2"/>
                    </a:lnTo>
                    <a:lnTo>
                      <a:pt x="44" y="0"/>
                    </a:lnTo>
                    <a:lnTo>
                      <a:pt x="44" y="0"/>
                    </a:lnTo>
                    <a:lnTo>
                      <a:pt x="56" y="2"/>
                    </a:lnTo>
                    <a:lnTo>
                      <a:pt x="64" y="4"/>
                    </a:lnTo>
                    <a:lnTo>
                      <a:pt x="72" y="10"/>
                    </a:lnTo>
                    <a:lnTo>
                      <a:pt x="76" y="14"/>
                    </a:lnTo>
                    <a:lnTo>
                      <a:pt x="80" y="22"/>
                    </a:lnTo>
                    <a:lnTo>
                      <a:pt x="84" y="28"/>
                    </a:lnTo>
                    <a:lnTo>
                      <a:pt x="86" y="46"/>
                    </a:lnTo>
                    <a:lnTo>
                      <a:pt x="86" y="86"/>
                    </a:lnTo>
                    <a:close/>
                    <a:moveTo>
                      <a:pt x="66" y="56"/>
                    </a:moveTo>
                    <a:lnTo>
                      <a:pt x="66" y="56"/>
                    </a:lnTo>
                    <a:lnTo>
                      <a:pt x="50" y="56"/>
                    </a:lnTo>
                    <a:lnTo>
                      <a:pt x="34" y="60"/>
                    </a:lnTo>
                    <a:lnTo>
                      <a:pt x="28" y="64"/>
                    </a:lnTo>
                    <a:lnTo>
                      <a:pt x="24" y="68"/>
                    </a:lnTo>
                    <a:lnTo>
                      <a:pt x="22" y="74"/>
                    </a:lnTo>
                    <a:lnTo>
                      <a:pt x="20" y="80"/>
                    </a:lnTo>
                    <a:lnTo>
                      <a:pt x="20" y="80"/>
                    </a:lnTo>
                    <a:lnTo>
                      <a:pt x="22" y="90"/>
                    </a:lnTo>
                    <a:lnTo>
                      <a:pt x="26" y="94"/>
                    </a:lnTo>
                    <a:lnTo>
                      <a:pt x="32" y="98"/>
                    </a:lnTo>
                    <a:lnTo>
                      <a:pt x="38" y="100"/>
                    </a:lnTo>
                    <a:lnTo>
                      <a:pt x="38" y="100"/>
                    </a:lnTo>
                    <a:lnTo>
                      <a:pt x="48" y="98"/>
                    </a:lnTo>
                    <a:lnTo>
                      <a:pt x="56" y="94"/>
                    </a:lnTo>
                    <a:lnTo>
                      <a:pt x="62" y="88"/>
                    </a:lnTo>
                    <a:lnTo>
                      <a:pt x="66" y="82"/>
                    </a:lnTo>
                    <a:lnTo>
                      <a:pt x="66" y="82"/>
                    </a:lnTo>
                    <a:lnTo>
                      <a:pt x="66" y="76"/>
                    </a:lnTo>
                    <a:lnTo>
                      <a:pt x="66" y="56"/>
                    </a:lnTo>
                    <a:close/>
                  </a:path>
                </a:pathLst>
              </a:custGeom>
              <a:solidFill>
                <a:srgbClr val="000000"/>
              </a:solidFill>
              <a:ln w="9525">
                <a:noFill/>
                <a:round/>
                <a:headEnd/>
                <a:tailEnd/>
              </a:ln>
            </p:spPr>
            <p:txBody>
              <a:bodyPr/>
              <a:lstStyle/>
              <a:p>
                <a:endParaRPr lang="en-US" dirty="0"/>
              </a:p>
            </p:txBody>
          </p:sp>
          <p:sp>
            <p:nvSpPr>
              <p:cNvPr id="184467" name="Freeform 147"/>
              <p:cNvSpPr>
                <a:spLocks noChangeAspect="1"/>
              </p:cNvSpPr>
              <p:nvPr/>
            </p:nvSpPr>
            <p:spPr bwMode="auto">
              <a:xfrm>
                <a:off x="2175" y="3686"/>
                <a:ext cx="41" cy="86"/>
              </a:xfrm>
              <a:custGeom>
                <a:avLst/>
                <a:gdLst/>
                <a:ahLst/>
                <a:cxnLst>
                  <a:cxn ang="0">
                    <a:pos x="0" y="36"/>
                  </a:cxn>
                  <a:cxn ang="0">
                    <a:pos x="0" y="36"/>
                  </a:cxn>
                  <a:cxn ang="0">
                    <a:pos x="0" y="4"/>
                  </a:cxn>
                  <a:cxn ang="0">
                    <a:pos x="18" y="4"/>
                  </a:cxn>
                  <a:cxn ang="0">
                    <a:pos x="18" y="24"/>
                  </a:cxn>
                  <a:cxn ang="0">
                    <a:pos x="18" y="24"/>
                  </a:cxn>
                  <a:cxn ang="0">
                    <a:pos x="18" y="24"/>
                  </a:cxn>
                  <a:cxn ang="0">
                    <a:pos x="24" y="14"/>
                  </a:cxn>
                  <a:cxn ang="0">
                    <a:pos x="30" y="8"/>
                  </a:cxn>
                  <a:cxn ang="0">
                    <a:pos x="40" y="2"/>
                  </a:cxn>
                  <a:cxn ang="0">
                    <a:pos x="50" y="0"/>
                  </a:cxn>
                  <a:cxn ang="0">
                    <a:pos x="50" y="0"/>
                  </a:cxn>
                  <a:cxn ang="0">
                    <a:pos x="54" y="2"/>
                  </a:cxn>
                  <a:cxn ang="0">
                    <a:pos x="54" y="20"/>
                  </a:cxn>
                  <a:cxn ang="0">
                    <a:pos x="54" y="20"/>
                  </a:cxn>
                  <a:cxn ang="0">
                    <a:pos x="48" y="20"/>
                  </a:cxn>
                  <a:cxn ang="0">
                    <a:pos x="48" y="20"/>
                  </a:cxn>
                  <a:cxn ang="0">
                    <a:pos x="38" y="22"/>
                  </a:cxn>
                  <a:cxn ang="0">
                    <a:pos x="30" y="26"/>
                  </a:cxn>
                  <a:cxn ang="0">
                    <a:pos x="24" y="34"/>
                  </a:cxn>
                  <a:cxn ang="0">
                    <a:pos x="22" y="44"/>
                  </a:cxn>
                  <a:cxn ang="0">
                    <a:pos x="22" y="44"/>
                  </a:cxn>
                  <a:cxn ang="0">
                    <a:pos x="20" y="54"/>
                  </a:cxn>
                  <a:cxn ang="0">
                    <a:pos x="20" y="112"/>
                  </a:cxn>
                  <a:cxn ang="0">
                    <a:pos x="0" y="112"/>
                  </a:cxn>
                  <a:cxn ang="0">
                    <a:pos x="0" y="36"/>
                  </a:cxn>
                </a:cxnLst>
                <a:rect l="0" t="0" r="r" b="b"/>
                <a:pathLst>
                  <a:path w="54" h="112">
                    <a:moveTo>
                      <a:pt x="0" y="36"/>
                    </a:moveTo>
                    <a:lnTo>
                      <a:pt x="0" y="36"/>
                    </a:lnTo>
                    <a:lnTo>
                      <a:pt x="0" y="4"/>
                    </a:lnTo>
                    <a:lnTo>
                      <a:pt x="18" y="4"/>
                    </a:lnTo>
                    <a:lnTo>
                      <a:pt x="18" y="24"/>
                    </a:lnTo>
                    <a:lnTo>
                      <a:pt x="18" y="24"/>
                    </a:lnTo>
                    <a:lnTo>
                      <a:pt x="18" y="24"/>
                    </a:lnTo>
                    <a:lnTo>
                      <a:pt x="24" y="14"/>
                    </a:lnTo>
                    <a:lnTo>
                      <a:pt x="30" y="8"/>
                    </a:lnTo>
                    <a:lnTo>
                      <a:pt x="40" y="2"/>
                    </a:lnTo>
                    <a:lnTo>
                      <a:pt x="50" y="0"/>
                    </a:lnTo>
                    <a:lnTo>
                      <a:pt x="50" y="0"/>
                    </a:lnTo>
                    <a:lnTo>
                      <a:pt x="54" y="2"/>
                    </a:lnTo>
                    <a:lnTo>
                      <a:pt x="54" y="20"/>
                    </a:lnTo>
                    <a:lnTo>
                      <a:pt x="54" y="20"/>
                    </a:lnTo>
                    <a:lnTo>
                      <a:pt x="48" y="20"/>
                    </a:lnTo>
                    <a:lnTo>
                      <a:pt x="48" y="20"/>
                    </a:lnTo>
                    <a:lnTo>
                      <a:pt x="38" y="22"/>
                    </a:lnTo>
                    <a:lnTo>
                      <a:pt x="30" y="26"/>
                    </a:lnTo>
                    <a:lnTo>
                      <a:pt x="24" y="34"/>
                    </a:lnTo>
                    <a:lnTo>
                      <a:pt x="22" y="44"/>
                    </a:lnTo>
                    <a:lnTo>
                      <a:pt x="22" y="44"/>
                    </a:lnTo>
                    <a:lnTo>
                      <a:pt x="20" y="54"/>
                    </a:lnTo>
                    <a:lnTo>
                      <a:pt x="20" y="112"/>
                    </a:lnTo>
                    <a:lnTo>
                      <a:pt x="0" y="112"/>
                    </a:lnTo>
                    <a:lnTo>
                      <a:pt x="0" y="36"/>
                    </a:lnTo>
                    <a:close/>
                  </a:path>
                </a:pathLst>
              </a:custGeom>
              <a:solidFill>
                <a:srgbClr val="000000"/>
              </a:solidFill>
              <a:ln w="9525">
                <a:noFill/>
                <a:round/>
                <a:headEnd/>
                <a:tailEnd/>
              </a:ln>
            </p:spPr>
            <p:txBody>
              <a:bodyPr/>
              <a:lstStyle/>
              <a:p>
                <a:endParaRPr lang="en-US" dirty="0"/>
              </a:p>
            </p:txBody>
          </p:sp>
          <p:sp>
            <p:nvSpPr>
              <p:cNvPr id="184468" name="Freeform 148"/>
              <p:cNvSpPr>
                <a:spLocks noChangeAspect="1"/>
              </p:cNvSpPr>
              <p:nvPr/>
            </p:nvSpPr>
            <p:spPr bwMode="auto">
              <a:xfrm>
                <a:off x="2225" y="3669"/>
                <a:ext cx="51" cy="105"/>
              </a:xfrm>
              <a:custGeom>
                <a:avLst/>
                <a:gdLst/>
                <a:ahLst/>
                <a:cxnLst>
                  <a:cxn ang="0">
                    <a:pos x="36" y="0"/>
                  </a:cxn>
                  <a:cxn ang="0">
                    <a:pos x="36" y="26"/>
                  </a:cxn>
                  <a:cxn ang="0">
                    <a:pos x="66" y="26"/>
                  </a:cxn>
                  <a:cxn ang="0">
                    <a:pos x="66" y="40"/>
                  </a:cxn>
                  <a:cxn ang="0">
                    <a:pos x="36" y="40"/>
                  </a:cxn>
                  <a:cxn ang="0">
                    <a:pos x="36" y="98"/>
                  </a:cxn>
                  <a:cxn ang="0">
                    <a:pos x="36" y="98"/>
                  </a:cxn>
                  <a:cxn ang="0">
                    <a:pos x="38" y="108"/>
                  </a:cxn>
                  <a:cxn ang="0">
                    <a:pos x="40" y="114"/>
                  </a:cxn>
                  <a:cxn ang="0">
                    <a:pos x="44" y="118"/>
                  </a:cxn>
                  <a:cxn ang="0">
                    <a:pos x="52" y="120"/>
                  </a:cxn>
                  <a:cxn ang="0">
                    <a:pos x="52" y="120"/>
                  </a:cxn>
                  <a:cxn ang="0">
                    <a:pos x="64" y="118"/>
                  </a:cxn>
                  <a:cxn ang="0">
                    <a:pos x="64" y="134"/>
                  </a:cxn>
                  <a:cxn ang="0">
                    <a:pos x="64" y="134"/>
                  </a:cxn>
                  <a:cxn ang="0">
                    <a:pos x="56" y="136"/>
                  </a:cxn>
                  <a:cxn ang="0">
                    <a:pos x="46" y="136"/>
                  </a:cxn>
                  <a:cxn ang="0">
                    <a:pos x="46" y="136"/>
                  </a:cxn>
                  <a:cxn ang="0">
                    <a:pos x="40" y="136"/>
                  </a:cxn>
                  <a:cxn ang="0">
                    <a:pos x="34" y="134"/>
                  </a:cxn>
                  <a:cxn ang="0">
                    <a:pos x="30" y="132"/>
                  </a:cxn>
                  <a:cxn ang="0">
                    <a:pos x="26" y="128"/>
                  </a:cxn>
                  <a:cxn ang="0">
                    <a:pos x="26" y="128"/>
                  </a:cxn>
                  <a:cxn ang="0">
                    <a:pos x="22" y="122"/>
                  </a:cxn>
                  <a:cxn ang="0">
                    <a:pos x="20" y="116"/>
                  </a:cxn>
                  <a:cxn ang="0">
                    <a:pos x="18" y="100"/>
                  </a:cxn>
                  <a:cxn ang="0">
                    <a:pos x="18" y="40"/>
                  </a:cxn>
                  <a:cxn ang="0">
                    <a:pos x="0" y="40"/>
                  </a:cxn>
                  <a:cxn ang="0">
                    <a:pos x="0" y="26"/>
                  </a:cxn>
                  <a:cxn ang="0">
                    <a:pos x="18" y="26"/>
                  </a:cxn>
                  <a:cxn ang="0">
                    <a:pos x="18" y="6"/>
                  </a:cxn>
                  <a:cxn ang="0">
                    <a:pos x="36" y="0"/>
                  </a:cxn>
                </a:cxnLst>
                <a:rect l="0" t="0" r="r" b="b"/>
                <a:pathLst>
                  <a:path w="66" h="136">
                    <a:moveTo>
                      <a:pt x="36" y="0"/>
                    </a:moveTo>
                    <a:lnTo>
                      <a:pt x="36" y="26"/>
                    </a:lnTo>
                    <a:lnTo>
                      <a:pt x="66" y="26"/>
                    </a:lnTo>
                    <a:lnTo>
                      <a:pt x="66" y="40"/>
                    </a:lnTo>
                    <a:lnTo>
                      <a:pt x="36" y="40"/>
                    </a:lnTo>
                    <a:lnTo>
                      <a:pt x="36" y="98"/>
                    </a:lnTo>
                    <a:lnTo>
                      <a:pt x="36" y="98"/>
                    </a:lnTo>
                    <a:lnTo>
                      <a:pt x="38" y="108"/>
                    </a:lnTo>
                    <a:lnTo>
                      <a:pt x="40" y="114"/>
                    </a:lnTo>
                    <a:lnTo>
                      <a:pt x="44" y="118"/>
                    </a:lnTo>
                    <a:lnTo>
                      <a:pt x="52" y="120"/>
                    </a:lnTo>
                    <a:lnTo>
                      <a:pt x="52" y="120"/>
                    </a:lnTo>
                    <a:lnTo>
                      <a:pt x="64" y="118"/>
                    </a:lnTo>
                    <a:lnTo>
                      <a:pt x="64" y="134"/>
                    </a:lnTo>
                    <a:lnTo>
                      <a:pt x="64" y="134"/>
                    </a:lnTo>
                    <a:lnTo>
                      <a:pt x="56" y="136"/>
                    </a:lnTo>
                    <a:lnTo>
                      <a:pt x="46" y="136"/>
                    </a:lnTo>
                    <a:lnTo>
                      <a:pt x="46" y="136"/>
                    </a:lnTo>
                    <a:lnTo>
                      <a:pt x="40" y="136"/>
                    </a:lnTo>
                    <a:lnTo>
                      <a:pt x="34" y="134"/>
                    </a:lnTo>
                    <a:lnTo>
                      <a:pt x="30" y="132"/>
                    </a:lnTo>
                    <a:lnTo>
                      <a:pt x="26" y="128"/>
                    </a:lnTo>
                    <a:lnTo>
                      <a:pt x="26" y="128"/>
                    </a:lnTo>
                    <a:lnTo>
                      <a:pt x="22" y="122"/>
                    </a:lnTo>
                    <a:lnTo>
                      <a:pt x="20" y="116"/>
                    </a:lnTo>
                    <a:lnTo>
                      <a:pt x="18" y="100"/>
                    </a:lnTo>
                    <a:lnTo>
                      <a:pt x="18" y="40"/>
                    </a:lnTo>
                    <a:lnTo>
                      <a:pt x="0" y="40"/>
                    </a:lnTo>
                    <a:lnTo>
                      <a:pt x="0" y="26"/>
                    </a:lnTo>
                    <a:lnTo>
                      <a:pt x="18" y="26"/>
                    </a:lnTo>
                    <a:lnTo>
                      <a:pt x="18" y="6"/>
                    </a:lnTo>
                    <a:lnTo>
                      <a:pt x="36" y="0"/>
                    </a:lnTo>
                    <a:close/>
                  </a:path>
                </a:pathLst>
              </a:custGeom>
              <a:solidFill>
                <a:srgbClr val="000000"/>
              </a:solidFill>
              <a:ln w="9525">
                <a:noFill/>
                <a:round/>
                <a:headEnd/>
                <a:tailEnd/>
              </a:ln>
            </p:spPr>
            <p:txBody>
              <a:bodyPr/>
              <a:lstStyle/>
              <a:p>
                <a:endParaRPr lang="en-US" dirty="0"/>
              </a:p>
            </p:txBody>
          </p:sp>
          <p:sp>
            <p:nvSpPr>
              <p:cNvPr id="184469" name="Freeform 149"/>
              <p:cNvSpPr>
                <a:spLocks noChangeAspect="1"/>
              </p:cNvSpPr>
              <p:nvPr/>
            </p:nvSpPr>
            <p:spPr bwMode="auto">
              <a:xfrm>
                <a:off x="2291" y="3686"/>
                <a:ext cx="72" cy="86"/>
              </a:xfrm>
              <a:custGeom>
                <a:avLst/>
                <a:gdLst/>
                <a:ahLst/>
                <a:cxnLst>
                  <a:cxn ang="0">
                    <a:pos x="2" y="32"/>
                  </a:cxn>
                  <a:cxn ang="0">
                    <a:pos x="2" y="32"/>
                  </a:cxn>
                  <a:cxn ang="0">
                    <a:pos x="0" y="4"/>
                  </a:cxn>
                  <a:cxn ang="0">
                    <a:pos x="18" y="4"/>
                  </a:cxn>
                  <a:cxn ang="0">
                    <a:pos x="18" y="20"/>
                  </a:cxn>
                  <a:cxn ang="0">
                    <a:pos x="20" y="20"/>
                  </a:cxn>
                  <a:cxn ang="0">
                    <a:pos x="20" y="20"/>
                  </a:cxn>
                  <a:cxn ang="0">
                    <a:pos x="24" y="14"/>
                  </a:cxn>
                  <a:cxn ang="0">
                    <a:pos x="32" y="8"/>
                  </a:cxn>
                  <a:cxn ang="0">
                    <a:pos x="42" y="2"/>
                  </a:cxn>
                  <a:cxn ang="0">
                    <a:pos x="56" y="0"/>
                  </a:cxn>
                  <a:cxn ang="0">
                    <a:pos x="56" y="0"/>
                  </a:cxn>
                  <a:cxn ang="0">
                    <a:pos x="68" y="2"/>
                  </a:cxn>
                  <a:cxn ang="0">
                    <a:pos x="74" y="6"/>
                  </a:cxn>
                  <a:cxn ang="0">
                    <a:pos x="80" y="10"/>
                  </a:cxn>
                  <a:cxn ang="0">
                    <a:pos x="86" y="16"/>
                  </a:cxn>
                  <a:cxn ang="0">
                    <a:pos x="90" y="24"/>
                  </a:cxn>
                  <a:cxn ang="0">
                    <a:pos x="92" y="34"/>
                  </a:cxn>
                  <a:cxn ang="0">
                    <a:pos x="94" y="46"/>
                  </a:cxn>
                  <a:cxn ang="0">
                    <a:pos x="94" y="112"/>
                  </a:cxn>
                  <a:cxn ang="0">
                    <a:pos x="74" y="112"/>
                  </a:cxn>
                  <a:cxn ang="0">
                    <a:pos x="74" y="50"/>
                  </a:cxn>
                  <a:cxn ang="0">
                    <a:pos x="74" y="50"/>
                  </a:cxn>
                  <a:cxn ang="0">
                    <a:pos x="72" y="36"/>
                  </a:cxn>
                  <a:cxn ang="0">
                    <a:pos x="68" y="26"/>
                  </a:cxn>
                  <a:cxn ang="0">
                    <a:pos x="64" y="22"/>
                  </a:cxn>
                  <a:cxn ang="0">
                    <a:pos x="60" y="20"/>
                  </a:cxn>
                  <a:cxn ang="0">
                    <a:pos x="56" y="18"/>
                  </a:cxn>
                  <a:cxn ang="0">
                    <a:pos x="48" y="16"/>
                  </a:cxn>
                  <a:cxn ang="0">
                    <a:pos x="48" y="16"/>
                  </a:cxn>
                  <a:cxn ang="0">
                    <a:pos x="40" y="18"/>
                  </a:cxn>
                  <a:cxn ang="0">
                    <a:pos x="32" y="22"/>
                  </a:cxn>
                  <a:cxn ang="0">
                    <a:pos x="26" y="30"/>
                  </a:cxn>
                  <a:cxn ang="0">
                    <a:pos x="22" y="36"/>
                  </a:cxn>
                  <a:cxn ang="0">
                    <a:pos x="22" y="36"/>
                  </a:cxn>
                  <a:cxn ang="0">
                    <a:pos x="20" y="46"/>
                  </a:cxn>
                  <a:cxn ang="0">
                    <a:pos x="20" y="112"/>
                  </a:cxn>
                  <a:cxn ang="0">
                    <a:pos x="2" y="112"/>
                  </a:cxn>
                  <a:cxn ang="0">
                    <a:pos x="2" y="32"/>
                  </a:cxn>
                </a:cxnLst>
                <a:rect l="0" t="0" r="r" b="b"/>
                <a:pathLst>
                  <a:path w="94" h="112">
                    <a:moveTo>
                      <a:pt x="2" y="32"/>
                    </a:moveTo>
                    <a:lnTo>
                      <a:pt x="2" y="32"/>
                    </a:lnTo>
                    <a:lnTo>
                      <a:pt x="0" y="4"/>
                    </a:lnTo>
                    <a:lnTo>
                      <a:pt x="18" y="4"/>
                    </a:lnTo>
                    <a:lnTo>
                      <a:pt x="18" y="20"/>
                    </a:lnTo>
                    <a:lnTo>
                      <a:pt x="20" y="20"/>
                    </a:lnTo>
                    <a:lnTo>
                      <a:pt x="20" y="20"/>
                    </a:lnTo>
                    <a:lnTo>
                      <a:pt x="24" y="14"/>
                    </a:lnTo>
                    <a:lnTo>
                      <a:pt x="32" y="8"/>
                    </a:lnTo>
                    <a:lnTo>
                      <a:pt x="42" y="2"/>
                    </a:lnTo>
                    <a:lnTo>
                      <a:pt x="56" y="0"/>
                    </a:lnTo>
                    <a:lnTo>
                      <a:pt x="56" y="0"/>
                    </a:lnTo>
                    <a:lnTo>
                      <a:pt x="68" y="2"/>
                    </a:lnTo>
                    <a:lnTo>
                      <a:pt x="74" y="6"/>
                    </a:lnTo>
                    <a:lnTo>
                      <a:pt x="80" y="10"/>
                    </a:lnTo>
                    <a:lnTo>
                      <a:pt x="86" y="16"/>
                    </a:lnTo>
                    <a:lnTo>
                      <a:pt x="90" y="24"/>
                    </a:lnTo>
                    <a:lnTo>
                      <a:pt x="92" y="34"/>
                    </a:lnTo>
                    <a:lnTo>
                      <a:pt x="94" y="46"/>
                    </a:lnTo>
                    <a:lnTo>
                      <a:pt x="94" y="112"/>
                    </a:lnTo>
                    <a:lnTo>
                      <a:pt x="74" y="112"/>
                    </a:lnTo>
                    <a:lnTo>
                      <a:pt x="74" y="50"/>
                    </a:lnTo>
                    <a:lnTo>
                      <a:pt x="74" y="50"/>
                    </a:lnTo>
                    <a:lnTo>
                      <a:pt x="72" y="36"/>
                    </a:lnTo>
                    <a:lnTo>
                      <a:pt x="68" y="26"/>
                    </a:lnTo>
                    <a:lnTo>
                      <a:pt x="64" y="22"/>
                    </a:lnTo>
                    <a:lnTo>
                      <a:pt x="60" y="20"/>
                    </a:lnTo>
                    <a:lnTo>
                      <a:pt x="56" y="18"/>
                    </a:lnTo>
                    <a:lnTo>
                      <a:pt x="48" y="16"/>
                    </a:lnTo>
                    <a:lnTo>
                      <a:pt x="48" y="16"/>
                    </a:lnTo>
                    <a:lnTo>
                      <a:pt x="40" y="18"/>
                    </a:lnTo>
                    <a:lnTo>
                      <a:pt x="32" y="22"/>
                    </a:lnTo>
                    <a:lnTo>
                      <a:pt x="26" y="30"/>
                    </a:lnTo>
                    <a:lnTo>
                      <a:pt x="22" y="36"/>
                    </a:lnTo>
                    <a:lnTo>
                      <a:pt x="22" y="36"/>
                    </a:lnTo>
                    <a:lnTo>
                      <a:pt x="20" y="46"/>
                    </a:lnTo>
                    <a:lnTo>
                      <a:pt x="20" y="112"/>
                    </a:lnTo>
                    <a:lnTo>
                      <a:pt x="2" y="112"/>
                    </a:lnTo>
                    <a:lnTo>
                      <a:pt x="2" y="32"/>
                    </a:lnTo>
                    <a:close/>
                  </a:path>
                </a:pathLst>
              </a:custGeom>
              <a:solidFill>
                <a:srgbClr val="000000"/>
              </a:solidFill>
              <a:ln w="9525">
                <a:noFill/>
                <a:round/>
                <a:headEnd/>
                <a:tailEnd/>
              </a:ln>
            </p:spPr>
            <p:txBody>
              <a:bodyPr/>
              <a:lstStyle/>
              <a:p>
                <a:endParaRPr lang="en-US" dirty="0"/>
              </a:p>
            </p:txBody>
          </p:sp>
          <p:sp>
            <p:nvSpPr>
              <p:cNvPr id="184470" name="Freeform 150"/>
              <p:cNvSpPr>
                <a:spLocks noChangeAspect="1" noEditPoints="1"/>
              </p:cNvSpPr>
              <p:nvPr/>
            </p:nvSpPr>
            <p:spPr bwMode="auto">
              <a:xfrm>
                <a:off x="2382" y="3686"/>
                <a:ext cx="74" cy="88"/>
              </a:xfrm>
              <a:custGeom>
                <a:avLst/>
                <a:gdLst/>
                <a:ahLst/>
                <a:cxnLst>
                  <a:cxn ang="0">
                    <a:pos x="18" y="60"/>
                  </a:cxn>
                  <a:cxn ang="0">
                    <a:pos x="18" y="60"/>
                  </a:cxn>
                  <a:cxn ang="0">
                    <a:pos x="20" y="70"/>
                  </a:cxn>
                  <a:cxn ang="0">
                    <a:pos x="22" y="78"/>
                  </a:cxn>
                  <a:cxn ang="0">
                    <a:pos x="26" y="84"/>
                  </a:cxn>
                  <a:cxn ang="0">
                    <a:pos x="30" y="90"/>
                  </a:cxn>
                  <a:cxn ang="0">
                    <a:pos x="36" y="94"/>
                  </a:cxn>
                  <a:cxn ang="0">
                    <a:pos x="42" y="96"/>
                  </a:cxn>
                  <a:cxn ang="0">
                    <a:pos x="56" y="98"/>
                  </a:cxn>
                  <a:cxn ang="0">
                    <a:pos x="56" y="98"/>
                  </a:cxn>
                  <a:cxn ang="0">
                    <a:pos x="74" y="96"/>
                  </a:cxn>
                  <a:cxn ang="0">
                    <a:pos x="86" y="92"/>
                  </a:cxn>
                  <a:cxn ang="0">
                    <a:pos x="90" y="106"/>
                  </a:cxn>
                  <a:cxn ang="0">
                    <a:pos x="90" y="106"/>
                  </a:cxn>
                  <a:cxn ang="0">
                    <a:pos x="74" y="112"/>
                  </a:cxn>
                  <a:cxn ang="0">
                    <a:pos x="64" y="114"/>
                  </a:cxn>
                  <a:cxn ang="0">
                    <a:pos x="52" y="114"/>
                  </a:cxn>
                  <a:cxn ang="0">
                    <a:pos x="52" y="114"/>
                  </a:cxn>
                  <a:cxn ang="0">
                    <a:pos x="40" y="112"/>
                  </a:cxn>
                  <a:cxn ang="0">
                    <a:pos x="30" y="110"/>
                  </a:cxn>
                  <a:cxn ang="0">
                    <a:pos x="22" y="104"/>
                  </a:cxn>
                  <a:cxn ang="0">
                    <a:pos x="14" y="98"/>
                  </a:cxn>
                  <a:cxn ang="0">
                    <a:pos x="8" y="90"/>
                  </a:cxn>
                  <a:cxn ang="0">
                    <a:pos x="4" y="82"/>
                  </a:cxn>
                  <a:cxn ang="0">
                    <a:pos x="0" y="70"/>
                  </a:cxn>
                  <a:cxn ang="0">
                    <a:pos x="0" y="60"/>
                  </a:cxn>
                  <a:cxn ang="0">
                    <a:pos x="0" y="60"/>
                  </a:cxn>
                  <a:cxn ang="0">
                    <a:pos x="0" y="48"/>
                  </a:cxn>
                  <a:cxn ang="0">
                    <a:pos x="4" y="36"/>
                  </a:cxn>
                  <a:cxn ang="0">
                    <a:pos x="8" y="26"/>
                  </a:cxn>
                  <a:cxn ang="0">
                    <a:pos x="14" y="18"/>
                  </a:cxn>
                  <a:cxn ang="0">
                    <a:pos x="20" y="10"/>
                  </a:cxn>
                  <a:cxn ang="0">
                    <a:pos x="30" y="6"/>
                  </a:cxn>
                  <a:cxn ang="0">
                    <a:pos x="40" y="2"/>
                  </a:cxn>
                  <a:cxn ang="0">
                    <a:pos x="50" y="0"/>
                  </a:cxn>
                  <a:cxn ang="0">
                    <a:pos x="50" y="0"/>
                  </a:cxn>
                  <a:cxn ang="0">
                    <a:pos x="62" y="2"/>
                  </a:cxn>
                  <a:cxn ang="0">
                    <a:pos x="72" y="6"/>
                  </a:cxn>
                  <a:cxn ang="0">
                    <a:pos x="80" y="12"/>
                  </a:cxn>
                  <a:cxn ang="0">
                    <a:pos x="86" y="18"/>
                  </a:cxn>
                  <a:cxn ang="0">
                    <a:pos x="90" y="26"/>
                  </a:cxn>
                  <a:cxn ang="0">
                    <a:pos x="94" y="36"/>
                  </a:cxn>
                  <a:cxn ang="0">
                    <a:pos x="96" y="52"/>
                  </a:cxn>
                  <a:cxn ang="0">
                    <a:pos x="96" y="52"/>
                  </a:cxn>
                  <a:cxn ang="0">
                    <a:pos x="94" y="60"/>
                  </a:cxn>
                  <a:cxn ang="0">
                    <a:pos x="18" y="60"/>
                  </a:cxn>
                  <a:cxn ang="0">
                    <a:pos x="76" y="46"/>
                  </a:cxn>
                  <a:cxn ang="0">
                    <a:pos x="76" y="46"/>
                  </a:cxn>
                  <a:cxn ang="0">
                    <a:pos x="76" y="36"/>
                  </a:cxn>
                  <a:cxn ang="0">
                    <a:pos x="70" y="26"/>
                  </a:cxn>
                  <a:cxn ang="0">
                    <a:pos x="68" y="22"/>
                  </a:cxn>
                  <a:cxn ang="0">
                    <a:pos x="62" y="18"/>
                  </a:cxn>
                  <a:cxn ang="0">
                    <a:pos x="56" y="16"/>
                  </a:cxn>
                  <a:cxn ang="0">
                    <a:pos x="48" y="14"/>
                  </a:cxn>
                  <a:cxn ang="0">
                    <a:pos x="48" y="14"/>
                  </a:cxn>
                  <a:cxn ang="0">
                    <a:pos x="42" y="16"/>
                  </a:cxn>
                  <a:cxn ang="0">
                    <a:pos x="36" y="18"/>
                  </a:cxn>
                  <a:cxn ang="0">
                    <a:pos x="30" y="22"/>
                  </a:cxn>
                  <a:cxn ang="0">
                    <a:pos x="26" y="26"/>
                  </a:cxn>
                  <a:cxn ang="0">
                    <a:pos x="22" y="36"/>
                  </a:cxn>
                  <a:cxn ang="0">
                    <a:pos x="18" y="46"/>
                  </a:cxn>
                  <a:cxn ang="0">
                    <a:pos x="76" y="46"/>
                  </a:cxn>
                </a:cxnLst>
                <a:rect l="0" t="0" r="r" b="b"/>
                <a:pathLst>
                  <a:path w="96" h="114">
                    <a:moveTo>
                      <a:pt x="18" y="60"/>
                    </a:moveTo>
                    <a:lnTo>
                      <a:pt x="18" y="60"/>
                    </a:lnTo>
                    <a:lnTo>
                      <a:pt x="20" y="70"/>
                    </a:lnTo>
                    <a:lnTo>
                      <a:pt x="22" y="78"/>
                    </a:lnTo>
                    <a:lnTo>
                      <a:pt x="26" y="84"/>
                    </a:lnTo>
                    <a:lnTo>
                      <a:pt x="30" y="90"/>
                    </a:lnTo>
                    <a:lnTo>
                      <a:pt x="36" y="94"/>
                    </a:lnTo>
                    <a:lnTo>
                      <a:pt x="42" y="96"/>
                    </a:lnTo>
                    <a:lnTo>
                      <a:pt x="56" y="98"/>
                    </a:lnTo>
                    <a:lnTo>
                      <a:pt x="56" y="98"/>
                    </a:lnTo>
                    <a:lnTo>
                      <a:pt x="74" y="96"/>
                    </a:lnTo>
                    <a:lnTo>
                      <a:pt x="86" y="92"/>
                    </a:lnTo>
                    <a:lnTo>
                      <a:pt x="90" y="106"/>
                    </a:lnTo>
                    <a:lnTo>
                      <a:pt x="90" y="106"/>
                    </a:lnTo>
                    <a:lnTo>
                      <a:pt x="74" y="112"/>
                    </a:lnTo>
                    <a:lnTo>
                      <a:pt x="64" y="114"/>
                    </a:lnTo>
                    <a:lnTo>
                      <a:pt x="52" y="114"/>
                    </a:lnTo>
                    <a:lnTo>
                      <a:pt x="52" y="114"/>
                    </a:lnTo>
                    <a:lnTo>
                      <a:pt x="40" y="112"/>
                    </a:lnTo>
                    <a:lnTo>
                      <a:pt x="30" y="110"/>
                    </a:lnTo>
                    <a:lnTo>
                      <a:pt x="22" y="104"/>
                    </a:lnTo>
                    <a:lnTo>
                      <a:pt x="14" y="98"/>
                    </a:lnTo>
                    <a:lnTo>
                      <a:pt x="8" y="90"/>
                    </a:lnTo>
                    <a:lnTo>
                      <a:pt x="4" y="82"/>
                    </a:lnTo>
                    <a:lnTo>
                      <a:pt x="0" y="70"/>
                    </a:lnTo>
                    <a:lnTo>
                      <a:pt x="0" y="60"/>
                    </a:lnTo>
                    <a:lnTo>
                      <a:pt x="0" y="60"/>
                    </a:lnTo>
                    <a:lnTo>
                      <a:pt x="0" y="48"/>
                    </a:lnTo>
                    <a:lnTo>
                      <a:pt x="4" y="36"/>
                    </a:lnTo>
                    <a:lnTo>
                      <a:pt x="8" y="26"/>
                    </a:lnTo>
                    <a:lnTo>
                      <a:pt x="14" y="18"/>
                    </a:lnTo>
                    <a:lnTo>
                      <a:pt x="20" y="10"/>
                    </a:lnTo>
                    <a:lnTo>
                      <a:pt x="30" y="6"/>
                    </a:lnTo>
                    <a:lnTo>
                      <a:pt x="40" y="2"/>
                    </a:lnTo>
                    <a:lnTo>
                      <a:pt x="50" y="0"/>
                    </a:lnTo>
                    <a:lnTo>
                      <a:pt x="50" y="0"/>
                    </a:lnTo>
                    <a:lnTo>
                      <a:pt x="62" y="2"/>
                    </a:lnTo>
                    <a:lnTo>
                      <a:pt x="72" y="6"/>
                    </a:lnTo>
                    <a:lnTo>
                      <a:pt x="80" y="12"/>
                    </a:lnTo>
                    <a:lnTo>
                      <a:pt x="86" y="18"/>
                    </a:lnTo>
                    <a:lnTo>
                      <a:pt x="90" y="26"/>
                    </a:lnTo>
                    <a:lnTo>
                      <a:pt x="94" y="36"/>
                    </a:lnTo>
                    <a:lnTo>
                      <a:pt x="96" y="52"/>
                    </a:lnTo>
                    <a:lnTo>
                      <a:pt x="96" y="52"/>
                    </a:lnTo>
                    <a:lnTo>
                      <a:pt x="94" y="60"/>
                    </a:lnTo>
                    <a:lnTo>
                      <a:pt x="18" y="60"/>
                    </a:lnTo>
                    <a:close/>
                    <a:moveTo>
                      <a:pt x="76" y="46"/>
                    </a:moveTo>
                    <a:lnTo>
                      <a:pt x="76" y="46"/>
                    </a:lnTo>
                    <a:lnTo>
                      <a:pt x="76" y="36"/>
                    </a:lnTo>
                    <a:lnTo>
                      <a:pt x="70" y="26"/>
                    </a:lnTo>
                    <a:lnTo>
                      <a:pt x="68" y="22"/>
                    </a:lnTo>
                    <a:lnTo>
                      <a:pt x="62" y="18"/>
                    </a:lnTo>
                    <a:lnTo>
                      <a:pt x="56" y="16"/>
                    </a:lnTo>
                    <a:lnTo>
                      <a:pt x="48" y="14"/>
                    </a:lnTo>
                    <a:lnTo>
                      <a:pt x="48" y="14"/>
                    </a:lnTo>
                    <a:lnTo>
                      <a:pt x="42" y="16"/>
                    </a:lnTo>
                    <a:lnTo>
                      <a:pt x="36" y="18"/>
                    </a:lnTo>
                    <a:lnTo>
                      <a:pt x="30" y="22"/>
                    </a:lnTo>
                    <a:lnTo>
                      <a:pt x="26" y="26"/>
                    </a:lnTo>
                    <a:lnTo>
                      <a:pt x="22" y="36"/>
                    </a:lnTo>
                    <a:lnTo>
                      <a:pt x="18" y="46"/>
                    </a:lnTo>
                    <a:lnTo>
                      <a:pt x="76" y="46"/>
                    </a:lnTo>
                    <a:close/>
                  </a:path>
                </a:pathLst>
              </a:custGeom>
              <a:solidFill>
                <a:srgbClr val="000000"/>
              </a:solidFill>
              <a:ln w="9525">
                <a:noFill/>
                <a:round/>
                <a:headEnd/>
                <a:tailEnd/>
              </a:ln>
            </p:spPr>
            <p:txBody>
              <a:bodyPr/>
              <a:lstStyle/>
              <a:p>
                <a:endParaRPr lang="en-US" dirty="0"/>
              </a:p>
            </p:txBody>
          </p:sp>
          <p:sp>
            <p:nvSpPr>
              <p:cNvPr id="184471" name="Freeform 151"/>
              <p:cNvSpPr>
                <a:spLocks noChangeAspect="1"/>
              </p:cNvSpPr>
              <p:nvPr/>
            </p:nvSpPr>
            <p:spPr bwMode="auto">
              <a:xfrm>
                <a:off x="2472" y="3686"/>
                <a:ext cx="43" cy="86"/>
              </a:xfrm>
              <a:custGeom>
                <a:avLst/>
                <a:gdLst/>
                <a:ahLst/>
                <a:cxnLst>
                  <a:cxn ang="0">
                    <a:pos x="2" y="36"/>
                  </a:cxn>
                  <a:cxn ang="0">
                    <a:pos x="2" y="36"/>
                  </a:cxn>
                  <a:cxn ang="0">
                    <a:pos x="0" y="4"/>
                  </a:cxn>
                  <a:cxn ang="0">
                    <a:pos x="18" y="4"/>
                  </a:cxn>
                  <a:cxn ang="0">
                    <a:pos x="18" y="24"/>
                  </a:cxn>
                  <a:cxn ang="0">
                    <a:pos x="20" y="24"/>
                  </a:cxn>
                  <a:cxn ang="0">
                    <a:pos x="20" y="24"/>
                  </a:cxn>
                  <a:cxn ang="0">
                    <a:pos x="24" y="14"/>
                  </a:cxn>
                  <a:cxn ang="0">
                    <a:pos x="32" y="8"/>
                  </a:cxn>
                  <a:cxn ang="0">
                    <a:pos x="40" y="2"/>
                  </a:cxn>
                  <a:cxn ang="0">
                    <a:pos x="50" y="0"/>
                  </a:cxn>
                  <a:cxn ang="0">
                    <a:pos x="50" y="0"/>
                  </a:cxn>
                  <a:cxn ang="0">
                    <a:pos x="56" y="2"/>
                  </a:cxn>
                  <a:cxn ang="0">
                    <a:pos x="56" y="20"/>
                  </a:cxn>
                  <a:cxn ang="0">
                    <a:pos x="56" y="20"/>
                  </a:cxn>
                  <a:cxn ang="0">
                    <a:pos x="48" y="20"/>
                  </a:cxn>
                  <a:cxn ang="0">
                    <a:pos x="48" y="20"/>
                  </a:cxn>
                  <a:cxn ang="0">
                    <a:pos x="38" y="22"/>
                  </a:cxn>
                  <a:cxn ang="0">
                    <a:pos x="30" y="26"/>
                  </a:cxn>
                  <a:cxn ang="0">
                    <a:pos x="26" y="34"/>
                  </a:cxn>
                  <a:cxn ang="0">
                    <a:pos x="22" y="44"/>
                  </a:cxn>
                  <a:cxn ang="0">
                    <a:pos x="22" y="44"/>
                  </a:cxn>
                  <a:cxn ang="0">
                    <a:pos x="22" y="54"/>
                  </a:cxn>
                  <a:cxn ang="0">
                    <a:pos x="22" y="112"/>
                  </a:cxn>
                  <a:cxn ang="0">
                    <a:pos x="2" y="112"/>
                  </a:cxn>
                  <a:cxn ang="0">
                    <a:pos x="2" y="36"/>
                  </a:cxn>
                </a:cxnLst>
                <a:rect l="0" t="0" r="r" b="b"/>
                <a:pathLst>
                  <a:path w="56" h="112">
                    <a:moveTo>
                      <a:pt x="2" y="36"/>
                    </a:moveTo>
                    <a:lnTo>
                      <a:pt x="2" y="36"/>
                    </a:lnTo>
                    <a:lnTo>
                      <a:pt x="0" y="4"/>
                    </a:lnTo>
                    <a:lnTo>
                      <a:pt x="18" y="4"/>
                    </a:lnTo>
                    <a:lnTo>
                      <a:pt x="18" y="24"/>
                    </a:lnTo>
                    <a:lnTo>
                      <a:pt x="20" y="24"/>
                    </a:lnTo>
                    <a:lnTo>
                      <a:pt x="20" y="24"/>
                    </a:lnTo>
                    <a:lnTo>
                      <a:pt x="24" y="14"/>
                    </a:lnTo>
                    <a:lnTo>
                      <a:pt x="32" y="8"/>
                    </a:lnTo>
                    <a:lnTo>
                      <a:pt x="40" y="2"/>
                    </a:lnTo>
                    <a:lnTo>
                      <a:pt x="50" y="0"/>
                    </a:lnTo>
                    <a:lnTo>
                      <a:pt x="50" y="0"/>
                    </a:lnTo>
                    <a:lnTo>
                      <a:pt x="56" y="2"/>
                    </a:lnTo>
                    <a:lnTo>
                      <a:pt x="56" y="20"/>
                    </a:lnTo>
                    <a:lnTo>
                      <a:pt x="56" y="20"/>
                    </a:lnTo>
                    <a:lnTo>
                      <a:pt x="48" y="20"/>
                    </a:lnTo>
                    <a:lnTo>
                      <a:pt x="48" y="20"/>
                    </a:lnTo>
                    <a:lnTo>
                      <a:pt x="38" y="22"/>
                    </a:lnTo>
                    <a:lnTo>
                      <a:pt x="30" y="26"/>
                    </a:lnTo>
                    <a:lnTo>
                      <a:pt x="26" y="34"/>
                    </a:lnTo>
                    <a:lnTo>
                      <a:pt x="22" y="44"/>
                    </a:lnTo>
                    <a:lnTo>
                      <a:pt x="22" y="44"/>
                    </a:lnTo>
                    <a:lnTo>
                      <a:pt x="22" y="54"/>
                    </a:lnTo>
                    <a:lnTo>
                      <a:pt x="22" y="112"/>
                    </a:lnTo>
                    <a:lnTo>
                      <a:pt x="2" y="112"/>
                    </a:lnTo>
                    <a:lnTo>
                      <a:pt x="2" y="36"/>
                    </a:lnTo>
                    <a:close/>
                  </a:path>
                </a:pathLst>
              </a:custGeom>
              <a:solidFill>
                <a:srgbClr val="000000"/>
              </a:solidFill>
              <a:ln w="9525">
                <a:noFill/>
                <a:round/>
                <a:headEnd/>
                <a:tailEnd/>
              </a:ln>
            </p:spPr>
            <p:txBody>
              <a:bodyPr/>
              <a:lstStyle/>
              <a:p>
                <a:endParaRPr lang="en-US" dirty="0"/>
              </a:p>
            </p:txBody>
          </p:sp>
        </p:grpSp>
      </p:gr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2" name="Rectangle 2"/>
          <p:cNvSpPr>
            <a:spLocks noGrp="1" noChangeArrowheads="1"/>
          </p:cNvSpPr>
          <p:nvPr>
            <p:ph type="title"/>
          </p:nvPr>
        </p:nvSpPr>
        <p:spPr/>
        <p:txBody>
          <a:bodyPr/>
          <a:lstStyle/>
          <a:p>
            <a:r>
              <a:rPr lang="en-US" sz="3600" dirty="0" smtClean="0"/>
              <a:t>DMP 5.0 features </a:t>
            </a:r>
            <a:endParaRPr lang="en-US" sz="11500" dirty="0"/>
          </a:p>
        </p:txBody>
      </p:sp>
      <p:sp>
        <p:nvSpPr>
          <p:cNvPr id="957443" name="Rectangle 3"/>
          <p:cNvSpPr>
            <a:spLocks noGrp="1" noChangeArrowheads="1"/>
          </p:cNvSpPr>
          <p:nvPr>
            <p:ph type="body" idx="1"/>
          </p:nvPr>
        </p:nvSpPr>
        <p:spPr/>
        <p:txBody>
          <a:bodyPr/>
          <a:lstStyle/>
          <a:p>
            <a:r>
              <a:rPr lang="en-US" sz="2000" b="1" dirty="0" smtClean="0"/>
              <a:t>Multi‐threaded concurrent core design</a:t>
            </a:r>
          </a:p>
          <a:p>
            <a:pPr lvl="1"/>
            <a:r>
              <a:rPr lang="en-US" sz="1600" dirty="0" smtClean="0"/>
              <a:t>Handle large failures in a timely manner</a:t>
            </a:r>
            <a:r>
              <a:rPr lang="en-US" sz="2000" b="1" dirty="0" smtClean="0"/>
              <a:t> </a:t>
            </a:r>
            <a:endParaRPr lang="en-US" sz="2000" dirty="0" smtClean="0"/>
          </a:p>
          <a:p>
            <a:r>
              <a:rPr lang="en-US" sz="2000" b="1" dirty="0" smtClean="0"/>
              <a:t>Fabric Monitoring</a:t>
            </a:r>
          </a:p>
          <a:p>
            <a:pPr lvl="1"/>
            <a:r>
              <a:rPr lang="en-US" sz="1600" dirty="0" smtClean="0"/>
              <a:t>Leverage the SNIA HBA API to monitor fabric events </a:t>
            </a:r>
            <a:endParaRPr lang="en-US" sz="1600" b="1" dirty="0" smtClean="0"/>
          </a:p>
          <a:p>
            <a:r>
              <a:rPr lang="en-US" sz="2000" b="1" dirty="0" smtClean="0"/>
              <a:t>Proactive path management</a:t>
            </a:r>
          </a:p>
          <a:p>
            <a:pPr lvl="1"/>
            <a:r>
              <a:rPr lang="en-US" sz="1600" dirty="0" smtClean="0"/>
              <a:t>Mark path as </a:t>
            </a:r>
            <a:r>
              <a:rPr lang="en-US" sz="1600" i="1" dirty="0" smtClean="0"/>
              <a:t>suspect and route new IO’s over </a:t>
            </a:r>
            <a:r>
              <a:rPr lang="en-US" sz="1600" dirty="0" smtClean="0"/>
              <a:t>alternative paths</a:t>
            </a:r>
            <a:r>
              <a:rPr lang="en-US" sz="1600" b="1" dirty="0" smtClean="0"/>
              <a:t> </a:t>
            </a:r>
          </a:p>
          <a:p>
            <a:r>
              <a:rPr lang="en-US" sz="2000" b="1" dirty="0" smtClean="0"/>
              <a:t>Six load balancing policies </a:t>
            </a:r>
          </a:p>
          <a:p>
            <a:pPr lvl="1"/>
            <a:r>
              <a:rPr lang="en-US" sz="1600" dirty="0" err="1" smtClean="0"/>
              <a:t>MinQ</a:t>
            </a:r>
            <a:r>
              <a:rPr lang="en-US" sz="1600" dirty="0" smtClean="0"/>
              <a:t> provides best performance using 10% to 20% less CPU</a:t>
            </a:r>
            <a:endParaRPr lang="en-US" sz="1600" b="1" dirty="0" smtClean="0"/>
          </a:p>
          <a:p>
            <a:r>
              <a:rPr lang="en-US" sz="2000" b="1" dirty="0" smtClean="0"/>
              <a:t>Full persistent reservation and IO fencing support</a:t>
            </a:r>
          </a:p>
          <a:p>
            <a:r>
              <a:rPr lang="en-US" sz="2000" b="1" dirty="0" smtClean="0"/>
              <a:t>Faster boot times</a:t>
            </a:r>
          </a:p>
          <a:p>
            <a:r>
              <a:rPr lang="en-US" sz="2000" b="1" dirty="0" smtClean="0"/>
              <a:t>Event triggered path restore</a:t>
            </a:r>
          </a:p>
          <a:p>
            <a:r>
              <a:rPr lang="en-US" sz="2000" b="1" dirty="0" smtClean="0"/>
              <a:t>Centralized management of storage paths across the datacenter</a:t>
            </a:r>
          </a:p>
          <a:p>
            <a:r>
              <a:rPr lang="en-US" sz="2000" b="1" dirty="0" smtClean="0"/>
              <a:t>True cross platform feature parity </a:t>
            </a:r>
            <a:endParaRPr lang="en-US" sz="20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Relationship</a:t>
            </a:r>
            <a:endParaRPr lang="en-US" dirty="0"/>
          </a:p>
        </p:txBody>
      </p:sp>
      <p:sp>
        <p:nvSpPr>
          <p:cNvPr id="3" name="Content Placeholder 2"/>
          <p:cNvSpPr>
            <a:spLocks noGrp="1"/>
          </p:cNvSpPr>
          <p:nvPr>
            <p:ph idx="1"/>
          </p:nvPr>
        </p:nvSpPr>
        <p:spPr/>
        <p:txBody>
          <a:bodyPr/>
          <a:lstStyle/>
          <a:p>
            <a:r>
              <a:rPr lang="en-US" sz="1600" dirty="0" smtClean="0">
                <a:solidFill>
                  <a:schemeClr val="tx1"/>
                </a:solidFill>
                <a:latin typeface="+mn-lt"/>
                <a:ea typeface="+mn-ea"/>
                <a:cs typeface="+mn-cs"/>
              </a:rPr>
              <a:t>API agreement  </a:t>
            </a:r>
          </a:p>
          <a:p>
            <a:pPr lvl="1"/>
            <a:r>
              <a:rPr lang="en-US" sz="1200" dirty="0" smtClean="0">
                <a:solidFill>
                  <a:schemeClr val="tx1"/>
                </a:solidFill>
                <a:latin typeface="+mn-lt"/>
                <a:ea typeface="+mn-ea"/>
                <a:cs typeface="+mn-cs"/>
              </a:rPr>
              <a:t>Provides </a:t>
            </a:r>
            <a:r>
              <a:rPr lang="en-US" sz="1200" dirty="0">
                <a:solidFill>
                  <a:schemeClr val="tx1"/>
                </a:solidFill>
                <a:latin typeface="+mn-lt"/>
                <a:ea typeface="+mn-ea"/>
                <a:cs typeface="+mn-cs"/>
              </a:rPr>
              <a:t>for Symantec access to the Oracle RAC </a:t>
            </a:r>
            <a:r>
              <a:rPr lang="en-US" sz="1200" dirty="0" smtClean="0">
                <a:solidFill>
                  <a:schemeClr val="tx1"/>
                </a:solidFill>
                <a:latin typeface="+mn-lt"/>
                <a:ea typeface="+mn-ea"/>
                <a:cs typeface="+mn-cs"/>
              </a:rPr>
              <a:t>API’s</a:t>
            </a:r>
            <a:r>
              <a:rPr lang="en-US" sz="1200" dirty="0">
                <a:solidFill>
                  <a:schemeClr val="tx1"/>
                </a:solidFill>
                <a:latin typeface="+mn-lt"/>
                <a:ea typeface="+mn-ea"/>
                <a:cs typeface="+mn-cs"/>
              </a:rPr>
              <a:t>  </a:t>
            </a:r>
            <a:endParaRPr lang="en-US" sz="1200" dirty="0" smtClean="0">
              <a:solidFill>
                <a:schemeClr val="tx1"/>
              </a:solidFill>
              <a:latin typeface="+mn-lt"/>
              <a:ea typeface="+mn-ea"/>
              <a:cs typeface="+mn-cs"/>
            </a:endParaRPr>
          </a:p>
          <a:p>
            <a:pPr lvl="1"/>
            <a:r>
              <a:rPr lang="en-US" sz="1200" dirty="0">
                <a:ea typeface="+mn-ea"/>
                <a:cs typeface="+mn-cs"/>
              </a:rPr>
              <a:t>C</a:t>
            </a:r>
            <a:r>
              <a:rPr lang="en-US" sz="1200" dirty="0" smtClean="0">
                <a:solidFill>
                  <a:schemeClr val="tx1"/>
                </a:solidFill>
                <a:latin typeface="+mn-lt"/>
                <a:ea typeface="+mn-ea"/>
                <a:cs typeface="+mn-cs"/>
              </a:rPr>
              <a:t>odified </a:t>
            </a:r>
            <a:r>
              <a:rPr lang="en-US" sz="1200" dirty="0">
                <a:solidFill>
                  <a:schemeClr val="tx1"/>
                </a:solidFill>
                <a:latin typeface="+mn-lt"/>
                <a:ea typeface="+mn-ea"/>
                <a:cs typeface="+mn-cs"/>
              </a:rPr>
              <a:t>Symantec support for ASM </a:t>
            </a:r>
            <a:r>
              <a:rPr lang="en-US" sz="1200" dirty="0" smtClean="0">
                <a:solidFill>
                  <a:schemeClr val="tx1"/>
                </a:solidFill>
                <a:latin typeface="+mn-lt"/>
                <a:ea typeface="+mn-ea"/>
                <a:cs typeface="+mn-cs"/>
              </a:rPr>
              <a:t>disk groups </a:t>
            </a:r>
            <a:r>
              <a:rPr lang="en-US" sz="1200" dirty="0">
                <a:solidFill>
                  <a:schemeClr val="tx1"/>
                </a:solidFill>
                <a:latin typeface="+mn-lt"/>
                <a:ea typeface="+mn-ea"/>
                <a:cs typeface="+mn-cs"/>
              </a:rPr>
              <a:t>to be built on top of Veritas VxVM &amp; CVM </a:t>
            </a:r>
            <a:endParaRPr lang="en-US" sz="1600" dirty="0"/>
          </a:p>
          <a:p>
            <a:pPr lvl="2"/>
            <a:r>
              <a:rPr lang="en-US" sz="800" dirty="0" smtClean="0">
                <a:solidFill>
                  <a:schemeClr val="tx1"/>
                </a:solidFill>
                <a:latin typeface="+mn-lt"/>
                <a:ea typeface="+mn-ea"/>
                <a:cs typeface="+mn-cs"/>
              </a:rPr>
              <a:t>HP-UX PA-RISC</a:t>
            </a:r>
          </a:p>
          <a:p>
            <a:pPr lvl="2"/>
            <a:r>
              <a:rPr lang="en-US" sz="800" dirty="0" smtClean="0">
                <a:solidFill>
                  <a:schemeClr val="tx1"/>
                </a:solidFill>
                <a:latin typeface="+mn-lt"/>
                <a:ea typeface="+mn-ea"/>
                <a:cs typeface="+mn-cs"/>
              </a:rPr>
              <a:t>HP-UX </a:t>
            </a:r>
            <a:r>
              <a:rPr lang="en-US" sz="800" dirty="0">
                <a:solidFill>
                  <a:schemeClr val="tx1"/>
                </a:solidFill>
                <a:latin typeface="+mn-lt"/>
                <a:ea typeface="+mn-ea"/>
                <a:cs typeface="+mn-cs"/>
              </a:rPr>
              <a:t>Itanium</a:t>
            </a:r>
          </a:p>
          <a:p>
            <a:pPr lvl="2"/>
            <a:r>
              <a:rPr lang="en-US" sz="800" dirty="0" smtClean="0">
                <a:solidFill>
                  <a:schemeClr val="tx1"/>
                </a:solidFill>
                <a:latin typeface="+mn-lt"/>
                <a:ea typeface="+mn-ea"/>
                <a:cs typeface="+mn-cs"/>
              </a:rPr>
              <a:t>Solaris </a:t>
            </a:r>
            <a:r>
              <a:rPr lang="en-US" sz="800" dirty="0">
                <a:solidFill>
                  <a:schemeClr val="tx1"/>
                </a:solidFill>
                <a:latin typeface="+mn-lt"/>
                <a:ea typeface="+mn-ea"/>
                <a:cs typeface="+mn-cs"/>
              </a:rPr>
              <a:t>SPARC 64-bit</a:t>
            </a:r>
          </a:p>
          <a:p>
            <a:pPr lvl="2"/>
            <a:r>
              <a:rPr lang="en-US" sz="800" dirty="0" smtClean="0">
                <a:solidFill>
                  <a:schemeClr val="tx1"/>
                </a:solidFill>
                <a:latin typeface="+mn-lt"/>
                <a:ea typeface="+mn-ea"/>
                <a:cs typeface="+mn-cs"/>
              </a:rPr>
              <a:t>Solaris </a:t>
            </a:r>
            <a:r>
              <a:rPr lang="en-US" sz="800" dirty="0">
                <a:solidFill>
                  <a:schemeClr val="tx1"/>
                </a:solidFill>
                <a:latin typeface="+mn-lt"/>
                <a:ea typeface="+mn-ea"/>
                <a:cs typeface="+mn-cs"/>
              </a:rPr>
              <a:t>x86-64</a:t>
            </a:r>
          </a:p>
          <a:p>
            <a:pPr lvl="2"/>
            <a:r>
              <a:rPr lang="en-US" sz="800" dirty="0" smtClean="0">
                <a:solidFill>
                  <a:schemeClr val="tx1"/>
                </a:solidFill>
                <a:latin typeface="+mn-lt"/>
                <a:ea typeface="+mn-ea"/>
                <a:cs typeface="+mn-cs"/>
              </a:rPr>
              <a:t>AIX </a:t>
            </a:r>
            <a:r>
              <a:rPr lang="en-US" sz="800" dirty="0">
                <a:solidFill>
                  <a:schemeClr val="tx1"/>
                </a:solidFill>
                <a:latin typeface="+mn-lt"/>
                <a:ea typeface="+mn-ea"/>
                <a:cs typeface="+mn-cs"/>
              </a:rPr>
              <a:t>5L </a:t>
            </a:r>
            <a:r>
              <a:rPr lang="en-US" sz="800" dirty="0" smtClean="0">
                <a:solidFill>
                  <a:schemeClr val="tx1"/>
                </a:solidFill>
                <a:latin typeface="+mn-lt"/>
                <a:ea typeface="+mn-ea"/>
                <a:cs typeface="+mn-cs"/>
              </a:rPr>
              <a:t>64-bit</a:t>
            </a:r>
          </a:p>
          <a:p>
            <a:pPr>
              <a:buNone/>
            </a:pPr>
            <a:r>
              <a:rPr lang="en-US" sz="1600" dirty="0">
                <a:solidFill>
                  <a:schemeClr val="tx1"/>
                </a:solidFill>
                <a:latin typeface="+mn-lt"/>
                <a:ea typeface="+mn-ea"/>
                <a:cs typeface="+mn-cs"/>
              </a:rPr>
              <a:t> </a:t>
            </a:r>
            <a:r>
              <a:rPr lang="en-US" sz="1600" dirty="0" smtClean="0">
                <a:solidFill>
                  <a:schemeClr val="tx1"/>
                </a:solidFill>
                <a:latin typeface="+mn-lt"/>
                <a:ea typeface="+mn-ea"/>
                <a:cs typeface="+mn-cs"/>
              </a:rPr>
              <a:t>Symantec </a:t>
            </a:r>
            <a:r>
              <a:rPr lang="en-US" sz="1600" dirty="0">
                <a:solidFill>
                  <a:schemeClr val="tx1"/>
                </a:solidFill>
                <a:latin typeface="+mn-lt"/>
                <a:ea typeface="+mn-ea"/>
                <a:cs typeface="+mn-cs"/>
              </a:rPr>
              <a:t>support for Oracle Enterprise </a:t>
            </a:r>
            <a:r>
              <a:rPr lang="en-US" sz="1600" dirty="0" smtClean="0">
                <a:solidFill>
                  <a:schemeClr val="tx1"/>
                </a:solidFill>
                <a:latin typeface="+mn-lt"/>
                <a:ea typeface="+mn-ea"/>
                <a:cs typeface="+mn-cs"/>
              </a:rPr>
              <a:t>Linux</a:t>
            </a:r>
          </a:p>
          <a:p>
            <a:pPr lvl="1"/>
            <a:r>
              <a:rPr lang="en-US" sz="1200" dirty="0" smtClean="0">
                <a:solidFill>
                  <a:schemeClr val="tx1"/>
                </a:solidFill>
                <a:latin typeface="+mn-lt"/>
                <a:ea typeface="+mn-ea"/>
                <a:cs typeface="+mn-cs"/>
              </a:rPr>
              <a:t>Storage Foundation (SF) 5.0</a:t>
            </a:r>
          </a:p>
          <a:p>
            <a:pPr lvl="1"/>
            <a:r>
              <a:rPr lang="en-US" sz="1200" dirty="0" smtClean="0">
                <a:solidFill>
                  <a:schemeClr val="tx1"/>
                </a:solidFill>
                <a:latin typeface="+mn-lt"/>
                <a:ea typeface="+mn-ea"/>
                <a:cs typeface="+mn-cs"/>
              </a:rPr>
              <a:t>File System, Volume Manager, DMP</a:t>
            </a:r>
          </a:p>
          <a:p>
            <a:pPr lvl="1"/>
            <a:r>
              <a:rPr lang="en-US" sz="1200" dirty="0" smtClean="0">
                <a:solidFill>
                  <a:schemeClr val="tx1"/>
                </a:solidFill>
                <a:latin typeface="+mn-lt"/>
                <a:ea typeface="+mn-ea"/>
                <a:cs typeface="+mn-cs"/>
              </a:rPr>
              <a:t>Storage Foundation for Oracle 5.0</a:t>
            </a:r>
          </a:p>
          <a:p>
            <a:pPr lvl="2"/>
            <a:r>
              <a:rPr lang="en-US" sz="800" dirty="0" smtClean="0">
                <a:solidFill>
                  <a:schemeClr val="tx1"/>
                </a:solidFill>
                <a:latin typeface="+mn-lt"/>
                <a:ea typeface="+mn-ea"/>
                <a:cs typeface="+mn-cs"/>
              </a:rPr>
              <a:t>SF + Oracle specific extensions for single instance</a:t>
            </a:r>
          </a:p>
          <a:p>
            <a:pPr lvl="1"/>
            <a:r>
              <a:rPr lang="en-US" sz="1200" dirty="0" smtClean="0">
                <a:solidFill>
                  <a:schemeClr val="tx1"/>
                </a:solidFill>
                <a:latin typeface="+mn-lt"/>
                <a:ea typeface="+mn-ea"/>
                <a:cs typeface="+mn-cs"/>
              </a:rPr>
              <a:t>Storage Foundation Clustered File System 5.0 included as part of a supported RAC configuration</a:t>
            </a:r>
          </a:p>
          <a:p>
            <a:pPr lvl="1"/>
            <a:r>
              <a:rPr lang="en-US" sz="1200" dirty="0" smtClean="0">
                <a:solidFill>
                  <a:schemeClr val="tx1"/>
                </a:solidFill>
                <a:latin typeface="+mn-lt"/>
                <a:ea typeface="+mn-ea"/>
                <a:cs typeface="+mn-cs"/>
              </a:rPr>
              <a:t>NetBackup 6.0 Client</a:t>
            </a:r>
          </a:p>
          <a:p>
            <a:pPr lvl="1"/>
            <a:r>
              <a:rPr lang="en-US" sz="1200" dirty="0" smtClean="0">
                <a:solidFill>
                  <a:schemeClr val="tx1"/>
                </a:solidFill>
                <a:latin typeface="+mn-lt"/>
                <a:ea typeface="+mn-ea"/>
                <a:cs typeface="+mn-cs"/>
              </a:rPr>
              <a:t>Cluster Server 5.0 (for single-instance Oracle)</a:t>
            </a:r>
          </a:p>
          <a:p>
            <a:r>
              <a:rPr lang="en-US" sz="1600" dirty="0" smtClean="0">
                <a:solidFill>
                  <a:schemeClr val="tx1"/>
                </a:solidFill>
                <a:latin typeface="+mn-lt"/>
                <a:ea typeface="+mn-ea"/>
                <a:cs typeface="+mn-cs"/>
              </a:rPr>
              <a:t>Oracle </a:t>
            </a:r>
            <a:r>
              <a:rPr lang="en-US" sz="1600" dirty="0">
                <a:solidFill>
                  <a:schemeClr val="tx1"/>
                </a:solidFill>
                <a:latin typeface="+mn-lt"/>
                <a:ea typeface="+mn-ea"/>
                <a:cs typeface="+mn-cs"/>
              </a:rPr>
              <a:t>certification of </a:t>
            </a:r>
            <a:r>
              <a:rPr lang="en-US" sz="1600" dirty="0" smtClean="0">
                <a:solidFill>
                  <a:schemeClr val="tx1"/>
                </a:solidFill>
                <a:latin typeface="+mn-lt"/>
                <a:ea typeface="+mn-ea"/>
                <a:cs typeface="+mn-cs"/>
              </a:rPr>
              <a:t>SFCFS for </a:t>
            </a:r>
            <a:r>
              <a:rPr lang="en-US" sz="1600" dirty="0">
                <a:solidFill>
                  <a:schemeClr val="tx1"/>
                </a:solidFill>
                <a:latin typeface="+mn-lt"/>
                <a:ea typeface="+mn-ea"/>
                <a:cs typeface="+mn-cs"/>
              </a:rPr>
              <a:t>Oracle RAC on </a:t>
            </a:r>
            <a:r>
              <a:rPr lang="en-US" sz="1600" dirty="0" smtClean="0">
                <a:solidFill>
                  <a:schemeClr val="tx1"/>
                </a:solidFill>
                <a:latin typeface="+mn-lt"/>
                <a:ea typeface="+mn-ea"/>
                <a:cs typeface="+mn-cs"/>
              </a:rPr>
              <a:t>Linux</a:t>
            </a:r>
            <a:r>
              <a:rPr lang="en-US" sz="1600" dirty="0">
                <a:solidFill>
                  <a:schemeClr val="tx1"/>
                </a:solidFill>
                <a:latin typeface="+mn-lt"/>
                <a:ea typeface="+mn-ea"/>
                <a:cs typeface="+mn-cs"/>
              </a:rPr>
              <a:t> </a:t>
            </a:r>
            <a:endParaRPr lang="en-US" sz="1600" dirty="0" smtClean="0">
              <a:solidFill>
                <a:schemeClr val="tx1"/>
              </a:solidFill>
              <a:latin typeface="+mn-lt"/>
              <a:ea typeface="+mn-ea"/>
              <a:cs typeface="+mn-cs"/>
            </a:endParaRPr>
          </a:p>
          <a:p>
            <a:pPr lvl="1"/>
            <a:r>
              <a:rPr lang="en-US" sz="1200" dirty="0" smtClean="0"/>
              <a:t>OEL</a:t>
            </a:r>
          </a:p>
          <a:p>
            <a:pPr lvl="1"/>
            <a:r>
              <a:rPr lang="en-US" sz="1200" dirty="0" smtClean="0">
                <a:solidFill>
                  <a:schemeClr val="tx1"/>
                </a:solidFill>
                <a:latin typeface="+mn-lt"/>
                <a:ea typeface="+mn-ea"/>
                <a:cs typeface="+mn-cs"/>
              </a:rPr>
              <a:t>RedHat</a:t>
            </a:r>
          </a:p>
          <a:p>
            <a:pPr lvl="1"/>
            <a:r>
              <a:rPr lang="en-US" sz="1200" dirty="0" smtClean="0"/>
              <a:t>SuSE</a:t>
            </a:r>
            <a:endParaRPr lang="en-US" sz="1200" dirty="0">
              <a:solidFill>
                <a:schemeClr val="tx1"/>
              </a:solidFill>
              <a:latin typeface="+mn-lt"/>
              <a:ea typeface="+mn-ea"/>
              <a:cs typeface="+mn-cs"/>
            </a:endParaRPr>
          </a:p>
          <a:p>
            <a:r>
              <a:rPr lang="en-US" sz="1600" dirty="0" smtClean="0">
                <a:solidFill>
                  <a:schemeClr val="tx1"/>
                </a:solidFill>
                <a:latin typeface="+mn-lt"/>
                <a:ea typeface="+mn-ea"/>
                <a:cs typeface="+mn-cs"/>
              </a:rPr>
              <a:t>SFRAC certification process </a:t>
            </a:r>
            <a:endParaRPr lang="en-US" sz="1600" dirty="0">
              <a:solidFill>
                <a:schemeClr val="tx1"/>
              </a:solidFill>
              <a:latin typeface="+mn-lt"/>
              <a:ea typeface="+mn-ea"/>
              <a:cs typeface="+mn-cs"/>
            </a:endParaRPr>
          </a:p>
        </p:txBody>
      </p:sp>
      <p:sp>
        <p:nvSpPr>
          <p:cNvPr id="4" name="Footer Placeholder 3"/>
          <p:cNvSpPr>
            <a:spLocks noGrp="1"/>
          </p:cNvSpPr>
          <p:nvPr>
            <p:ph type="ftr" sz="quarter" idx="10"/>
          </p:nvPr>
        </p:nvSpPr>
        <p:spPr/>
        <p:txBody>
          <a:bodyPr/>
          <a:lstStyle/>
          <a:p>
            <a:r>
              <a:rPr lang="en-US" dirty="0" smtClean="0"/>
              <a:t>How Symantec/Veritas Adds Value in your Oracle Environment</a:t>
            </a:r>
            <a:endParaRPr lang="en-US" dirty="0"/>
          </a:p>
        </p:txBody>
      </p:sp>
      <p:sp>
        <p:nvSpPr>
          <p:cNvPr id="5" name="Slide Number Placeholder 4"/>
          <p:cNvSpPr>
            <a:spLocks noGrp="1"/>
          </p:cNvSpPr>
          <p:nvPr>
            <p:ph type="sldNum" sz="quarter" idx="11"/>
          </p:nvPr>
        </p:nvSpPr>
        <p:spPr/>
        <p:txBody>
          <a:bodyPr/>
          <a:lstStyle/>
          <a:p>
            <a:fld id="{8BB7F465-1560-406A-A693-4548BFD347F7}"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xfrm>
            <a:off x="8882063" y="6643688"/>
            <a:ext cx="139700" cy="152400"/>
          </a:xfrm>
          <a:noFill/>
        </p:spPr>
        <p:txBody>
          <a:bodyPr/>
          <a:lstStyle/>
          <a:p>
            <a:fld id="{B9BE7476-CFED-4A05-9A08-4583C207F8A0}" type="slidenum">
              <a:rPr lang="en-US"/>
              <a:pPr/>
              <a:t>3</a:t>
            </a:fld>
            <a:endParaRPr lang="en-US"/>
          </a:p>
        </p:txBody>
      </p:sp>
      <p:sp>
        <p:nvSpPr>
          <p:cNvPr id="13315" name="Rectangle 2"/>
          <p:cNvSpPr>
            <a:spLocks noGrp="1" noChangeArrowheads="1"/>
          </p:cNvSpPr>
          <p:nvPr>
            <p:ph type="title"/>
          </p:nvPr>
        </p:nvSpPr>
        <p:spPr/>
        <p:txBody>
          <a:bodyPr/>
          <a:lstStyle/>
          <a:p>
            <a:pPr eaLnBrk="1" hangingPunct="1"/>
            <a:r>
              <a:rPr lang="en-US" smtClean="0"/>
              <a:t>SFCFS for Oracle RAC vs SF for Oracle RAC</a:t>
            </a:r>
          </a:p>
        </p:txBody>
      </p:sp>
      <p:sp>
        <p:nvSpPr>
          <p:cNvPr id="13316" name="Rectangle 3"/>
          <p:cNvSpPr>
            <a:spLocks noGrp="1" noChangeArrowheads="1"/>
          </p:cNvSpPr>
          <p:nvPr>
            <p:ph type="body" idx="1"/>
          </p:nvPr>
        </p:nvSpPr>
        <p:spPr>
          <a:xfrm>
            <a:off x="142875" y="1300163"/>
            <a:ext cx="8607425" cy="4999037"/>
          </a:xfrm>
        </p:spPr>
        <p:txBody>
          <a:bodyPr/>
          <a:lstStyle/>
          <a:p>
            <a:pPr eaLnBrk="1" hangingPunct="1">
              <a:lnSpc>
                <a:spcPct val="85000"/>
              </a:lnSpc>
            </a:pPr>
            <a:endParaRPr lang="en-GB" sz="2000" dirty="0" smtClean="0"/>
          </a:p>
          <a:p>
            <a:pPr eaLnBrk="1" hangingPunct="1">
              <a:lnSpc>
                <a:spcPct val="85000"/>
              </a:lnSpc>
            </a:pPr>
            <a:r>
              <a:rPr lang="en-GB" sz="2000" dirty="0" smtClean="0"/>
              <a:t>SFCFS for Oracle RAC supports:</a:t>
            </a:r>
          </a:p>
          <a:p>
            <a:pPr lvl="1" eaLnBrk="1" hangingPunct="1">
              <a:lnSpc>
                <a:spcPct val="85000"/>
              </a:lnSpc>
            </a:pPr>
            <a:r>
              <a:rPr lang="en-GB" sz="1800" dirty="0" smtClean="0"/>
              <a:t>Dynamic </a:t>
            </a:r>
            <a:r>
              <a:rPr lang="en-GB" sz="1800" dirty="0" err="1" smtClean="0"/>
              <a:t>Multipathing</a:t>
            </a:r>
            <a:r>
              <a:rPr lang="en-GB" sz="1800" dirty="0" smtClean="0"/>
              <a:t> (DMP)</a:t>
            </a:r>
          </a:p>
          <a:p>
            <a:pPr lvl="1" eaLnBrk="1" hangingPunct="1">
              <a:lnSpc>
                <a:spcPct val="85000"/>
              </a:lnSpc>
            </a:pPr>
            <a:r>
              <a:rPr lang="en-GB" sz="1800" dirty="0" err="1" smtClean="0"/>
              <a:t>Veritas</a:t>
            </a:r>
            <a:r>
              <a:rPr lang="en-GB" sz="1800" dirty="0" smtClean="0"/>
              <a:t> Oracle Disk Manager (ODM)</a:t>
            </a:r>
          </a:p>
          <a:p>
            <a:pPr lvl="1" eaLnBrk="1" hangingPunct="1">
              <a:lnSpc>
                <a:spcPct val="85000"/>
              </a:lnSpc>
            </a:pPr>
            <a:r>
              <a:rPr lang="en-GB" sz="1800" dirty="0" err="1" smtClean="0"/>
              <a:t>Veritas</a:t>
            </a:r>
            <a:r>
              <a:rPr lang="en-GB" sz="1800" dirty="0" smtClean="0"/>
              <a:t> Group Messaging Service for ODM</a:t>
            </a:r>
          </a:p>
          <a:p>
            <a:pPr lvl="1" eaLnBrk="1" hangingPunct="1">
              <a:lnSpc>
                <a:spcPct val="85000"/>
              </a:lnSpc>
            </a:pPr>
            <a:r>
              <a:rPr lang="en-GB" sz="1800" dirty="0" smtClean="0"/>
              <a:t>In SFCFS-HA, VCS can be used to control non-oracle resources</a:t>
            </a:r>
          </a:p>
          <a:p>
            <a:pPr eaLnBrk="1" hangingPunct="1">
              <a:lnSpc>
                <a:spcPct val="85000"/>
              </a:lnSpc>
            </a:pPr>
            <a:r>
              <a:rPr lang="en-GB" sz="2000" dirty="0" smtClean="0"/>
              <a:t>This is the same as SF for Oracle RAC on non-Linux platforms</a:t>
            </a:r>
          </a:p>
          <a:p>
            <a:pPr eaLnBrk="1" hangingPunct="1">
              <a:lnSpc>
                <a:spcPct val="85000"/>
              </a:lnSpc>
            </a:pPr>
            <a:endParaRPr lang="en-GB" sz="2000" dirty="0" smtClean="0"/>
          </a:p>
          <a:p>
            <a:pPr eaLnBrk="1" hangingPunct="1">
              <a:lnSpc>
                <a:spcPct val="85000"/>
              </a:lnSpc>
            </a:pPr>
            <a:r>
              <a:rPr lang="en-GB" sz="2000" dirty="0" smtClean="0"/>
              <a:t>SFCFS for Oracle RAC does not support:</a:t>
            </a:r>
          </a:p>
          <a:p>
            <a:pPr lvl="1" eaLnBrk="1" hangingPunct="1">
              <a:lnSpc>
                <a:spcPct val="85000"/>
              </a:lnSpc>
            </a:pPr>
            <a:r>
              <a:rPr lang="en-GB" sz="1800" dirty="0" smtClean="0"/>
              <a:t>Symantec’s I/O Fencing</a:t>
            </a:r>
          </a:p>
          <a:p>
            <a:pPr lvl="2" eaLnBrk="1" hangingPunct="1">
              <a:lnSpc>
                <a:spcPct val="85000"/>
              </a:lnSpc>
            </a:pPr>
            <a:r>
              <a:rPr lang="en-GB" dirty="0" smtClean="0"/>
              <a:t>Major differentiator from SF for Oracle RAC</a:t>
            </a:r>
          </a:p>
          <a:p>
            <a:pPr lvl="2" eaLnBrk="1" hangingPunct="1">
              <a:lnSpc>
                <a:spcPct val="85000"/>
              </a:lnSpc>
            </a:pPr>
            <a:r>
              <a:rPr lang="en-GB" dirty="0" smtClean="0"/>
              <a:t>SFCFS for Oracle RAC relies on Oracle’s fencing</a:t>
            </a:r>
          </a:p>
          <a:p>
            <a:pPr lvl="1" eaLnBrk="1" hangingPunct="1">
              <a:lnSpc>
                <a:spcPct val="85000"/>
              </a:lnSpc>
            </a:pPr>
            <a:r>
              <a:rPr lang="en-GB" sz="1800" dirty="0" smtClean="0"/>
              <a:t>Oracle resources under CRS control</a:t>
            </a:r>
          </a:p>
          <a:p>
            <a:pPr lvl="1" eaLnBrk="1" hangingPunct="1">
              <a:lnSpc>
                <a:spcPct val="85000"/>
              </a:lnSpc>
            </a:pPr>
            <a:r>
              <a:rPr lang="en-GB" sz="1800" dirty="0" smtClean="0"/>
              <a:t>Integration of VCS with Oracle CRS API’s</a:t>
            </a:r>
          </a:p>
          <a:p>
            <a:pPr lvl="2" eaLnBrk="1" hangingPunct="1">
              <a:lnSpc>
                <a:spcPct val="85000"/>
              </a:lnSpc>
            </a:pPr>
            <a:endParaRPr lang="en-GB" sz="1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SFRAC Update 5.0MP1</a:t>
            </a:r>
            <a:endParaRPr lang="en-US" dirty="0"/>
          </a:p>
        </p:txBody>
      </p:sp>
      <p:sp>
        <p:nvSpPr>
          <p:cNvPr id="3" name="Content Placeholder 2"/>
          <p:cNvSpPr>
            <a:spLocks noGrp="1"/>
          </p:cNvSpPr>
          <p:nvPr>
            <p:ph idx="1"/>
          </p:nvPr>
        </p:nvSpPr>
        <p:spPr/>
        <p:txBody>
          <a:bodyPr/>
          <a:lstStyle/>
          <a:p>
            <a:r>
              <a:rPr lang="en-US" dirty="0" smtClean="0"/>
              <a:t>Certified for Oracle 11gR1 </a:t>
            </a:r>
          </a:p>
          <a:p>
            <a:pPr lvl="1"/>
            <a:r>
              <a:rPr lang="fr-FR" dirty="0" smtClean="0"/>
              <a:t>Solaris 9 &amp;10</a:t>
            </a:r>
            <a:endParaRPr lang="en-US" dirty="0" smtClean="0"/>
          </a:p>
          <a:p>
            <a:pPr lvl="1"/>
            <a:r>
              <a:rPr lang="en-US" dirty="0" smtClean="0"/>
              <a:t>HP-UX Itanium 11.31</a:t>
            </a:r>
          </a:p>
          <a:p>
            <a:pPr lvl="1"/>
            <a:r>
              <a:rPr lang="en-US" dirty="0" smtClean="0"/>
              <a:t>HP-UX PA-RISC 11.23 &amp; 11.31</a:t>
            </a:r>
          </a:p>
          <a:p>
            <a:pPr lvl="1"/>
            <a:r>
              <a:rPr lang="en-US" dirty="0" smtClean="0"/>
              <a:t>AIX 5.3</a:t>
            </a:r>
          </a:p>
          <a:p>
            <a:pPr lvl="1"/>
            <a:r>
              <a:rPr lang="en-US" dirty="0" smtClean="0">
                <a:hlinkClick r:id="rId2"/>
              </a:rPr>
              <a:t>http://www.oracle.com/technology/support/metalink/index.html</a:t>
            </a:r>
            <a:endParaRPr lang="en-US" dirty="0" smtClean="0"/>
          </a:p>
          <a:p>
            <a:r>
              <a:rPr lang="en-US" dirty="0" err="1" smtClean="0"/>
              <a:t>Multiprivnic</a:t>
            </a:r>
            <a:r>
              <a:rPr lang="en-US" dirty="0" smtClean="0"/>
              <a:t> support</a:t>
            </a:r>
          </a:p>
          <a:p>
            <a:r>
              <a:rPr lang="en-US" dirty="0" smtClean="0"/>
              <a:t>Extent balanced file system</a:t>
            </a:r>
          </a:p>
          <a:p>
            <a:r>
              <a:rPr lang="en-US" dirty="0" smtClean="0"/>
              <a:t>DMP enhancements</a:t>
            </a:r>
            <a:br>
              <a:rPr lang="en-US" dirty="0" smtClean="0"/>
            </a:br>
            <a:r>
              <a:rPr lang="en-US" dirty="0" smtClean="0"/>
              <a:t/>
            </a:r>
            <a:br>
              <a:rPr lang="en-US" dirty="0" smtClean="0"/>
            </a:br>
            <a:endParaRPr lang="en-US" dirty="0"/>
          </a:p>
        </p:txBody>
      </p:sp>
      <p:sp>
        <p:nvSpPr>
          <p:cNvPr id="4" name="Footer Placeholder 3"/>
          <p:cNvSpPr>
            <a:spLocks noGrp="1"/>
          </p:cNvSpPr>
          <p:nvPr>
            <p:ph type="ftr" sz="quarter" idx="10"/>
          </p:nvPr>
        </p:nvSpPr>
        <p:spPr/>
        <p:txBody>
          <a:bodyPr/>
          <a:lstStyle/>
          <a:p>
            <a:r>
              <a:rPr lang="en-US" dirty="0" smtClean="0"/>
              <a:t>How Symantec/Veritas Adds Value in your Oracle Environment</a:t>
            </a:r>
            <a:endParaRPr lang="en-US" dirty="0"/>
          </a:p>
        </p:txBody>
      </p:sp>
      <p:sp>
        <p:nvSpPr>
          <p:cNvPr id="5" name="Slide Number Placeholder 4"/>
          <p:cNvSpPr>
            <a:spLocks noGrp="1"/>
          </p:cNvSpPr>
          <p:nvPr>
            <p:ph type="sldNum" sz="quarter" idx="11"/>
          </p:nvPr>
        </p:nvSpPr>
        <p:spPr/>
        <p:txBody>
          <a:bodyPr/>
          <a:lstStyle/>
          <a:p>
            <a:fld id="{8BB7F465-1560-406A-A693-4548BFD347F7}"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MultiPrivNIC Agent overview</a:t>
            </a:r>
          </a:p>
        </p:txBody>
      </p:sp>
      <p:sp>
        <p:nvSpPr>
          <p:cNvPr id="9219" name="Content Placeholder 2"/>
          <p:cNvSpPr>
            <a:spLocks noGrp="1"/>
          </p:cNvSpPr>
          <p:nvPr>
            <p:ph idx="1"/>
          </p:nvPr>
        </p:nvSpPr>
        <p:spPr>
          <a:xfrm>
            <a:off x="142875" y="1300163"/>
            <a:ext cx="8543925" cy="4948237"/>
          </a:xfrm>
        </p:spPr>
        <p:txBody>
          <a:bodyPr/>
          <a:lstStyle/>
          <a:p>
            <a:pPr eaLnBrk="1" hangingPunct="1"/>
            <a:r>
              <a:rPr lang="en-US" dirty="0" smtClean="0"/>
              <a:t>Oracle 11g requires</a:t>
            </a:r>
          </a:p>
          <a:p>
            <a:pPr lvl="1" eaLnBrk="1" hangingPunct="1"/>
            <a:r>
              <a:rPr lang="en-US" dirty="0" smtClean="0"/>
              <a:t>Private IP for Oracle’s Cluster Synchronization Services </a:t>
            </a:r>
          </a:p>
          <a:p>
            <a:pPr lvl="1" eaLnBrk="1" hangingPunct="1"/>
            <a:r>
              <a:rPr lang="en-US" dirty="0" smtClean="0"/>
              <a:t>One or more, Private IPs for Oracle UDP/IP Cache Fusion capabilities</a:t>
            </a:r>
          </a:p>
          <a:p>
            <a:r>
              <a:rPr lang="en-US" dirty="0" err="1" smtClean="0"/>
              <a:t>MultiPrivNIC</a:t>
            </a:r>
            <a:r>
              <a:rPr lang="en-US" dirty="0" smtClean="0"/>
              <a:t> Agent</a:t>
            </a:r>
          </a:p>
          <a:p>
            <a:pPr lvl="1"/>
            <a:r>
              <a:rPr lang="en-US" dirty="0" smtClean="0"/>
              <a:t>Configures multiple Private-IPs on multiple interfaces, monitors link status and fail-over IPs from one (LLT) interface to another (LLT) interface.</a:t>
            </a:r>
          </a:p>
          <a:p>
            <a:pPr eaLnBrk="1" hangingPunct="1"/>
            <a:endParaRPr lang="en-US" dirty="0" smtClean="0"/>
          </a:p>
        </p:txBody>
      </p:sp>
      <p:sp>
        <p:nvSpPr>
          <p:cNvPr id="4" name="Slide Number Placeholder 3"/>
          <p:cNvSpPr>
            <a:spLocks noGrp="1"/>
          </p:cNvSpPr>
          <p:nvPr>
            <p:ph type="sldNum" sz="quarter" idx="11"/>
          </p:nvPr>
        </p:nvSpPr>
        <p:spPr>
          <a:xfrm>
            <a:off x="8916988" y="6643688"/>
            <a:ext cx="69850" cy="152400"/>
          </a:xfrm>
        </p:spPr>
        <p:txBody>
          <a:bodyPr/>
          <a:lstStyle/>
          <a:p>
            <a:pPr>
              <a:defRPr/>
            </a:pPr>
            <a:fld id="{30E7CF57-F600-46B1-B8D1-4C3BC6C00306}" type="slidenum">
              <a:rPr lang="en-US" smtClean="0"/>
              <a:pPr>
                <a:defRPr/>
              </a:pPr>
              <a:t>5</a:t>
            </a:fld>
            <a:endParaRPr lang="en-US"/>
          </a:p>
        </p:txBody>
      </p:sp>
      <p:sp>
        <p:nvSpPr>
          <p:cNvPr id="5" name="Footer Placeholder 4"/>
          <p:cNvSpPr>
            <a:spLocks noGrp="1"/>
          </p:cNvSpPr>
          <p:nvPr>
            <p:ph type="ftr" sz="quarter" idx="10"/>
          </p:nvPr>
        </p:nvSpPr>
        <p:spPr/>
        <p:txBody>
          <a:bodyPr/>
          <a:lstStyle/>
          <a:p>
            <a:pPr>
              <a:defRPr/>
            </a:pPr>
            <a:r>
              <a:rPr lang="en-US"/>
              <a:t>SFRAC 5.0 MP3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65113" y="304800"/>
            <a:ext cx="8634412" cy="785813"/>
          </a:xfrm>
        </p:spPr>
        <p:txBody>
          <a:bodyPr/>
          <a:lstStyle/>
          <a:p>
            <a:pPr eaLnBrk="1" hangingPunct="1"/>
            <a:r>
              <a:rPr lang="en-US" smtClean="0"/>
              <a:t>ASM Agents Support</a:t>
            </a:r>
          </a:p>
        </p:txBody>
      </p:sp>
      <p:sp>
        <p:nvSpPr>
          <p:cNvPr id="13315" name="Text Placeholder 506"/>
          <p:cNvSpPr>
            <a:spLocks noGrp="1"/>
          </p:cNvSpPr>
          <p:nvPr>
            <p:ph type="body" sz="half" idx="1"/>
          </p:nvPr>
        </p:nvSpPr>
        <p:spPr>
          <a:xfrm>
            <a:off x="5715000" y="1524000"/>
            <a:ext cx="3200400" cy="4487863"/>
          </a:xfrm>
        </p:spPr>
        <p:txBody>
          <a:bodyPr/>
          <a:lstStyle/>
          <a:p>
            <a:r>
              <a:rPr lang="en-GB" sz="2000" smtClean="0"/>
              <a:t>ASMInst Agent</a:t>
            </a:r>
          </a:p>
          <a:p>
            <a:pPr lvl="1"/>
            <a:r>
              <a:rPr lang="en-GB" smtClean="0"/>
              <a:t>Starts / Stops / Monitors the ASM Instance processes</a:t>
            </a:r>
          </a:p>
          <a:p>
            <a:r>
              <a:rPr lang="en-GB" sz="2000" smtClean="0"/>
              <a:t>ASMDG agent</a:t>
            </a:r>
          </a:p>
          <a:p>
            <a:pPr lvl="1"/>
            <a:r>
              <a:rPr lang="en-GB" smtClean="0"/>
              <a:t>Mounts / Unmounts / Monitors the ASM disk groups. It verifies that the ASM disk groups are mounted and accessible.</a:t>
            </a:r>
          </a:p>
          <a:p>
            <a:endParaRPr lang="en-US" sz="2000" smtClean="0"/>
          </a:p>
        </p:txBody>
      </p:sp>
      <p:grpSp>
        <p:nvGrpSpPr>
          <p:cNvPr id="2" name="Group 247"/>
          <p:cNvGrpSpPr>
            <a:grpSpLocks noChangeAspect="1"/>
          </p:cNvGrpSpPr>
          <p:nvPr/>
        </p:nvGrpSpPr>
        <p:grpSpPr bwMode="auto">
          <a:xfrm>
            <a:off x="304800" y="1219200"/>
            <a:ext cx="5268913" cy="5257800"/>
            <a:chOff x="1800" y="2286"/>
            <a:chExt cx="9165" cy="10172"/>
          </a:xfrm>
        </p:grpSpPr>
        <p:sp>
          <p:nvSpPr>
            <p:cNvPr id="13319" name="AutoShape 248"/>
            <p:cNvSpPr>
              <a:spLocks noChangeAspect="1" noChangeArrowheads="1"/>
            </p:cNvSpPr>
            <p:nvPr/>
          </p:nvSpPr>
          <p:spPr bwMode="auto">
            <a:xfrm>
              <a:off x="1800" y="2286"/>
              <a:ext cx="9165" cy="10172"/>
            </a:xfrm>
            <a:prstGeom prst="rect">
              <a:avLst/>
            </a:prstGeom>
            <a:noFill/>
            <a:ln w="9525">
              <a:noFill/>
              <a:miter lim="800000"/>
              <a:headEnd/>
              <a:tailEnd/>
            </a:ln>
          </p:spPr>
          <p:txBody>
            <a:bodyPr/>
            <a:lstStyle/>
            <a:p>
              <a:endParaRPr lang="en-US" sz="800" b="1"/>
            </a:p>
          </p:txBody>
        </p:sp>
        <p:sp>
          <p:nvSpPr>
            <p:cNvPr id="13320" name="AutoShape 249"/>
            <p:cNvSpPr>
              <a:spLocks noChangeArrowheads="1"/>
            </p:cNvSpPr>
            <p:nvPr/>
          </p:nvSpPr>
          <p:spPr bwMode="auto">
            <a:xfrm>
              <a:off x="1875" y="2820"/>
              <a:ext cx="3990" cy="2370"/>
            </a:xfrm>
            <a:prstGeom prst="roundRect">
              <a:avLst>
                <a:gd name="adj" fmla="val 16667"/>
              </a:avLst>
            </a:prstGeom>
            <a:solidFill>
              <a:srgbClr val="FFFFFF"/>
            </a:solidFill>
            <a:ln w="9525">
              <a:solidFill>
                <a:srgbClr val="000000"/>
              </a:solidFill>
              <a:round/>
              <a:headEnd/>
              <a:tailEnd/>
            </a:ln>
          </p:spPr>
          <p:txBody>
            <a:bodyPr/>
            <a:lstStyle/>
            <a:p>
              <a:endParaRPr lang="en-US" sz="800" b="1"/>
            </a:p>
          </p:txBody>
        </p:sp>
        <p:sp>
          <p:nvSpPr>
            <p:cNvPr id="13321" name="Oval 250"/>
            <p:cNvSpPr>
              <a:spLocks noChangeArrowheads="1"/>
            </p:cNvSpPr>
            <p:nvPr/>
          </p:nvSpPr>
          <p:spPr bwMode="auto">
            <a:xfrm>
              <a:off x="2520" y="3030"/>
              <a:ext cx="1728"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Oracle</a:t>
              </a:r>
              <a:endParaRPr lang="en-US" sz="800" b="1">
                <a:ea typeface="Times New Roman" pitchFamily="18" charset="0"/>
                <a:cs typeface="Mangal" pitchFamily="2"/>
              </a:endParaRPr>
            </a:p>
          </p:txBody>
        </p:sp>
        <p:sp>
          <p:nvSpPr>
            <p:cNvPr id="13322" name="Oval 251"/>
            <p:cNvSpPr>
              <a:spLocks noChangeArrowheads="1"/>
            </p:cNvSpPr>
            <p:nvPr/>
          </p:nvSpPr>
          <p:spPr bwMode="auto">
            <a:xfrm>
              <a:off x="2520" y="3766"/>
              <a:ext cx="1728"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ASMDG</a:t>
              </a:r>
              <a:endParaRPr lang="en-US" sz="800" b="1">
                <a:ea typeface="Times New Roman" pitchFamily="18" charset="0"/>
                <a:cs typeface="Mangal" pitchFamily="2"/>
              </a:endParaRPr>
            </a:p>
          </p:txBody>
        </p:sp>
        <p:sp>
          <p:nvSpPr>
            <p:cNvPr id="13323" name="Oval 252"/>
            <p:cNvSpPr>
              <a:spLocks noChangeArrowheads="1"/>
            </p:cNvSpPr>
            <p:nvPr/>
          </p:nvSpPr>
          <p:spPr bwMode="auto">
            <a:xfrm>
              <a:off x="2520" y="4501"/>
              <a:ext cx="1728"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CVMVolDg</a:t>
              </a:r>
              <a:endParaRPr lang="en-US" sz="800" b="1">
                <a:ea typeface="Times New Roman" pitchFamily="18" charset="0"/>
                <a:cs typeface="Mangal" pitchFamily="2"/>
              </a:endParaRPr>
            </a:p>
          </p:txBody>
        </p:sp>
        <p:sp>
          <p:nvSpPr>
            <p:cNvPr id="13324" name="AutoShape 253"/>
            <p:cNvSpPr>
              <a:spLocks noChangeArrowheads="1"/>
            </p:cNvSpPr>
            <p:nvPr/>
          </p:nvSpPr>
          <p:spPr bwMode="auto">
            <a:xfrm>
              <a:off x="4152" y="5550"/>
              <a:ext cx="3936" cy="1080"/>
            </a:xfrm>
            <a:prstGeom prst="roundRect">
              <a:avLst>
                <a:gd name="adj" fmla="val 16667"/>
              </a:avLst>
            </a:prstGeom>
            <a:solidFill>
              <a:srgbClr val="FFFFFF"/>
            </a:solidFill>
            <a:ln w="9525">
              <a:solidFill>
                <a:srgbClr val="000000"/>
              </a:solidFill>
              <a:round/>
              <a:headEnd/>
              <a:tailEnd/>
            </a:ln>
          </p:spPr>
          <p:txBody>
            <a:bodyPr/>
            <a:lstStyle/>
            <a:p>
              <a:endParaRPr lang="en-US" sz="800" b="1"/>
            </a:p>
          </p:txBody>
        </p:sp>
        <p:sp>
          <p:nvSpPr>
            <p:cNvPr id="13325" name="Oval 254"/>
            <p:cNvSpPr>
              <a:spLocks noChangeArrowheads="1"/>
            </p:cNvSpPr>
            <p:nvPr/>
          </p:nvSpPr>
          <p:spPr bwMode="auto">
            <a:xfrm>
              <a:off x="5220" y="5820"/>
              <a:ext cx="1755" cy="539"/>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ASMInst</a:t>
              </a:r>
              <a:endParaRPr lang="en-US" sz="800" b="1">
                <a:ea typeface="Times New Roman" pitchFamily="18" charset="0"/>
                <a:cs typeface="Mangal" pitchFamily="2"/>
              </a:endParaRPr>
            </a:p>
          </p:txBody>
        </p:sp>
        <p:sp>
          <p:nvSpPr>
            <p:cNvPr id="13326" name="Text Box 255"/>
            <p:cNvSpPr txBox="1">
              <a:spLocks noChangeArrowheads="1"/>
            </p:cNvSpPr>
            <p:nvPr/>
          </p:nvSpPr>
          <p:spPr bwMode="auto">
            <a:xfrm>
              <a:off x="4248" y="2940"/>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Ora1</a:t>
              </a:r>
              <a:endParaRPr lang="en-US" sz="800" b="1">
                <a:ea typeface="Times New Roman" pitchFamily="18" charset="0"/>
                <a:cs typeface="Mangal" pitchFamily="2"/>
              </a:endParaRPr>
            </a:p>
          </p:txBody>
        </p:sp>
        <p:sp>
          <p:nvSpPr>
            <p:cNvPr id="13327" name="Text Box 256"/>
            <p:cNvSpPr txBox="1">
              <a:spLocks noChangeArrowheads="1"/>
            </p:cNvSpPr>
            <p:nvPr/>
          </p:nvSpPr>
          <p:spPr bwMode="auto">
            <a:xfrm>
              <a:off x="4248" y="3585"/>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asmdata_dg</a:t>
              </a:r>
              <a:endParaRPr lang="en-US" sz="800" b="1">
                <a:ea typeface="Times New Roman" pitchFamily="18" charset="0"/>
                <a:cs typeface="Mangal" pitchFamily="2"/>
              </a:endParaRPr>
            </a:p>
          </p:txBody>
        </p:sp>
        <p:sp>
          <p:nvSpPr>
            <p:cNvPr id="13328" name="Text Box 257"/>
            <p:cNvSpPr txBox="1">
              <a:spLocks noChangeArrowheads="1"/>
            </p:cNvSpPr>
            <p:nvPr/>
          </p:nvSpPr>
          <p:spPr bwMode="auto">
            <a:xfrm>
              <a:off x="4248" y="4275"/>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oradata_voldg</a:t>
              </a:r>
              <a:endParaRPr lang="en-US" sz="800" b="1">
                <a:ea typeface="Times New Roman" pitchFamily="18" charset="0"/>
                <a:cs typeface="Mangal" pitchFamily="2"/>
              </a:endParaRPr>
            </a:p>
          </p:txBody>
        </p:sp>
        <p:cxnSp>
          <p:nvCxnSpPr>
            <p:cNvPr id="13329" name="AutoShape 258"/>
            <p:cNvCxnSpPr>
              <a:cxnSpLocks noChangeShapeType="1"/>
              <a:stCxn id="13321" idx="4"/>
              <a:endCxn id="13322" idx="0"/>
            </p:cNvCxnSpPr>
            <p:nvPr/>
          </p:nvCxnSpPr>
          <p:spPr bwMode="auto">
            <a:xfrm>
              <a:off x="3384" y="3462"/>
              <a:ext cx="1" cy="304"/>
            </a:xfrm>
            <a:prstGeom prst="straightConnector1">
              <a:avLst/>
            </a:prstGeom>
            <a:noFill/>
            <a:ln w="9525">
              <a:solidFill>
                <a:srgbClr val="000000"/>
              </a:solidFill>
              <a:round/>
              <a:headEnd/>
              <a:tailEnd/>
            </a:ln>
          </p:spPr>
        </p:cxnSp>
        <p:sp>
          <p:nvSpPr>
            <p:cNvPr id="13330" name="AutoShape 259"/>
            <p:cNvSpPr>
              <a:spLocks noChangeArrowheads="1"/>
            </p:cNvSpPr>
            <p:nvPr/>
          </p:nvSpPr>
          <p:spPr bwMode="auto">
            <a:xfrm>
              <a:off x="6315" y="2835"/>
              <a:ext cx="3990" cy="2370"/>
            </a:xfrm>
            <a:prstGeom prst="roundRect">
              <a:avLst>
                <a:gd name="adj" fmla="val 16667"/>
              </a:avLst>
            </a:prstGeom>
            <a:solidFill>
              <a:srgbClr val="FFFFFF"/>
            </a:solidFill>
            <a:ln w="9525">
              <a:solidFill>
                <a:srgbClr val="000000"/>
              </a:solidFill>
              <a:round/>
              <a:headEnd/>
              <a:tailEnd/>
            </a:ln>
          </p:spPr>
          <p:txBody>
            <a:bodyPr/>
            <a:lstStyle/>
            <a:p>
              <a:endParaRPr lang="en-US" sz="800" b="1"/>
            </a:p>
          </p:txBody>
        </p:sp>
        <p:sp>
          <p:nvSpPr>
            <p:cNvPr id="13331" name="Oval 260"/>
            <p:cNvSpPr>
              <a:spLocks noChangeArrowheads="1"/>
            </p:cNvSpPr>
            <p:nvPr/>
          </p:nvSpPr>
          <p:spPr bwMode="auto">
            <a:xfrm>
              <a:off x="6960" y="3045"/>
              <a:ext cx="1728"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Oracle</a:t>
              </a:r>
              <a:endParaRPr lang="en-US" sz="800" b="1">
                <a:ea typeface="Times New Roman" pitchFamily="18" charset="0"/>
                <a:cs typeface="Mangal" pitchFamily="2"/>
              </a:endParaRPr>
            </a:p>
          </p:txBody>
        </p:sp>
        <p:sp>
          <p:nvSpPr>
            <p:cNvPr id="13332" name="Oval 261"/>
            <p:cNvSpPr>
              <a:spLocks noChangeArrowheads="1"/>
            </p:cNvSpPr>
            <p:nvPr/>
          </p:nvSpPr>
          <p:spPr bwMode="auto">
            <a:xfrm>
              <a:off x="6960" y="3781"/>
              <a:ext cx="1728"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ASMDG</a:t>
              </a:r>
              <a:endParaRPr lang="en-US" sz="800" b="1">
                <a:ea typeface="Times New Roman" pitchFamily="18" charset="0"/>
                <a:cs typeface="Mangal" pitchFamily="2"/>
              </a:endParaRPr>
            </a:p>
          </p:txBody>
        </p:sp>
        <p:sp>
          <p:nvSpPr>
            <p:cNvPr id="13333" name="Oval 262"/>
            <p:cNvSpPr>
              <a:spLocks noChangeArrowheads="1"/>
            </p:cNvSpPr>
            <p:nvPr/>
          </p:nvSpPr>
          <p:spPr bwMode="auto">
            <a:xfrm>
              <a:off x="6960" y="4516"/>
              <a:ext cx="1728"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CVMVolDg</a:t>
              </a:r>
              <a:endParaRPr lang="en-US" sz="800" b="1">
                <a:ea typeface="Times New Roman" pitchFamily="18" charset="0"/>
                <a:cs typeface="Mangal" pitchFamily="2"/>
              </a:endParaRPr>
            </a:p>
          </p:txBody>
        </p:sp>
        <p:sp>
          <p:nvSpPr>
            <p:cNvPr id="13334" name="Text Box 263"/>
            <p:cNvSpPr txBox="1">
              <a:spLocks noChangeArrowheads="1"/>
            </p:cNvSpPr>
            <p:nvPr/>
          </p:nvSpPr>
          <p:spPr bwMode="auto">
            <a:xfrm>
              <a:off x="8688" y="2955"/>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Ora2</a:t>
              </a:r>
              <a:endParaRPr lang="en-US" sz="800" b="1">
                <a:ea typeface="Times New Roman" pitchFamily="18" charset="0"/>
                <a:cs typeface="Mangal" pitchFamily="2"/>
              </a:endParaRPr>
            </a:p>
          </p:txBody>
        </p:sp>
        <p:sp>
          <p:nvSpPr>
            <p:cNvPr id="13335" name="Text Box 264"/>
            <p:cNvSpPr txBox="1">
              <a:spLocks noChangeArrowheads="1"/>
            </p:cNvSpPr>
            <p:nvPr/>
          </p:nvSpPr>
          <p:spPr bwMode="auto">
            <a:xfrm>
              <a:off x="8688" y="3600"/>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asmdata_dg</a:t>
              </a:r>
              <a:endParaRPr lang="en-US" sz="800" b="1">
                <a:ea typeface="Times New Roman" pitchFamily="18" charset="0"/>
                <a:cs typeface="Mangal" pitchFamily="2"/>
              </a:endParaRPr>
            </a:p>
          </p:txBody>
        </p:sp>
        <p:sp>
          <p:nvSpPr>
            <p:cNvPr id="13336" name="Text Box 265"/>
            <p:cNvSpPr txBox="1">
              <a:spLocks noChangeArrowheads="1"/>
            </p:cNvSpPr>
            <p:nvPr/>
          </p:nvSpPr>
          <p:spPr bwMode="auto">
            <a:xfrm>
              <a:off x="8688" y="4290"/>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oradata_voldg</a:t>
              </a:r>
              <a:endParaRPr lang="en-US" sz="800" b="1">
                <a:ea typeface="Times New Roman" pitchFamily="18" charset="0"/>
                <a:cs typeface="Mangal" pitchFamily="2"/>
              </a:endParaRPr>
            </a:p>
          </p:txBody>
        </p:sp>
        <p:cxnSp>
          <p:nvCxnSpPr>
            <p:cNvPr id="13337" name="AutoShape 266"/>
            <p:cNvCxnSpPr>
              <a:cxnSpLocks noChangeShapeType="1"/>
            </p:cNvCxnSpPr>
            <p:nvPr/>
          </p:nvCxnSpPr>
          <p:spPr bwMode="auto">
            <a:xfrm>
              <a:off x="7824" y="3477"/>
              <a:ext cx="1" cy="304"/>
            </a:xfrm>
            <a:prstGeom prst="straightConnector1">
              <a:avLst/>
            </a:prstGeom>
            <a:noFill/>
            <a:ln w="9525">
              <a:solidFill>
                <a:srgbClr val="000000"/>
              </a:solidFill>
              <a:round/>
              <a:headEnd/>
              <a:tailEnd/>
            </a:ln>
          </p:spPr>
        </p:cxnSp>
        <p:sp>
          <p:nvSpPr>
            <p:cNvPr id="13338" name="AutoShape 267"/>
            <p:cNvSpPr>
              <a:spLocks noChangeArrowheads="1"/>
            </p:cNvSpPr>
            <p:nvPr/>
          </p:nvSpPr>
          <p:spPr bwMode="auto">
            <a:xfrm>
              <a:off x="1950" y="7215"/>
              <a:ext cx="8310" cy="4650"/>
            </a:xfrm>
            <a:prstGeom prst="roundRect">
              <a:avLst>
                <a:gd name="adj" fmla="val 16667"/>
              </a:avLst>
            </a:prstGeom>
            <a:solidFill>
              <a:srgbClr val="FFFFFF"/>
            </a:solidFill>
            <a:ln w="9525">
              <a:solidFill>
                <a:srgbClr val="000000"/>
              </a:solidFill>
              <a:round/>
              <a:headEnd/>
              <a:tailEnd/>
            </a:ln>
          </p:spPr>
          <p:txBody>
            <a:bodyPr/>
            <a:lstStyle/>
            <a:p>
              <a:endParaRPr lang="en-US" sz="800" b="1"/>
            </a:p>
          </p:txBody>
        </p:sp>
        <p:sp>
          <p:nvSpPr>
            <p:cNvPr id="13339" name="Oval 268"/>
            <p:cNvSpPr>
              <a:spLocks noChangeArrowheads="1"/>
            </p:cNvSpPr>
            <p:nvPr/>
          </p:nvSpPr>
          <p:spPr bwMode="auto">
            <a:xfrm>
              <a:off x="5175" y="7515"/>
              <a:ext cx="1872"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Application</a:t>
              </a:r>
              <a:endParaRPr lang="en-US" sz="800" b="1">
                <a:ea typeface="Times New Roman" pitchFamily="18" charset="0"/>
                <a:cs typeface="Mangal" pitchFamily="2"/>
              </a:endParaRPr>
            </a:p>
          </p:txBody>
        </p:sp>
        <p:sp>
          <p:nvSpPr>
            <p:cNvPr id="13340" name="Oval 269"/>
            <p:cNvSpPr>
              <a:spLocks noChangeArrowheads="1"/>
            </p:cNvSpPr>
            <p:nvPr/>
          </p:nvSpPr>
          <p:spPr bwMode="auto">
            <a:xfrm>
              <a:off x="3135" y="8401"/>
              <a:ext cx="2985"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MultiPrivNIC/PrivNIC</a:t>
              </a:r>
              <a:endParaRPr lang="en-US" sz="800" b="1">
                <a:ea typeface="Times New Roman" pitchFamily="18" charset="0"/>
                <a:cs typeface="Mangal" pitchFamily="2"/>
              </a:endParaRPr>
            </a:p>
          </p:txBody>
        </p:sp>
        <p:sp>
          <p:nvSpPr>
            <p:cNvPr id="13341" name="Oval 270"/>
            <p:cNvSpPr>
              <a:spLocks noChangeArrowheads="1"/>
            </p:cNvSpPr>
            <p:nvPr/>
          </p:nvSpPr>
          <p:spPr bwMode="auto">
            <a:xfrm>
              <a:off x="7005" y="8416"/>
              <a:ext cx="2016"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CVMVolDg</a:t>
              </a:r>
              <a:endParaRPr lang="en-US" sz="800" b="1">
                <a:ea typeface="Times New Roman" pitchFamily="18" charset="0"/>
                <a:cs typeface="Mangal" pitchFamily="2"/>
              </a:endParaRPr>
            </a:p>
          </p:txBody>
        </p:sp>
        <p:sp>
          <p:nvSpPr>
            <p:cNvPr id="13342" name="Text Box 271"/>
            <p:cNvSpPr txBox="1">
              <a:spLocks noChangeArrowheads="1"/>
            </p:cNvSpPr>
            <p:nvPr/>
          </p:nvSpPr>
          <p:spPr bwMode="auto">
            <a:xfrm>
              <a:off x="7188" y="7425"/>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cssd</a:t>
              </a:r>
              <a:endParaRPr lang="en-US" sz="800" b="1">
                <a:ea typeface="Times New Roman" pitchFamily="18" charset="0"/>
                <a:cs typeface="Mangal" pitchFamily="2"/>
              </a:endParaRPr>
            </a:p>
          </p:txBody>
        </p:sp>
        <p:sp>
          <p:nvSpPr>
            <p:cNvPr id="13343" name="Text Box 272"/>
            <p:cNvSpPr txBox="1">
              <a:spLocks noChangeArrowheads="1"/>
            </p:cNvSpPr>
            <p:nvPr/>
          </p:nvSpPr>
          <p:spPr bwMode="auto">
            <a:xfrm>
              <a:off x="3030" y="8025"/>
              <a:ext cx="1122"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ora_priv</a:t>
              </a:r>
              <a:endParaRPr lang="en-US" sz="800" b="1">
                <a:ea typeface="Times New Roman" pitchFamily="18" charset="0"/>
                <a:cs typeface="Mangal" pitchFamily="2"/>
              </a:endParaRPr>
            </a:p>
          </p:txBody>
        </p:sp>
        <p:sp>
          <p:nvSpPr>
            <p:cNvPr id="13344" name="Text Box 273"/>
            <p:cNvSpPr txBox="1">
              <a:spLocks noChangeArrowheads="1"/>
            </p:cNvSpPr>
            <p:nvPr/>
          </p:nvSpPr>
          <p:spPr bwMode="auto">
            <a:xfrm>
              <a:off x="8583" y="8025"/>
              <a:ext cx="1572"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ocrvote_voldg</a:t>
              </a:r>
              <a:endParaRPr lang="en-US" sz="800" b="1">
                <a:ea typeface="Times New Roman" pitchFamily="18" charset="0"/>
                <a:cs typeface="Mangal" pitchFamily="2"/>
              </a:endParaRPr>
            </a:p>
          </p:txBody>
        </p:sp>
        <p:cxnSp>
          <p:nvCxnSpPr>
            <p:cNvPr id="13345" name="AutoShape 274"/>
            <p:cNvCxnSpPr>
              <a:cxnSpLocks noChangeShapeType="1"/>
              <a:stCxn id="13322" idx="4"/>
              <a:endCxn id="13323" idx="0"/>
            </p:cNvCxnSpPr>
            <p:nvPr/>
          </p:nvCxnSpPr>
          <p:spPr bwMode="auto">
            <a:xfrm>
              <a:off x="3384" y="4198"/>
              <a:ext cx="1" cy="303"/>
            </a:xfrm>
            <a:prstGeom prst="straightConnector1">
              <a:avLst/>
            </a:prstGeom>
            <a:noFill/>
            <a:ln w="9525">
              <a:solidFill>
                <a:srgbClr val="000000"/>
              </a:solidFill>
              <a:round/>
              <a:headEnd/>
              <a:tailEnd/>
            </a:ln>
          </p:spPr>
        </p:cxnSp>
        <p:cxnSp>
          <p:nvCxnSpPr>
            <p:cNvPr id="13346" name="AutoShape 275"/>
            <p:cNvCxnSpPr>
              <a:cxnSpLocks noChangeShapeType="1"/>
              <a:stCxn id="13332" idx="4"/>
              <a:endCxn id="13333" idx="0"/>
            </p:cNvCxnSpPr>
            <p:nvPr/>
          </p:nvCxnSpPr>
          <p:spPr bwMode="auto">
            <a:xfrm>
              <a:off x="7824" y="4213"/>
              <a:ext cx="1" cy="303"/>
            </a:xfrm>
            <a:prstGeom prst="straightConnector1">
              <a:avLst/>
            </a:prstGeom>
            <a:noFill/>
            <a:ln w="9525">
              <a:solidFill>
                <a:srgbClr val="000000"/>
              </a:solidFill>
              <a:round/>
              <a:headEnd/>
              <a:tailEnd/>
            </a:ln>
          </p:spPr>
        </p:cxnSp>
        <p:cxnSp>
          <p:nvCxnSpPr>
            <p:cNvPr id="13347" name="AutoShape 276"/>
            <p:cNvCxnSpPr>
              <a:cxnSpLocks noChangeShapeType="1"/>
              <a:stCxn id="13320" idx="2"/>
              <a:endCxn id="13324" idx="0"/>
            </p:cNvCxnSpPr>
            <p:nvPr/>
          </p:nvCxnSpPr>
          <p:spPr bwMode="auto">
            <a:xfrm rot="16200000" flipH="1">
              <a:off x="4815" y="4245"/>
              <a:ext cx="360" cy="2250"/>
            </a:xfrm>
            <a:prstGeom prst="bentConnector3">
              <a:avLst>
                <a:gd name="adj1" fmla="val 50000"/>
              </a:avLst>
            </a:prstGeom>
            <a:noFill/>
            <a:ln w="9525">
              <a:solidFill>
                <a:srgbClr val="000000"/>
              </a:solidFill>
              <a:miter lim="800000"/>
              <a:headEnd/>
              <a:tailEnd type="triangle" w="med" len="med"/>
            </a:ln>
          </p:spPr>
        </p:cxnSp>
        <p:cxnSp>
          <p:nvCxnSpPr>
            <p:cNvPr id="13348" name="AutoShape 277"/>
            <p:cNvCxnSpPr>
              <a:cxnSpLocks noChangeShapeType="1"/>
              <a:stCxn id="13330" idx="2"/>
              <a:endCxn id="13324" idx="0"/>
            </p:cNvCxnSpPr>
            <p:nvPr/>
          </p:nvCxnSpPr>
          <p:spPr bwMode="auto">
            <a:xfrm rot="5400000">
              <a:off x="7042" y="4283"/>
              <a:ext cx="345" cy="2190"/>
            </a:xfrm>
            <a:prstGeom prst="bentConnector3">
              <a:avLst>
                <a:gd name="adj1" fmla="val 49856"/>
              </a:avLst>
            </a:prstGeom>
            <a:noFill/>
            <a:ln w="9525">
              <a:solidFill>
                <a:srgbClr val="000000"/>
              </a:solidFill>
              <a:miter lim="800000"/>
              <a:headEnd/>
              <a:tailEnd type="triangle" w="med" len="med"/>
            </a:ln>
          </p:spPr>
        </p:cxnSp>
        <p:sp>
          <p:nvSpPr>
            <p:cNvPr id="13349" name="Oval 278"/>
            <p:cNvSpPr>
              <a:spLocks noChangeArrowheads="1"/>
            </p:cNvSpPr>
            <p:nvPr/>
          </p:nvSpPr>
          <p:spPr bwMode="auto">
            <a:xfrm>
              <a:off x="5160" y="9360"/>
              <a:ext cx="2016"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CFSfsckd</a:t>
              </a:r>
              <a:endParaRPr lang="en-US" sz="800" b="1">
                <a:ea typeface="Times New Roman" pitchFamily="18" charset="0"/>
                <a:cs typeface="Mangal" pitchFamily="2"/>
              </a:endParaRPr>
            </a:p>
          </p:txBody>
        </p:sp>
        <p:sp>
          <p:nvSpPr>
            <p:cNvPr id="13350" name="Oval 279"/>
            <p:cNvSpPr>
              <a:spLocks noChangeArrowheads="1"/>
            </p:cNvSpPr>
            <p:nvPr/>
          </p:nvSpPr>
          <p:spPr bwMode="auto">
            <a:xfrm>
              <a:off x="5160" y="10096"/>
              <a:ext cx="2016" cy="432"/>
            </a:xfrm>
            <a:prstGeom prst="ellipse">
              <a:avLst/>
            </a:prstGeom>
            <a:solidFill>
              <a:srgbClr val="FFFFFF"/>
            </a:solidFill>
            <a:ln w="9525">
              <a:solidFill>
                <a:srgbClr val="000000"/>
              </a:solidFill>
              <a:round/>
              <a:headEnd/>
              <a:tailEnd/>
            </a:ln>
          </p:spPr>
          <p:txBody>
            <a:bodyPr/>
            <a:lstStyle/>
            <a:p>
              <a:pPr algn="ctr">
                <a:spcAft>
                  <a:spcPts val="1000"/>
                </a:spcAft>
              </a:pPr>
              <a:r>
                <a:rPr lang="en-US" sz="800" b="1">
                  <a:latin typeface="Calibri" pitchFamily="34" charset="0"/>
                  <a:ea typeface="Times New Roman" pitchFamily="18" charset="0"/>
                  <a:cs typeface="Mangal" pitchFamily="2"/>
                </a:rPr>
                <a:t>CVMCluster</a:t>
              </a:r>
              <a:endParaRPr lang="en-US" sz="800" b="1">
                <a:ea typeface="Times New Roman" pitchFamily="18" charset="0"/>
                <a:cs typeface="Mangal" pitchFamily="2"/>
              </a:endParaRPr>
            </a:p>
          </p:txBody>
        </p:sp>
        <p:sp>
          <p:nvSpPr>
            <p:cNvPr id="13351" name="Oval 280"/>
            <p:cNvSpPr>
              <a:spLocks noChangeArrowheads="1"/>
            </p:cNvSpPr>
            <p:nvPr/>
          </p:nvSpPr>
          <p:spPr bwMode="auto">
            <a:xfrm>
              <a:off x="5160" y="10831"/>
              <a:ext cx="2016" cy="432"/>
            </a:xfrm>
            <a:prstGeom prst="ellipse">
              <a:avLst/>
            </a:prstGeom>
            <a:solidFill>
              <a:srgbClr val="FFFFFF"/>
            </a:solidFill>
            <a:ln w="9525">
              <a:solidFill>
                <a:srgbClr val="000000"/>
              </a:solidFill>
              <a:round/>
              <a:headEnd/>
              <a:tailEnd/>
            </a:ln>
          </p:spPr>
          <p:txBody>
            <a:bodyPr lIns="0" rIns="0"/>
            <a:lstStyle/>
            <a:p>
              <a:pPr algn="ctr">
                <a:spcAft>
                  <a:spcPts val="1000"/>
                </a:spcAft>
              </a:pPr>
              <a:r>
                <a:rPr lang="en-US" sz="800" b="1">
                  <a:latin typeface="Calibri" pitchFamily="34" charset="0"/>
                  <a:ea typeface="Times New Roman" pitchFamily="18" charset="0"/>
                  <a:cs typeface="Mangal" pitchFamily="2"/>
                </a:rPr>
                <a:t>CVMVxConfigd</a:t>
              </a:r>
              <a:endParaRPr lang="en-US" sz="800" b="1">
                <a:ea typeface="Times New Roman" pitchFamily="18" charset="0"/>
                <a:cs typeface="Mangal" pitchFamily="2"/>
              </a:endParaRPr>
            </a:p>
          </p:txBody>
        </p:sp>
        <p:sp>
          <p:nvSpPr>
            <p:cNvPr id="13352" name="Text Box 281"/>
            <p:cNvSpPr txBox="1">
              <a:spLocks noChangeArrowheads="1"/>
            </p:cNvSpPr>
            <p:nvPr/>
          </p:nvSpPr>
          <p:spPr bwMode="auto">
            <a:xfrm>
              <a:off x="6648" y="9000"/>
              <a:ext cx="1440" cy="36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vxfsckd</a:t>
              </a:r>
              <a:endParaRPr lang="en-US" sz="800" b="1">
                <a:ea typeface="Times New Roman" pitchFamily="18" charset="0"/>
                <a:cs typeface="Mangal" pitchFamily="2"/>
              </a:endParaRPr>
            </a:p>
          </p:txBody>
        </p:sp>
        <p:sp>
          <p:nvSpPr>
            <p:cNvPr id="13353" name="Text Box 282"/>
            <p:cNvSpPr txBox="1">
              <a:spLocks noChangeArrowheads="1"/>
            </p:cNvSpPr>
            <p:nvPr/>
          </p:nvSpPr>
          <p:spPr bwMode="auto">
            <a:xfrm>
              <a:off x="7173" y="9854"/>
              <a:ext cx="1440" cy="482"/>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cvm_clus</a:t>
              </a:r>
              <a:endParaRPr lang="en-US" sz="800" b="1">
                <a:ea typeface="Times New Roman" pitchFamily="18" charset="0"/>
                <a:cs typeface="Mangal" pitchFamily="2"/>
              </a:endParaRPr>
            </a:p>
          </p:txBody>
        </p:sp>
        <p:sp>
          <p:nvSpPr>
            <p:cNvPr id="13354" name="Text Box 283"/>
            <p:cNvSpPr txBox="1">
              <a:spLocks noChangeArrowheads="1"/>
            </p:cNvSpPr>
            <p:nvPr/>
          </p:nvSpPr>
          <p:spPr bwMode="auto">
            <a:xfrm>
              <a:off x="7173" y="10528"/>
              <a:ext cx="1737" cy="514"/>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cvm_vxconfigd</a:t>
              </a:r>
              <a:endParaRPr lang="en-US" sz="800" b="1">
                <a:ea typeface="Times New Roman" pitchFamily="18" charset="0"/>
                <a:cs typeface="Mangal" pitchFamily="2"/>
              </a:endParaRPr>
            </a:p>
          </p:txBody>
        </p:sp>
        <p:cxnSp>
          <p:nvCxnSpPr>
            <p:cNvPr id="13355" name="AutoShape 284"/>
            <p:cNvCxnSpPr>
              <a:cxnSpLocks noChangeShapeType="1"/>
              <a:stCxn id="13339" idx="3"/>
              <a:endCxn id="13340" idx="0"/>
            </p:cNvCxnSpPr>
            <p:nvPr/>
          </p:nvCxnSpPr>
          <p:spPr bwMode="auto">
            <a:xfrm flipH="1">
              <a:off x="4628" y="7884"/>
              <a:ext cx="821" cy="517"/>
            </a:xfrm>
            <a:prstGeom prst="straightConnector1">
              <a:avLst/>
            </a:prstGeom>
            <a:noFill/>
            <a:ln w="9525">
              <a:solidFill>
                <a:srgbClr val="000000"/>
              </a:solidFill>
              <a:round/>
              <a:headEnd/>
              <a:tailEnd/>
            </a:ln>
          </p:spPr>
        </p:cxnSp>
        <p:cxnSp>
          <p:nvCxnSpPr>
            <p:cNvPr id="13356" name="AutoShape 285"/>
            <p:cNvCxnSpPr>
              <a:cxnSpLocks noChangeShapeType="1"/>
              <a:stCxn id="13339" idx="5"/>
              <a:endCxn id="13341" idx="0"/>
            </p:cNvCxnSpPr>
            <p:nvPr/>
          </p:nvCxnSpPr>
          <p:spPr bwMode="auto">
            <a:xfrm>
              <a:off x="6773" y="7884"/>
              <a:ext cx="1240" cy="532"/>
            </a:xfrm>
            <a:prstGeom prst="straightConnector1">
              <a:avLst/>
            </a:prstGeom>
            <a:noFill/>
            <a:ln w="9525">
              <a:solidFill>
                <a:srgbClr val="000000"/>
              </a:solidFill>
              <a:round/>
              <a:headEnd/>
              <a:tailEnd/>
            </a:ln>
          </p:spPr>
        </p:cxnSp>
        <p:cxnSp>
          <p:nvCxnSpPr>
            <p:cNvPr id="13357" name="AutoShape 286"/>
            <p:cNvCxnSpPr>
              <a:cxnSpLocks noChangeShapeType="1"/>
              <a:stCxn id="13349" idx="4"/>
              <a:endCxn id="13350" idx="0"/>
            </p:cNvCxnSpPr>
            <p:nvPr/>
          </p:nvCxnSpPr>
          <p:spPr bwMode="auto">
            <a:xfrm>
              <a:off x="6168" y="9792"/>
              <a:ext cx="1" cy="304"/>
            </a:xfrm>
            <a:prstGeom prst="straightConnector1">
              <a:avLst/>
            </a:prstGeom>
            <a:noFill/>
            <a:ln w="9525">
              <a:solidFill>
                <a:srgbClr val="000000"/>
              </a:solidFill>
              <a:round/>
              <a:headEnd/>
              <a:tailEnd/>
            </a:ln>
          </p:spPr>
        </p:cxnSp>
        <p:cxnSp>
          <p:nvCxnSpPr>
            <p:cNvPr id="13358" name="AutoShape 287"/>
            <p:cNvCxnSpPr>
              <a:cxnSpLocks noChangeShapeType="1"/>
              <a:stCxn id="13350" idx="4"/>
              <a:endCxn id="13351" idx="0"/>
            </p:cNvCxnSpPr>
            <p:nvPr/>
          </p:nvCxnSpPr>
          <p:spPr bwMode="auto">
            <a:xfrm>
              <a:off x="6168" y="10528"/>
              <a:ext cx="1" cy="303"/>
            </a:xfrm>
            <a:prstGeom prst="straightConnector1">
              <a:avLst/>
            </a:prstGeom>
            <a:noFill/>
            <a:ln w="9525">
              <a:solidFill>
                <a:srgbClr val="000000"/>
              </a:solidFill>
              <a:round/>
              <a:headEnd/>
              <a:tailEnd/>
            </a:ln>
          </p:spPr>
        </p:cxnSp>
        <p:cxnSp>
          <p:nvCxnSpPr>
            <p:cNvPr id="13359" name="AutoShape 288"/>
            <p:cNvCxnSpPr>
              <a:cxnSpLocks noChangeShapeType="1"/>
              <a:stCxn id="13341" idx="4"/>
              <a:endCxn id="13350" idx="7"/>
            </p:cNvCxnSpPr>
            <p:nvPr/>
          </p:nvCxnSpPr>
          <p:spPr bwMode="auto">
            <a:xfrm flipH="1">
              <a:off x="6881" y="8848"/>
              <a:ext cx="1132" cy="1311"/>
            </a:xfrm>
            <a:prstGeom prst="straightConnector1">
              <a:avLst/>
            </a:prstGeom>
            <a:noFill/>
            <a:ln w="9525">
              <a:solidFill>
                <a:srgbClr val="000000"/>
              </a:solidFill>
              <a:round/>
              <a:headEnd/>
              <a:tailEnd/>
            </a:ln>
          </p:spPr>
        </p:cxnSp>
        <p:cxnSp>
          <p:nvCxnSpPr>
            <p:cNvPr id="13360" name="AutoShape 289"/>
            <p:cNvCxnSpPr>
              <a:cxnSpLocks noChangeShapeType="1"/>
              <a:stCxn id="13324" idx="2"/>
              <a:endCxn id="13338" idx="0"/>
            </p:cNvCxnSpPr>
            <p:nvPr/>
          </p:nvCxnSpPr>
          <p:spPr bwMode="auto">
            <a:xfrm flipH="1">
              <a:off x="6105" y="6630"/>
              <a:ext cx="15" cy="585"/>
            </a:xfrm>
            <a:prstGeom prst="straightConnector1">
              <a:avLst/>
            </a:prstGeom>
            <a:noFill/>
            <a:ln w="9525">
              <a:solidFill>
                <a:srgbClr val="000000"/>
              </a:solidFill>
              <a:round/>
              <a:headEnd/>
              <a:tailEnd type="triangle" w="med" len="med"/>
            </a:ln>
          </p:spPr>
        </p:cxnSp>
        <p:sp>
          <p:nvSpPr>
            <p:cNvPr id="13361" name="Text Box 290"/>
            <p:cNvSpPr txBox="1">
              <a:spLocks noChangeArrowheads="1"/>
            </p:cNvSpPr>
            <p:nvPr/>
          </p:nvSpPr>
          <p:spPr bwMode="auto">
            <a:xfrm>
              <a:off x="6933" y="5580"/>
              <a:ext cx="1080" cy="390"/>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asm_inst</a:t>
              </a:r>
              <a:endParaRPr lang="en-US" sz="800" b="1">
                <a:ea typeface="Times New Roman" pitchFamily="18" charset="0"/>
                <a:cs typeface="Mangal" pitchFamily="2"/>
              </a:endParaRPr>
            </a:p>
          </p:txBody>
        </p:sp>
        <p:sp>
          <p:nvSpPr>
            <p:cNvPr id="13362" name="Text Box 291"/>
            <p:cNvSpPr txBox="1">
              <a:spLocks noChangeArrowheads="1"/>
            </p:cNvSpPr>
            <p:nvPr/>
          </p:nvSpPr>
          <p:spPr bwMode="auto">
            <a:xfrm>
              <a:off x="4875" y="2391"/>
              <a:ext cx="1320" cy="372"/>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Oradb1_grp</a:t>
              </a:r>
              <a:endParaRPr lang="en-US" sz="800" b="1">
                <a:ea typeface="Times New Roman" pitchFamily="18" charset="0"/>
                <a:cs typeface="Mangal" pitchFamily="2"/>
              </a:endParaRPr>
            </a:p>
          </p:txBody>
        </p:sp>
        <p:sp>
          <p:nvSpPr>
            <p:cNvPr id="13363" name="Text Box 292"/>
            <p:cNvSpPr txBox="1">
              <a:spLocks noChangeArrowheads="1"/>
            </p:cNvSpPr>
            <p:nvPr/>
          </p:nvSpPr>
          <p:spPr bwMode="auto">
            <a:xfrm>
              <a:off x="9495" y="2391"/>
              <a:ext cx="1320" cy="372"/>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Oradb2_grp</a:t>
              </a:r>
              <a:endParaRPr lang="en-US" sz="800" b="1">
                <a:ea typeface="Times New Roman" pitchFamily="18" charset="0"/>
                <a:cs typeface="Mangal" pitchFamily="2"/>
              </a:endParaRPr>
            </a:p>
          </p:txBody>
        </p:sp>
        <p:sp>
          <p:nvSpPr>
            <p:cNvPr id="13364" name="Text Box 293"/>
            <p:cNvSpPr txBox="1">
              <a:spLocks noChangeArrowheads="1"/>
            </p:cNvSpPr>
            <p:nvPr/>
          </p:nvSpPr>
          <p:spPr bwMode="auto">
            <a:xfrm>
              <a:off x="8175" y="5418"/>
              <a:ext cx="1320" cy="372"/>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asm_grp</a:t>
              </a:r>
              <a:endParaRPr lang="en-US" sz="800" b="1">
                <a:ea typeface="Times New Roman" pitchFamily="18" charset="0"/>
                <a:cs typeface="Mangal" pitchFamily="2"/>
              </a:endParaRPr>
            </a:p>
          </p:txBody>
        </p:sp>
        <p:sp>
          <p:nvSpPr>
            <p:cNvPr id="13365" name="Text Box 294"/>
            <p:cNvSpPr txBox="1">
              <a:spLocks noChangeArrowheads="1"/>
            </p:cNvSpPr>
            <p:nvPr/>
          </p:nvSpPr>
          <p:spPr bwMode="auto">
            <a:xfrm>
              <a:off x="9021" y="6747"/>
              <a:ext cx="1320" cy="372"/>
            </a:xfrm>
            <a:prstGeom prst="rect">
              <a:avLst/>
            </a:prstGeom>
            <a:solidFill>
              <a:srgbClr val="FFFFFF"/>
            </a:solidFill>
            <a:ln w="9525">
              <a:noFill/>
              <a:miter lim="800000"/>
              <a:headEnd/>
              <a:tailEnd/>
            </a:ln>
          </p:spPr>
          <p:txBody>
            <a:bodyPr/>
            <a:lstStyle/>
            <a:p>
              <a:pPr>
                <a:spcAft>
                  <a:spcPts val="1000"/>
                </a:spcAft>
              </a:pPr>
              <a:r>
                <a:rPr lang="en-US" sz="800" b="1">
                  <a:latin typeface="Calibri" pitchFamily="34" charset="0"/>
                  <a:ea typeface="Times New Roman" pitchFamily="18" charset="0"/>
                  <a:cs typeface="Mangal" pitchFamily="2"/>
                </a:rPr>
                <a:t>cvm</a:t>
              </a:r>
              <a:endParaRPr lang="en-US" sz="800" b="1">
                <a:ea typeface="Times New Roman" pitchFamily="18" charset="0"/>
                <a:cs typeface="Mangal" pitchFamily="2"/>
              </a:endParaRPr>
            </a:p>
          </p:txBody>
        </p:sp>
        <p:sp>
          <p:nvSpPr>
            <p:cNvPr id="13366" name="Text Box 295"/>
            <p:cNvSpPr txBox="1">
              <a:spLocks noChangeArrowheads="1"/>
            </p:cNvSpPr>
            <p:nvPr/>
          </p:nvSpPr>
          <p:spPr bwMode="auto">
            <a:xfrm>
              <a:off x="1800" y="12038"/>
              <a:ext cx="9165" cy="269"/>
            </a:xfrm>
            <a:prstGeom prst="rect">
              <a:avLst/>
            </a:prstGeom>
            <a:solidFill>
              <a:srgbClr val="FFFFFF"/>
            </a:solidFill>
            <a:ln w="9525">
              <a:noFill/>
              <a:miter lim="800000"/>
              <a:headEnd/>
              <a:tailEnd/>
            </a:ln>
          </p:spPr>
          <p:txBody>
            <a:bodyPr lIns="0" tIns="0" rIns="0" bIns="0">
              <a:spAutoFit/>
            </a:bodyPr>
            <a:lstStyle/>
            <a:p>
              <a:pPr algn="ctr">
                <a:spcAft>
                  <a:spcPts val="1000"/>
                </a:spcAft>
              </a:pPr>
              <a:r>
                <a:rPr lang="en-US" sz="800" b="1">
                  <a:solidFill>
                    <a:srgbClr val="4F81BD"/>
                  </a:solidFill>
                  <a:latin typeface="Calibri" pitchFamily="34" charset="0"/>
                  <a:ea typeface="Times New Roman" pitchFamily="18" charset="0"/>
                  <a:cs typeface="Mangal" pitchFamily="2"/>
                </a:rPr>
                <a:t>VCS Configuration for SFRAC with ASM</a:t>
              </a:r>
              <a:endParaRPr lang="en-US" sz="800" b="1">
                <a:ea typeface="Times New Roman" pitchFamily="18" charset="0"/>
                <a:cs typeface="Mangal" pitchFamily="2"/>
              </a:endParaRPr>
            </a:p>
          </p:txBody>
        </p:sp>
      </p:grpSp>
      <p:sp>
        <p:nvSpPr>
          <p:cNvPr id="53" name="Slide Number Placeholder 95"/>
          <p:cNvSpPr>
            <a:spLocks noGrp="1"/>
          </p:cNvSpPr>
          <p:nvPr>
            <p:ph type="sldNum" sz="quarter" idx="11"/>
          </p:nvPr>
        </p:nvSpPr>
        <p:spPr>
          <a:xfrm>
            <a:off x="8882063" y="6643688"/>
            <a:ext cx="139700" cy="152400"/>
          </a:xfrm>
        </p:spPr>
        <p:txBody>
          <a:bodyPr/>
          <a:lstStyle/>
          <a:p>
            <a:pPr>
              <a:defRPr/>
            </a:pPr>
            <a:fld id="{6618B0AF-2E35-4FB4-8A98-0122F4B3BE29}" type="slidenum">
              <a:rPr lang="en-US" smtClean="0"/>
              <a:pPr>
                <a:defRPr/>
              </a:pPr>
              <a:t>6</a:t>
            </a:fld>
            <a:endParaRPr lang="en-US"/>
          </a:p>
        </p:txBody>
      </p:sp>
      <p:sp>
        <p:nvSpPr>
          <p:cNvPr id="54" name="Footer Placeholder 96"/>
          <p:cNvSpPr>
            <a:spLocks noGrp="1"/>
          </p:cNvSpPr>
          <p:nvPr>
            <p:ph type="ftr" sz="quarter" idx="10"/>
          </p:nvPr>
        </p:nvSpPr>
        <p:spPr/>
        <p:txBody>
          <a:bodyPr/>
          <a:lstStyle/>
          <a:p>
            <a:pPr>
              <a:defRPr/>
            </a:pPr>
            <a:r>
              <a:rPr lang="en-US"/>
              <a:t>SFRAC 5.0 MP3</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OEM Plug-in for SFRAC</a:t>
            </a:r>
          </a:p>
        </p:txBody>
      </p:sp>
      <p:sp>
        <p:nvSpPr>
          <p:cNvPr id="3" name="Content Placeholder 2"/>
          <p:cNvSpPr>
            <a:spLocks noGrp="1"/>
          </p:cNvSpPr>
          <p:nvPr>
            <p:ph idx="1"/>
          </p:nvPr>
        </p:nvSpPr>
        <p:spPr/>
        <p:txBody>
          <a:bodyPr/>
          <a:lstStyle/>
          <a:p>
            <a:pPr eaLnBrk="1" hangingPunct="1">
              <a:defRPr/>
            </a:pPr>
            <a:r>
              <a:rPr lang="en-US" dirty="0" smtClean="0"/>
              <a:t>Extends Oracle Enterprise Manager  to add support for managing the Veritas Storage Foundation storage stack and RAC extensions</a:t>
            </a:r>
          </a:p>
          <a:p>
            <a:pPr eaLnBrk="1" hangingPunct="1">
              <a:defRPr/>
            </a:pPr>
            <a:r>
              <a:rPr lang="en-US" dirty="0" smtClean="0"/>
              <a:t>Features supported</a:t>
            </a:r>
          </a:p>
          <a:p>
            <a:pPr lvl="1" eaLnBrk="1" hangingPunct="1">
              <a:buFont typeface="Arial" charset="0"/>
              <a:buChar char="–"/>
              <a:defRPr/>
            </a:pPr>
            <a:r>
              <a:rPr lang="en-US" dirty="0" smtClean="0">
                <a:ea typeface="+mn-ea"/>
                <a:cs typeface="+mn-cs"/>
              </a:rPr>
              <a:t>Monitor Symantec Veritas Cluster Server</a:t>
            </a:r>
          </a:p>
          <a:p>
            <a:pPr lvl="1" eaLnBrk="1" hangingPunct="1">
              <a:buFont typeface="Arial" charset="0"/>
              <a:buChar char="–"/>
              <a:defRPr/>
            </a:pPr>
            <a:r>
              <a:rPr lang="en-US" dirty="0" smtClean="0">
                <a:ea typeface="+mn-ea"/>
                <a:cs typeface="+mn-cs"/>
              </a:rPr>
              <a:t>Raise alerts and violations based on resource state</a:t>
            </a:r>
          </a:p>
          <a:p>
            <a:pPr lvl="1" eaLnBrk="1" hangingPunct="1">
              <a:buFont typeface="Arial" charset="0"/>
              <a:buChar char="–"/>
              <a:defRPr/>
            </a:pPr>
            <a:r>
              <a:rPr lang="en-US" dirty="0" smtClean="0"/>
              <a:t>Map database objects on Veritas Storage Foundation</a:t>
            </a:r>
          </a:p>
          <a:p>
            <a:pPr eaLnBrk="1" hangingPunct="1">
              <a:defRPr/>
            </a:pPr>
            <a:r>
              <a:rPr lang="en-US" dirty="0" smtClean="0"/>
              <a:t>Plug-in is available for download from the following location</a:t>
            </a:r>
          </a:p>
          <a:p>
            <a:pPr lvl="1" eaLnBrk="1" hangingPunct="1">
              <a:buFontTx/>
              <a:buNone/>
              <a:defRPr/>
            </a:pPr>
            <a:r>
              <a:rPr lang="en-US" sz="1600" u="sng" dirty="0" smtClean="0">
                <a:hlinkClick r:id="rId3"/>
              </a:rPr>
              <a:t>http://www.symantec.com/business/products/utilities.jsp?pcid=2245&amp;pvid=208_1</a:t>
            </a:r>
            <a:endParaRPr lang="en-US" sz="1600" dirty="0" smtClean="0"/>
          </a:p>
          <a:p>
            <a:pPr eaLnBrk="1" hangingPunct="1">
              <a:defRPr/>
            </a:pPr>
            <a:endParaRPr lang="en-US" dirty="0"/>
          </a:p>
        </p:txBody>
      </p:sp>
      <p:sp>
        <p:nvSpPr>
          <p:cNvPr id="4" name="Slide Number Placeholder 3"/>
          <p:cNvSpPr>
            <a:spLocks noGrp="1"/>
          </p:cNvSpPr>
          <p:nvPr>
            <p:ph type="sldNum" sz="quarter" idx="11"/>
          </p:nvPr>
        </p:nvSpPr>
        <p:spPr>
          <a:xfrm>
            <a:off x="8882063" y="6643688"/>
            <a:ext cx="139700" cy="152400"/>
          </a:xfrm>
        </p:spPr>
        <p:txBody>
          <a:bodyPr/>
          <a:lstStyle/>
          <a:p>
            <a:pPr>
              <a:defRPr/>
            </a:pPr>
            <a:fld id="{DA124A45-915B-44CC-914E-F01FCF38E91D}" type="slidenum">
              <a:rPr lang="en-US" smtClean="0"/>
              <a:pPr>
                <a:defRPr/>
              </a:pPr>
              <a:t>7</a:t>
            </a:fld>
            <a:endParaRPr lang="en-US"/>
          </a:p>
        </p:txBody>
      </p:sp>
      <p:sp>
        <p:nvSpPr>
          <p:cNvPr id="5" name="Footer Placeholder 4"/>
          <p:cNvSpPr>
            <a:spLocks noGrp="1"/>
          </p:cNvSpPr>
          <p:nvPr>
            <p:ph type="ftr" sz="quarter" idx="10"/>
          </p:nvPr>
        </p:nvSpPr>
        <p:spPr/>
        <p:txBody>
          <a:bodyPr/>
          <a:lstStyle/>
          <a:p>
            <a:pPr>
              <a:defRPr/>
            </a:pPr>
            <a:r>
              <a:rPr lang="en-US"/>
              <a:t>SFRAC 5.0 MP3</a:t>
            </a:r>
          </a:p>
        </p:txBody>
      </p:sp>
      <p:sp>
        <p:nvSpPr>
          <p:cNvPr id="12294" name="TextBox 5"/>
          <p:cNvSpPr txBox="1">
            <a:spLocks noChangeArrowheads="1"/>
          </p:cNvSpPr>
          <p:nvPr/>
        </p:nvSpPr>
        <p:spPr bwMode="auto">
          <a:xfrm>
            <a:off x="304800" y="5791200"/>
            <a:ext cx="8229600" cy="369888"/>
          </a:xfrm>
          <a:prstGeom prst="rect">
            <a:avLst/>
          </a:prstGeom>
          <a:noFill/>
          <a:ln w="9525">
            <a:noFill/>
            <a:miter lim="800000"/>
            <a:headEnd/>
            <a:tailEnd/>
          </a:ln>
        </p:spPr>
        <p:txBody>
          <a:bodyPr>
            <a:spAutoFit/>
          </a:bodyPr>
          <a:lstStyle/>
          <a:p>
            <a:pPr algn="ctr"/>
            <a:r>
              <a:rPr lang="en-US">
                <a:solidFill>
                  <a:srgbClr val="00B050"/>
                </a:solidFill>
              </a:rPr>
              <a:t>OEM Plug-in is not packaged with SFRAC 5.0 MP3</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onnection"/>
          <p:cNvPicPr>
            <a:picLocks noChangeAspect="1" noChangeArrowheads="1"/>
          </p:cNvPicPr>
          <p:nvPr/>
        </p:nvPicPr>
        <p:blipFill>
          <a:blip r:embed="rId3"/>
          <a:srcRect/>
          <a:stretch>
            <a:fillRect/>
          </a:stretch>
        </p:blipFill>
        <p:spPr bwMode="auto">
          <a:xfrm>
            <a:off x="1233488" y="2816225"/>
            <a:ext cx="2336800" cy="252413"/>
          </a:xfrm>
          <a:prstGeom prst="rect">
            <a:avLst/>
          </a:prstGeom>
          <a:noFill/>
          <a:ln w="9525">
            <a:noFill/>
            <a:miter lim="800000"/>
            <a:headEnd/>
            <a:tailEnd/>
          </a:ln>
        </p:spPr>
      </p:pic>
      <p:pic>
        <p:nvPicPr>
          <p:cNvPr id="14339" name="Picture 3" descr="EMX_DMX1000"/>
          <p:cNvPicPr>
            <a:picLocks noChangeAspect="1" noChangeArrowheads="1"/>
          </p:cNvPicPr>
          <p:nvPr/>
        </p:nvPicPr>
        <p:blipFill>
          <a:blip r:embed="rId4"/>
          <a:srcRect/>
          <a:stretch>
            <a:fillRect/>
          </a:stretch>
        </p:blipFill>
        <p:spPr bwMode="auto">
          <a:xfrm>
            <a:off x="2809875" y="4260850"/>
            <a:ext cx="1014413" cy="1911350"/>
          </a:xfrm>
          <a:prstGeom prst="rect">
            <a:avLst/>
          </a:prstGeom>
          <a:noFill/>
          <a:ln w="9525">
            <a:noFill/>
            <a:miter lim="800000"/>
            <a:headEnd/>
            <a:tailEnd/>
          </a:ln>
        </p:spPr>
      </p:pic>
      <p:grpSp>
        <p:nvGrpSpPr>
          <p:cNvPr id="2" name="Group 4"/>
          <p:cNvGrpSpPr>
            <a:grpSpLocks/>
          </p:cNvGrpSpPr>
          <p:nvPr/>
        </p:nvGrpSpPr>
        <p:grpSpPr bwMode="auto">
          <a:xfrm>
            <a:off x="2903538" y="4187825"/>
            <a:ext cx="841375" cy="1282700"/>
            <a:chOff x="2300" y="2831"/>
            <a:chExt cx="530" cy="808"/>
          </a:xfrm>
        </p:grpSpPr>
        <p:sp>
          <p:nvSpPr>
            <p:cNvPr id="14405" name="Freeform 5"/>
            <p:cNvSpPr>
              <a:spLocks/>
            </p:cNvSpPr>
            <p:nvPr/>
          </p:nvSpPr>
          <p:spPr bwMode="auto">
            <a:xfrm>
              <a:off x="2302" y="3334"/>
              <a:ext cx="528" cy="305"/>
            </a:xfrm>
            <a:custGeom>
              <a:avLst/>
              <a:gdLst>
                <a:gd name="T0" fmla="*/ 78 w 528"/>
                <a:gd name="T1" fmla="*/ 261 h 305"/>
                <a:gd name="T2" fmla="*/ 44 w 528"/>
                <a:gd name="T3" fmla="*/ 237 h 305"/>
                <a:gd name="T4" fmla="*/ 18 w 528"/>
                <a:gd name="T5" fmla="*/ 209 h 305"/>
                <a:gd name="T6" fmla="*/ 4 w 528"/>
                <a:gd name="T7" fmla="*/ 181 h 305"/>
                <a:gd name="T8" fmla="*/ 0 w 528"/>
                <a:gd name="T9" fmla="*/ 151 h 305"/>
                <a:gd name="T10" fmla="*/ 4 w 528"/>
                <a:gd name="T11" fmla="*/ 123 h 305"/>
                <a:gd name="T12" fmla="*/ 18 w 528"/>
                <a:gd name="T13" fmla="*/ 94 h 305"/>
                <a:gd name="T14" fmla="*/ 44 w 528"/>
                <a:gd name="T15" fmla="*/ 68 h 305"/>
                <a:gd name="T16" fmla="*/ 78 w 528"/>
                <a:gd name="T17" fmla="*/ 44 h 305"/>
                <a:gd name="T18" fmla="*/ 98 w 528"/>
                <a:gd name="T19" fmla="*/ 34 h 305"/>
                <a:gd name="T20" fmla="*/ 141 w 528"/>
                <a:gd name="T21" fmla="*/ 16 h 305"/>
                <a:gd name="T22" fmla="*/ 189 w 528"/>
                <a:gd name="T23" fmla="*/ 6 h 305"/>
                <a:gd name="T24" fmla="*/ 239 w 528"/>
                <a:gd name="T25" fmla="*/ 0 h 305"/>
                <a:gd name="T26" fmla="*/ 289 w 528"/>
                <a:gd name="T27" fmla="*/ 0 h 305"/>
                <a:gd name="T28" fmla="*/ 339 w 528"/>
                <a:gd name="T29" fmla="*/ 6 h 305"/>
                <a:gd name="T30" fmla="*/ 387 w 528"/>
                <a:gd name="T31" fmla="*/ 16 h 305"/>
                <a:gd name="T32" fmla="*/ 430 w 528"/>
                <a:gd name="T33" fmla="*/ 34 h 305"/>
                <a:gd name="T34" fmla="*/ 450 w 528"/>
                <a:gd name="T35" fmla="*/ 44 h 305"/>
                <a:gd name="T36" fmla="*/ 484 w 528"/>
                <a:gd name="T37" fmla="*/ 68 h 305"/>
                <a:gd name="T38" fmla="*/ 510 w 528"/>
                <a:gd name="T39" fmla="*/ 94 h 305"/>
                <a:gd name="T40" fmla="*/ 524 w 528"/>
                <a:gd name="T41" fmla="*/ 123 h 305"/>
                <a:gd name="T42" fmla="*/ 528 w 528"/>
                <a:gd name="T43" fmla="*/ 151 h 305"/>
                <a:gd name="T44" fmla="*/ 524 w 528"/>
                <a:gd name="T45" fmla="*/ 181 h 305"/>
                <a:gd name="T46" fmla="*/ 510 w 528"/>
                <a:gd name="T47" fmla="*/ 209 h 305"/>
                <a:gd name="T48" fmla="*/ 484 w 528"/>
                <a:gd name="T49" fmla="*/ 237 h 305"/>
                <a:gd name="T50" fmla="*/ 450 w 528"/>
                <a:gd name="T51" fmla="*/ 261 h 305"/>
                <a:gd name="T52" fmla="*/ 430 w 528"/>
                <a:gd name="T53" fmla="*/ 271 h 305"/>
                <a:gd name="T54" fmla="*/ 387 w 528"/>
                <a:gd name="T55" fmla="*/ 287 h 305"/>
                <a:gd name="T56" fmla="*/ 339 w 528"/>
                <a:gd name="T57" fmla="*/ 299 h 305"/>
                <a:gd name="T58" fmla="*/ 289 w 528"/>
                <a:gd name="T59" fmla="*/ 305 h 305"/>
                <a:gd name="T60" fmla="*/ 239 w 528"/>
                <a:gd name="T61" fmla="*/ 305 h 305"/>
                <a:gd name="T62" fmla="*/ 189 w 528"/>
                <a:gd name="T63" fmla="*/ 299 h 305"/>
                <a:gd name="T64" fmla="*/ 141 w 528"/>
                <a:gd name="T65" fmla="*/ 287 h 305"/>
                <a:gd name="T66" fmla="*/ 98 w 528"/>
                <a:gd name="T67" fmla="*/ 271 h 305"/>
                <a:gd name="T68" fmla="*/ 78 w 528"/>
                <a:gd name="T69" fmla="*/ 261 h 3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8"/>
                <a:gd name="T106" fmla="*/ 0 h 305"/>
                <a:gd name="T107" fmla="*/ 528 w 528"/>
                <a:gd name="T108" fmla="*/ 305 h 3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8" h="305">
                  <a:moveTo>
                    <a:pt x="78" y="261"/>
                  </a:moveTo>
                  <a:lnTo>
                    <a:pt x="78" y="261"/>
                  </a:lnTo>
                  <a:lnTo>
                    <a:pt x="58" y="249"/>
                  </a:lnTo>
                  <a:lnTo>
                    <a:pt x="44" y="237"/>
                  </a:lnTo>
                  <a:lnTo>
                    <a:pt x="30" y="223"/>
                  </a:lnTo>
                  <a:lnTo>
                    <a:pt x="18" y="209"/>
                  </a:lnTo>
                  <a:lnTo>
                    <a:pt x="10" y="195"/>
                  </a:lnTo>
                  <a:lnTo>
                    <a:pt x="4" y="181"/>
                  </a:lnTo>
                  <a:lnTo>
                    <a:pt x="0" y="167"/>
                  </a:lnTo>
                  <a:lnTo>
                    <a:pt x="0" y="151"/>
                  </a:lnTo>
                  <a:lnTo>
                    <a:pt x="0" y="137"/>
                  </a:lnTo>
                  <a:lnTo>
                    <a:pt x="4" y="123"/>
                  </a:lnTo>
                  <a:lnTo>
                    <a:pt x="10" y="110"/>
                  </a:lnTo>
                  <a:lnTo>
                    <a:pt x="18" y="94"/>
                  </a:lnTo>
                  <a:lnTo>
                    <a:pt x="30" y="82"/>
                  </a:lnTo>
                  <a:lnTo>
                    <a:pt x="44" y="68"/>
                  </a:lnTo>
                  <a:lnTo>
                    <a:pt x="58" y="56"/>
                  </a:lnTo>
                  <a:lnTo>
                    <a:pt x="78" y="44"/>
                  </a:lnTo>
                  <a:lnTo>
                    <a:pt x="98" y="34"/>
                  </a:lnTo>
                  <a:lnTo>
                    <a:pt x="118" y="24"/>
                  </a:lnTo>
                  <a:lnTo>
                    <a:pt x="141" y="16"/>
                  </a:lnTo>
                  <a:lnTo>
                    <a:pt x="163" y="10"/>
                  </a:lnTo>
                  <a:lnTo>
                    <a:pt x="189" y="6"/>
                  </a:lnTo>
                  <a:lnTo>
                    <a:pt x="213" y="2"/>
                  </a:lnTo>
                  <a:lnTo>
                    <a:pt x="239" y="0"/>
                  </a:lnTo>
                  <a:lnTo>
                    <a:pt x="263" y="0"/>
                  </a:lnTo>
                  <a:lnTo>
                    <a:pt x="289" y="0"/>
                  </a:lnTo>
                  <a:lnTo>
                    <a:pt x="315" y="2"/>
                  </a:lnTo>
                  <a:lnTo>
                    <a:pt x="339" y="6"/>
                  </a:lnTo>
                  <a:lnTo>
                    <a:pt x="363" y="10"/>
                  </a:lnTo>
                  <a:lnTo>
                    <a:pt x="387" y="16"/>
                  </a:lnTo>
                  <a:lnTo>
                    <a:pt x="410" y="24"/>
                  </a:lnTo>
                  <a:lnTo>
                    <a:pt x="430" y="34"/>
                  </a:lnTo>
                  <a:lnTo>
                    <a:pt x="450" y="44"/>
                  </a:lnTo>
                  <a:lnTo>
                    <a:pt x="470" y="56"/>
                  </a:lnTo>
                  <a:lnTo>
                    <a:pt x="484" y="68"/>
                  </a:lnTo>
                  <a:lnTo>
                    <a:pt x="498" y="82"/>
                  </a:lnTo>
                  <a:lnTo>
                    <a:pt x="510" y="94"/>
                  </a:lnTo>
                  <a:lnTo>
                    <a:pt x="518" y="110"/>
                  </a:lnTo>
                  <a:lnTo>
                    <a:pt x="524" y="123"/>
                  </a:lnTo>
                  <a:lnTo>
                    <a:pt x="528" y="137"/>
                  </a:lnTo>
                  <a:lnTo>
                    <a:pt x="528" y="151"/>
                  </a:lnTo>
                  <a:lnTo>
                    <a:pt x="528" y="167"/>
                  </a:lnTo>
                  <a:lnTo>
                    <a:pt x="524" y="181"/>
                  </a:lnTo>
                  <a:lnTo>
                    <a:pt x="518" y="195"/>
                  </a:lnTo>
                  <a:lnTo>
                    <a:pt x="510" y="209"/>
                  </a:lnTo>
                  <a:lnTo>
                    <a:pt x="498" y="223"/>
                  </a:lnTo>
                  <a:lnTo>
                    <a:pt x="484" y="237"/>
                  </a:lnTo>
                  <a:lnTo>
                    <a:pt x="470" y="249"/>
                  </a:lnTo>
                  <a:lnTo>
                    <a:pt x="450" y="261"/>
                  </a:lnTo>
                  <a:lnTo>
                    <a:pt x="430" y="271"/>
                  </a:lnTo>
                  <a:lnTo>
                    <a:pt x="410" y="279"/>
                  </a:lnTo>
                  <a:lnTo>
                    <a:pt x="387" y="287"/>
                  </a:lnTo>
                  <a:lnTo>
                    <a:pt x="363" y="293"/>
                  </a:lnTo>
                  <a:lnTo>
                    <a:pt x="339" y="299"/>
                  </a:lnTo>
                  <a:lnTo>
                    <a:pt x="315" y="303"/>
                  </a:lnTo>
                  <a:lnTo>
                    <a:pt x="289" y="305"/>
                  </a:lnTo>
                  <a:lnTo>
                    <a:pt x="263" y="305"/>
                  </a:lnTo>
                  <a:lnTo>
                    <a:pt x="239" y="305"/>
                  </a:lnTo>
                  <a:lnTo>
                    <a:pt x="213" y="303"/>
                  </a:lnTo>
                  <a:lnTo>
                    <a:pt x="189" y="299"/>
                  </a:lnTo>
                  <a:lnTo>
                    <a:pt x="163" y="293"/>
                  </a:lnTo>
                  <a:lnTo>
                    <a:pt x="141" y="287"/>
                  </a:lnTo>
                  <a:lnTo>
                    <a:pt x="118" y="279"/>
                  </a:lnTo>
                  <a:lnTo>
                    <a:pt x="98" y="271"/>
                  </a:lnTo>
                  <a:lnTo>
                    <a:pt x="78" y="261"/>
                  </a:lnTo>
                  <a:close/>
                </a:path>
              </a:pathLst>
            </a:custGeom>
            <a:noFill/>
            <a:ln w="6350">
              <a:solidFill>
                <a:srgbClr val="000000"/>
              </a:solidFill>
              <a:round/>
              <a:headEnd/>
              <a:tailEnd/>
            </a:ln>
          </p:spPr>
          <p:txBody>
            <a:bodyPr/>
            <a:lstStyle/>
            <a:p>
              <a:endParaRPr lang="en-US"/>
            </a:p>
          </p:txBody>
        </p:sp>
        <p:pic>
          <p:nvPicPr>
            <p:cNvPr id="14406" name="Picture 6"/>
            <p:cNvPicPr>
              <a:picLocks noChangeAspect="1" noChangeArrowheads="1"/>
            </p:cNvPicPr>
            <p:nvPr/>
          </p:nvPicPr>
          <p:blipFill>
            <a:blip r:embed="rId5"/>
            <a:srcRect/>
            <a:stretch>
              <a:fillRect/>
            </a:stretch>
          </p:blipFill>
          <p:spPr bwMode="auto">
            <a:xfrm>
              <a:off x="2347" y="2968"/>
              <a:ext cx="454" cy="578"/>
            </a:xfrm>
            <a:prstGeom prst="rect">
              <a:avLst/>
            </a:prstGeom>
            <a:noFill/>
            <a:ln w="9525">
              <a:noFill/>
              <a:miter lim="800000"/>
              <a:headEnd/>
              <a:tailEnd/>
            </a:ln>
          </p:spPr>
        </p:pic>
        <p:sp>
          <p:nvSpPr>
            <p:cNvPr id="14407" name="Freeform 7"/>
            <p:cNvSpPr>
              <a:spLocks/>
            </p:cNvSpPr>
            <p:nvPr/>
          </p:nvSpPr>
          <p:spPr bwMode="auto">
            <a:xfrm>
              <a:off x="2300" y="2831"/>
              <a:ext cx="528" cy="806"/>
            </a:xfrm>
            <a:custGeom>
              <a:avLst/>
              <a:gdLst>
                <a:gd name="T0" fmla="*/ 78 w 528"/>
                <a:gd name="T1" fmla="*/ 762 h 806"/>
                <a:gd name="T2" fmla="*/ 44 w 528"/>
                <a:gd name="T3" fmla="*/ 738 h 806"/>
                <a:gd name="T4" fmla="*/ 18 w 528"/>
                <a:gd name="T5" fmla="*/ 710 h 806"/>
                <a:gd name="T6" fmla="*/ 4 w 528"/>
                <a:gd name="T7" fmla="*/ 682 h 806"/>
                <a:gd name="T8" fmla="*/ 0 w 528"/>
                <a:gd name="T9" fmla="*/ 652 h 806"/>
                <a:gd name="T10" fmla="*/ 0 w 528"/>
                <a:gd name="T11" fmla="*/ 154 h 806"/>
                <a:gd name="T12" fmla="*/ 4 w 528"/>
                <a:gd name="T13" fmla="*/ 124 h 806"/>
                <a:gd name="T14" fmla="*/ 20 w 528"/>
                <a:gd name="T15" fmla="*/ 96 h 806"/>
                <a:gd name="T16" fmla="*/ 44 w 528"/>
                <a:gd name="T17" fmla="*/ 68 h 806"/>
                <a:gd name="T18" fmla="*/ 78 w 528"/>
                <a:gd name="T19" fmla="*/ 44 h 806"/>
                <a:gd name="T20" fmla="*/ 98 w 528"/>
                <a:gd name="T21" fmla="*/ 34 h 806"/>
                <a:gd name="T22" fmla="*/ 141 w 528"/>
                <a:gd name="T23" fmla="*/ 18 h 806"/>
                <a:gd name="T24" fmla="*/ 189 w 528"/>
                <a:gd name="T25" fmla="*/ 6 h 806"/>
                <a:gd name="T26" fmla="*/ 239 w 528"/>
                <a:gd name="T27" fmla="*/ 0 h 806"/>
                <a:gd name="T28" fmla="*/ 289 w 528"/>
                <a:gd name="T29" fmla="*/ 0 h 806"/>
                <a:gd name="T30" fmla="*/ 339 w 528"/>
                <a:gd name="T31" fmla="*/ 6 h 806"/>
                <a:gd name="T32" fmla="*/ 387 w 528"/>
                <a:gd name="T33" fmla="*/ 18 h 806"/>
                <a:gd name="T34" fmla="*/ 430 w 528"/>
                <a:gd name="T35" fmla="*/ 34 h 806"/>
                <a:gd name="T36" fmla="*/ 450 w 528"/>
                <a:gd name="T37" fmla="*/ 44 h 806"/>
                <a:gd name="T38" fmla="*/ 484 w 528"/>
                <a:gd name="T39" fmla="*/ 68 h 806"/>
                <a:gd name="T40" fmla="*/ 508 w 528"/>
                <a:gd name="T41" fmla="*/ 94 h 806"/>
                <a:gd name="T42" fmla="*/ 524 w 528"/>
                <a:gd name="T43" fmla="*/ 124 h 806"/>
                <a:gd name="T44" fmla="*/ 528 w 528"/>
                <a:gd name="T45" fmla="*/ 152 h 806"/>
                <a:gd name="T46" fmla="*/ 528 w 528"/>
                <a:gd name="T47" fmla="*/ 652 h 806"/>
                <a:gd name="T48" fmla="*/ 524 w 528"/>
                <a:gd name="T49" fmla="*/ 682 h 806"/>
                <a:gd name="T50" fmla="*/ 510 w 528"/>
                <a:gd name="T51" fmla="*/ 710 h 806"/>
                <a:gd name="T52" fmla="*/ 484 w 528"/>
                <a:gd name="T53" fmla="*/ 738 h 806"/>
                <a:gd name="T54" fmla="*/ 450 w 528"/>
                <a:gd name="T55" fmla="*/ 762 h 806"/>
                <a:gd name="T56" fmla="*/ 430 w 528"/>
                <a:gd name="T57" fmla="*/ 772 h 806"/>
                <a:gd name="T58" fmla="*/ 387 w 528"/>
                <a:gd name="T59" fmla="*/ 788 h 806"/>
                <a:gd name="T60" fmla="*/ 339 w 528"/>
                <a:gd name="T61" fmla="*/ 800 h 806"/>
                <a:gd name="T62" fmla="*/ 289 w 528"/>
                <a:gd name="T63" fmla="*/ 806 h 806"/>
                <a:gd name="T64" fmla="*/ 239 w 528"/>
                <a:gd name="T65" fmla="*/ 806 h 806"/>
                <a:gd name="T66" fmla="*/ 189 w 528"/>
                <a:gd name="T67" fmla="*/ 800 h 806"/>
                <a:gd name="T68" fmla="*/ 141 w 528"/>
                <a:gd name="T69" fmla="*/ 788 h 806"/>
                <a:gd name="T70" fmla="*/ 98 w 528"/>
                <a:gd name="T71" fmla="*/ 772 h 806"/>
                <a:gd name="T72" fmla="*/ 78 w 528"/>
                <a:gd name="T73" fmla="*/ 762 h 8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8"/>
                <a:gd name="T112" fmla="*/ 0 h 806"/>
                <a:gd name="T113" fmla="*/ 528 w 528"/>
                <a:gd name="T114" fmla="*/ 806 h 8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8" h="806">
                  <a:moveTo>
                    <a:pt x="78" y="762"/>
                  </a:moveTo>
                  <a:lnTo>
                    <a:pt x="78" y="762"/>
                  </a:lnTo>
                  <a:lnTo>
                    <a:pt x="58" y="750"/>
                  </a:lnTo>
                  <a:lnTo>
                    <a:pt x="44" y="738"/>
                  </a:lnTo>
                  <a:lnTo>
                    <a:pt x="30" y="724"/>
                  </a:lnTo>
                  <a:lnTo>
                    <a:pt x="18" y="710"/>
                  </a:lnTo>
                  <a:lnTo>
                    <a:pt x="10" y="696"/>
                  </a:lnTo>
                  <a:lnTo>
                    <a:pt x="4" y="682"/>
                  </a:lnTo>
                  <a:lnTo>
                    <a:pt x="0" y="668"/>
                  </a:lnTo>
                  <a:lnTo>
                    <a:pt x="0" y="652"/>
                  </a:lnTo>
                  <a:lnTo>
                    <a:pt x="0" y="154"/>
                  </a:lnTo>
                  <a:lnTo>
                    <a:pt x="0" y="140"/>
                  </a:lnTo>
                  <a:lnTo>
                    <a:pt x="4" y="124"/>
                  </a:lnTo>
                  <a:lnTo>
                    <a:pt x="10" y="110"/>
                  </a:lnTo>
                  <a:lnTo>
                    <a:pt x="20" y="96"/>
                  </a:lnTo>
                  <a:lnTo>
                    <a:pt x="30" y="82"/>
                  </a:lnTo>
                  <a:lnTo>
                    <a:pt x="44" y="68"/>
                  </a:lnTo>
                  <a:lnTo>
                    <a:pt x="60" y="56"/>
                  </a:lnTo>
                  <a:lnTo>
                    <a:pt x="78" y="44"/>
                  </a:lnTo>
                  <a:lnTo>
                    <a:pt x="98" y="34"/>
                  </a:lnTo>
                  <a:lnTo>
                    <a:pt x="118" y="26"/>
                  </a:lnTo>
                  <a:lnTo>
                    <a:pt x="141" y="18"/>
                  </a:lnTo>
                  <a:lnTo>
                    <a:pt x="163" y="12"/>
                  </a:lnTo>
                  <a:lnTo>
                    <a:pt x="189" y="6"/>
                  </a:lnTo>
                  <a:lnTo>
                    <a:pt x="213" y="2"/>
                  </a:lnTo>
                  <a:lnTo>
                    <a:pt x="239" y="0"/>
                  </a:lnTo>
                  <a:lnTo>
                    <a:pt x="263" y="0"/>
                  </a:lnTo>
                  <a:lnTo>
                    <a:pt x="289" y="0"/>
                  </a:lnTo>
                  <a:lnTo>
                    <a:pt x="315" y="2"/>
                  </a:lnTo>
                  <a:lnTo>
                    <a:pt x="339" y="6"/>
                  </a:lnTo>
                  <a:lnTo>
                    <a:pt x="363" y="12"/>
                  </a:lnTo>
                  <a:lnTo>
                    <a:pt x="387" y="18"/>
                  </a:lnTo>
                  <a:lnTo>
                    <a:pt x="410" y="26"/>
                  </a:lnTo>
                  <a:lnTo>
                    <a:pt x="430" y="34"/>
                  </a:lnTo>
                  <a:lnTo>
                    <a:pt x="450" y="44"/>
                  </a:lnTo>
                  <a:lnTo>
                    <a:pt x="468" y="56"/>
                  </a:lnTo>
                  <a:lnTo>
                    <a:pt x="484" y="68"/>
                  </a:lnTo>
                  <a:lnTo>
                    <a:pt x="498" y="82"/>
                  </a:lnTo>
                  <a:lnTo>
                    <a:pt x="508" y="94"/>
                  </a:lnTo>
                  <a:lnTo>
                    <a:pt x="518" y="108"/>
                  </a:lnTo>
                  <a:lnTo>
                    <a:pt x="524" y="124"/>
                  </a:lnTo>
                  <a:lnTo>
                    <a:pt x="528" y="138"/>
                  </a:lnTo>
                  <a:lnTo>
                    <a:pt x="528" y="152"/>
                  </a:lnTo>
                  <a:lnTo>
                    <a:pt x="528" y="652"/>
                  </a:lnTo>
                  <a:lnTo>
                    <a:pt x="528" y="668"/>
                  </a:lnTo>
                  <a:lnTo>
                    <a:pt x="524" y="682"/>
                  </a:lnTo>
                  <a:lnTo>
                    <a:pt x="518" y="696"/>
                  </a:lnTo>
                  <a:lnTo>
                    <a:pt x="510" y="710"/>
                  </a:lnTo>
                  <a:lnTo>
                    <a:pt x="498" y="724"/>
                  </a:lnTo>
                  <a:lnTo>
                    <a:pt x="484" y="738"/>
                  </a:lnTo>
                  <a:lnTo>
                    <a:pt x="470" y="750"/>
                  </a:lnTo>
                  <a:lnTo>
                    <a:pt x="450" y="762"/>
                  </a:lnTo>
                  <a:lnTo>
                    <a:pt x="430" y="772"/>
                  </a:lnTo>
                  <a:lnTo>
                    <a:pt x="410" y="780"/>
                  </a:lnTo>
                  <a:lnTo>
                    <a:pt x="387" y="788"/>
                  </a:lnTo>
                  <a:lnTo>
                    <a:pt x="363" y="794"/>
                  </a:lnTo>
                  <a:lnTo>
                    <a:pt x="339" y="800"/>
                  </a:lnTo>
                  <a:lnTo>
                    <a:pt x="315" y="804"/>
                  </a:lnTo>
                  <a:lnTo>
                    <a:pt x="289" y="806"/>
                  </a:lnTo>
                  <a:lnTo>
                    <a:pt x="263" y="806"/>
                  </a:lnTo>
                  <a:lnTo>
                    <a:pt x="239" y="806"/>
                  </a:lnTo>
                  <a:lnTo>
                    <a:pt x="213" y="804"/>
                  </a:lnTo>
                  <a:lnTo>
                    <a:pt x="189" y="800"/>
                  </a:lnTo>
                  <a:lnTo>
                    <a:pt x="163" y="794"/>
                  </a:lnTo>
                  <a:lnTo>
                    <a:pt x="141" y="788"/>
                  </a:lnTo>
                  <a:lnTo>
                    <a:pt x="118" y="780"/>
                  </a:lnTo>
                  <a:lnTo>
                    <a:pt x="98" y="772"/>
                  </a:lnTo>
                  <a:lnTo>
                    <a:pt x="78" y="762"/>
                  </a:lnTo>
                  <a:close/>
                </a:path>
              </a:pathLst>
            </a:custGeom>
            <a:solidFill>
              <a:srgbClr val="91D0FF">
                <a:alpha val="50195"/>
              </a:srgbClr>
            </a:solidFill>
            <a:ln w="12700">
              <a:solidFill>
                <a:srgbClr val="000000"/>
              </a:solidFill>
              <a:round/>
              <a:headEnd/>
              <a:tailEnd/>
            </a:ln>
          </p:spPr>
          <p:txBody>
            <a:bodyPr/>
            <a:lstStyle/>
            <a:p>
              <a:endParaRPr lang="en-US"/>
            </a:p>
          </p:txBody>
        </p:sp>
        <p:sp>
          <p:nvSpPr>
            <p:cNvPr id="14408" name="Freeform 8"/>
            <p:cNvSpPr>
              <a:spLocks/>
            </p:cNvSpPr>
            <p:nvPr/>
          </p:nvSpPr>
          <p:spPr bwMode="auto">
            <a:xfrm>
              <a:off x="2302" y="2833"/>
              <a:ext cx="528" cy="305"/>
            </a:xfrm>
            <a:custGeom>
              <a:avLst/>
              <a:gdLst>
                <a:gd name="T0" fmla="*/ 78 w 528"/>
                <a:gd name="T1" fmla="*/ 261 h 305"/>
                <a:gd name="T2" fmla="*/ 44 w 528"/>
                <a:gd name="T3" fmla="*/ 237 h 305"/>
                <a:gd name="T4" fmla="*/ 18 w 528"/>
                <a:gd name="T5" fmla="*/ 211 h 305"/>
                <a:gd name="T6" fmla="*/ 4 w 528"/>
                <a:gd name="T7" fmla="*/ 182 h 305"/>
                <a:gd name="T8" fmla="*/ 0 w 528"/>
                <a:gd name="T9" fmla="*/ 154 h 305"/>
                <a:gd name="T10" fmla="*/ 4 w 528"/>
                <a:gd name="T11" fmla="*/ 124 h 305"/>
                <a:gd name="T12" fmla="*/ 18 w 528"/>
                <a:gd name="T13" fmla="*/ 96 h 305"/>
                <a:gd name="T14" fmla="*/ 44 w 528"/>
                <a:gd name="T15" fmla="*/ 68 h 305"/>
                <a:gd name="T16" fmla="*/ 78 w 528"/>
                <a:gd name="T17" fmla="*/ 44 h 305"/>
                <a:gd name="T18" fmla="*/ 98 w 528"/>
                <a:gd name="T19" fmla="*/ 34 h 305"/>
                <a:gd name="T20" fmla="*/ 141 w 528"/>
                <a:gd name="T21" fmla="*/ 18 h 305"/>
                <a:gd name="T22" fmla="*/ 189 w 528"/>
                <a:gd name="T23" fmla="*/ 6 h 305"/>
                <a:gd name="T24" fmla="*/ 239 w 528"/>
                <a:gd name="T25" fmla="*/ 0 h 305"/>
                <a:gd name="T26" fmla="*/ 289 w 528"/>
                <a:gd name="T27" fmla="*/ 0 h 305"/>
                <a:gd name="T28" fmla="*/ 339 w 528"/>
                <a:gd name="T29" fmla="*/ 6 h 305"/>
                <a:gd name="T30" fmla="*/ 387 w 528"/>
                <a:gd name="T31" fmla="*/ 18 h 305"/>
                <a:gd name="T32" fmla="*/ 430 w 528"/>
                <a:gd name="T33" fmla="*/ 34 h 305"/>
                <a:gd name="T34" fmla="*/ 450 w 528"/>
                <a:gd name="T35" fmla="*/ 44 h 305"/>
                <a:gd name="T36" fmla="*/ 484 w 528"/>
                <a:gd name="T37" fmla="*/ 68 h 305"/>
                <a:gd name="T38" fmla="*/ 510 w 528"/>
                <a:gd name="T39" fmla="*/ 96 h 305"/>
                <a:gd name="T40" fmla="*/ 524 w 528"/>
                <a:gd name="T41" fmla="*/ 124 h 305"/>
                <a:gd name="T42" fmla="*/ 528 w 528"/>
                <a:gd name="T43" fmla="*/ 154 h 305"/>
                <a:gd name="T44" fmla="*/ 524 w 528"/>
                <a:gd name="T45" fmla="*/ 182 h 305"/>
                <a:gd name="T46" fmla="*/ 510 w 528"/>
                <a:gd name="T47" fmla="*/ 211 h 305"/>
                <a:gd name="T48" fmla="*/ 484 w 528"/>
                <a:gd name="T49" fmla="*/ 237 h 305"/>
                <a:gd name="T50" fmla="*/ 450 w 528"/>
                <a:gd name="T51" fmla="*/ 261 h 305"/>
                <a:gd name="T52" fmla="*/ 430 w 528"/>
                <a:gd name="T53" fmla="*/ 271 h 305"/>
                <a:gd name="T54" fmla="*/ 387 w 528"/>
                <a:gd name="T55" fmla="*/ 289 h 305"/>
                <a:gd name="T56" fmla="*/ 339 w 528"/>
                <a:gd name="T57" fmla="*/ 299 h 305"/>
                <a:gd name="T58" fmla="*/ 289 w 528"/>
                <a:gd name="T59" fmla="*/ 305 h 305"/>
                <a:gd name="T60" fmla="*/ 239 w 528"/>
                <a:gd name="T61" fmla="*/ 305 h 305"/>
                <a:gd name="T62" fmla="*/ 189 w 528"/>
                <a:gd name="T63" fmla="*/ 299 h 305"/>
                <a:gd name="T64" fmla="*/ 141 w 528"/>
                <a:gd name="T65" fmla="*/ 289 h 305"/>
                <a:gd name="T66" fmla="*/ 98 w 528"/>
                <a:gd name="T67" fmla="*/ 271 h 305"/>
                <a:gd name="T68" fmla="*/ 78 w 528"/>
                <a:gd name="T69" fmla="*/ 261 h 3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8"/>
                <a:gd name="T106" fmla="*/ 0 h 305"/>
                <a:gd name="T107" fmla="*/ 528 w 528"/>
                <a:gd name="T108" fmla="*/ 305 h 3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8" h="305">
                  <a:moveTo>
                    <a:pt x="78" y="261"/>
                  </a:moveTo>
                  <a:lnTo>
                    <a:pt x="78" y="261"/>
                  </a:lnTo>
                  <a:lnTo>
                    <a:pt x="58" y="249"/>
                  </a:lnTo>
                  <a:lnTo>
                    <a:pt x="44" y="237"/>
                  </a:lnTo>
                  <a:lnTo>
                    <a:pt x="30" y="223"/>
                  </a:lnTo>
                  <a:lnTo>
                    <a:pt x="18" y="211"/>
                  </a:lnTo>
                  <a:lnTo>
                    <a:pt x="10" y="196"/>
                  </a:lnTo>
                  <a:lnTo>
                    <a:pt x="4" y="182"/>
                  </a:lnTo>
                  <a:lnTo>
                    <a:pt x="0" y="168"/>
                  </a:lnTo>
                  <a:lnTo>
                    <a:pt x="0" y="154"/>
                  </a:lnTo>
                  <a:lnTo>
                    <a:pt x="0" y="138"/>
                  </a:lnTo>
                  <a:lnTo>
                    <a:pt x="4" y="124"/>
                  </a:lnTo>
                  <a:lnTo>
                    <a:pt x="10" y="110"/>
                  </a:lnTo>
                  <a:lnTo>
                    <a:pt x="18" y="96"/>
                  </a:lnTo>
                  <a:lnTo>
                    <a:pt x="30" y="82"/>
                  </a:lnTo>
                  <a:lnTo>
                    <a:pt x="44" y="68"/>
                  </a:lnTo>
                  <a:lnTo>
                    <a:pt x="58" y="56"/>
                  </a:lnTo>
                  <a:lnTo>
                    <a:pt x="78" y="44"/>
                  </a:lnTo>
                  <a:lnTo>
                    <a:pt x="98" y="34"/>
                  </a:lnTo>
                  <a:lnTo>
                    <a:pt x="118" y="26"/>
                  </a:lnTo>
                  <a:lnTo>
                    <a:pt x="141" y="18"/>
                  </a:lnTo>
                  <a:lnTo>
                    <a:pt x="163" y="12"/>
                  </a:lnTo>
                  <a:lnTo>
                    <a:pt x="189" y="6"/>
                  </a:lnTo>
                  <a:lnTo>
                    <a:pt x="213" y="2"/>
                  </a:lnTo>
                  <a:lnTo>
                    <a:pt x="239" y="0"/>
                  </a:lnTo>
                  <a:lnTo>
                    <a:pt x="263" y="0"/>
                  </a:lnTo>
                  <a:lnTo>
                    <a:pt x="289" y="0"/>
                  </a:lnTo>
                  <a:lnTo>
                    <a:pt x="315" y="2"/>
                  </a:lnTo>
                  <a:lnTo>
                    <a:pt x="339" y="6"/>
                  </a:lnTo>
                  <a:lnTo>
                    <a:pt x="363" y="12"/>
                  </a:lnTo>
                  <a:lnTo>
                    <a:pt x="387" y="18"/>
                  </a:lnTo>
                  <a:lnTo>
                    <a:pt x="410" y="26"/>
                  </a:lnTo>
                  <a:lnTo>
                    <a:pt x="430" y="34"/>
                  </a:lnTo>
                  <a:lnTo>
                    <a:pt x="450" y="44"/>
                  </a:lnTo>
                  <a:lnTo>
                    <a:pt x="470" y="56"/>
                  </a:lnTo>
                  <a:lnTo>
                    <a:pt x="484" y="68"/>
                  </a:lnTo>
                  <a:lnTo>
                    <a:pt x="498" y="82"/>
                  </a:lnTo>
                  <a:lnTo>
                    <a:pt x="510" y="96"/>
                  </a:lnTo>
                  <a:lnTo>
                    <a:pt x="518" y="110"/>
                  </a:lnTo>
                  <a:lnTo>
                    <a:pt x="524" y="124"/>
                  </a:lnTo>
                  <a:lnTo>
                    <a:pt x="528" y="138"/>
                  </a:lnTo>
                  <a:lnTo>
                    <a:pt x="528" y="154"/>
                  </a:lnTo>
                  <a:lnTo>
                    <a:pt x="528" y="168"/>
                  </a:lnTo>
                  <a:lnTo>
                    <a:pt x="524" y="182"/>
                  </a:lnTo>
                  <a:lnTo>
                    <a:pt x="518" y="196"/>
                  </a:lnTo>
                  <a:lnTo>
                    <a:pt x="510" y="211"/>
                  </a:lnTo>
                  <a:lnTo>
                    <a:pt x="498" y="223"/>
                  </a:lnTo>
                  <a:lnTo>
                    <a:pt x="484" y="237"/>
                  </a:lnTo>
                  <a:lnTo>
                    <a:pt x="470" y="249"/>
                  </a:lnTo>
                  <a:lnTo>
                    <a:pt x="450" y="261"/>
                  </a:lnTo>
                  <a:lnTo>
                    <a:pt x="430" y="271"/>
                  </a:lnTo>
                  <a:lnTo>
                    <a:pt x="410" y="281"/>
                  </a:lnTo>
                  <a:lnTo>
                    <a:pt x="387" y="289"/>
                  </a:lnTo>
                  <a:lnTo>
                    <a:pt x="363" y="295"/>
                  </a:lnTo>
                  <a:lnTo>
                    <a:pt x="339" y="299"/>
                  </a:lnTo>
                  <a:lnTo>
                    <a:pt x="315" y="303"/>
                  </a:lnTo>
                  <a:lnTo>
                    <a:pt x="289" y="305"/>
                  </a:lnTo>
                  <a:lnTo>
                    <a:pt x="263" y="305"/>
                  </a:lnTo>
                  <a:lnTo>
                    <a:pt x="239" y="305"/>
                  </a:lnTo>
                  <a:lnTo>
                    <a:pt x="213" y="303"/>
                  </a:lnTo>
                  <a:lnTo>
                    <a:pt x="189" y="299"/>
                  </a:lnTo>
                  <a:lnTo>
                    <a:pt x="163" y="295"/>
                  </a:lnTo>
                  <a:lnTo>
                    <a:pt x="141" y="289"/>
                  </a:lnTo>
                  <a:lnTo>
                    <a:pt x="118" y="281"/>
                  </a:lnTo>
                  <a:lnTo>
                    <a:pt x="98" y="271"/>
                  </a:lnTo>
                  <a:lnTo>
                    <a:pt x="78" y="261"/>
                  </a:lnTo>
                  <a:close/>
                </a:path>
              </a:pathLst>
            </a:custGeom>
            <a:solidFill>
              <a:srgbClr val="D1EBFF">
                <a:alpha val="50195"/>
              </a:srgbClr>
            </a:solidFill>
            <a:ln w="6350">
              <a:solidFill>
                <a:srgbClr val="000000"/>
              </a:solidFill>
              <a:round/>
              <a:headEnd/>
              <a:tailEnd/>
            </a:ln>
          </p:spPr>
          <p:txBody>
            <a:bodyPr/>
            <a:lstStyle/>
            <a:p>
              <a:endParaRPr lang="en-US"/>
            </a:p>
          </p:txBody>
        </p:sp>
        <p:sp>
          <p:nvSpPr>
            <p:cNvPr id="14409" name="Freeform 9"/>
            <p:cNvSpPr>
              <a:spLocks/>
            </p:cNvSpPr>
            <p:nvPr/>
          </p:nvSpPr>
          <p:spPr bwMode="auto">
            <a:xfrm>
              <a:off x="2514" y="3232"/>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FAB00">
                <a:alpha val="50195"/>
              </a:srgbClr>
            </a:solidFill>
            <a:ln w="6350">
              <a:solidFill>
                <a:srgbClr val="000000"/>
              </a:solidFill>
              <a:round/>
              <a:headEnd/>
              <a:tailEnd/>
            </a:ln>
          </p:spPr>
          <p:txBody>
            <a:bodyPr/>
            <a:lstStyle/>
            <a:p>
              <a:endParaRPr lang="en-US"/>
            </a:p>
          </p:txBody>
        </p:sp>
        <p:sp>
          <p:nvSpPr>
            <p:cNvPr id="14410" name="Freeform 10"/>
            <p:cNvSpPr>
              <a:spLocks/>
            </p:cNvSpPr>
            <p:nvPr/>
          </p:nvSpPr>
          <p:spPr bwMode="auto">
            <a:xfrm>
              <a:off x="2678" y="3230"/>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FAB00">
                <a:alpha val="50195"/>
              </a:srgbClr>
            </a:solidFill>
            <a:ln w="6350">
              <a:solidFill>
                <a:srgbClr val="000000"/>
              </a:solidFill>
              <a:round/>
              <a:headEnd/>
              <a:tailEnd/>
            </a:ln>
          </p:spPr>
          <p:txBody>
            <a:bodyPr/>
            <a:lstStyle/>
            <a:p>
              <a:endParaRPr lang="en-US"/>
            </a:p>
          </p:txBody>
        </p:sp>
        <p:sp>
          <p:nvSpPr>
            <p:cNvPr id="14411" name="Freeform 11"/>
            <p:cNvSpPr>
              <a:spLocks/>
            </p:cNvSpPr>
            <p:nvPr/>
          </p:nvSpPr>
          <p:spPr bwMode="auto">
            <a:xfrm>
              <a:off x="2516" y="3404"/>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chemeClr val="tx2">
                <a:alpha val="50195"/>
              </a:schemeClr>
            </a:solidFill>
            <a:ln w="6350">
              <a:solidFill>
                <a:srgbClr val="000000"/>
              </a:solidFill>
              <a:round/>
              <a:headEnd/>
              <a:tailEnd/>
            </a:ln>
          </p:spPr>
          <p:txBody>
            <a:bodyPr/>
            <a:lstStyle/>
            <a:p>
              <a:endParaRPr lang="en-US"/>
            </a:p>
          </p:txBody>
        </p:sp>
        <p:sp>
          <p:nvSpPr>
            <p:cNvPr id="14412" name="Freeform 12"/>
            <p:cNvSpPr>
              <a:spLocks/>
            </p:cNvSpPr>
            <p:nvPr/>
          </p:nvSpPr>
          <p:spPr bwMode="auto">
            <a:xfrm>
              <a:off x="2352" y="3060"/>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10000">
                <a:alpha val="50195"/>
              </a:srgbClr>
            </a:solidFill>
            <a:ln w="6350">
              <a:solidFill>
                <a:srgbClr val="000000"/>
              </a:solidFill>
              <a:round/>
              <a:headEnd/>
              <a:tailEnd/>
            </a:ln>
          </p:spPr>
          <p:txBody>
            <a:bodyPr/>
            <a:lstStyle/>
            <a:p>
              <a:endParaRPr lang="en-US"/>
            </a:p>
          </p:txBody>
        </p:sp>
      </p:grpSp>
      <p:sp>
        <p:nvSpPr>
          <p:cNvPr id="14341" name="Rectangle 13"/>
          <p:cNvSpPr>
            <a:spLocks noGrp="1" noChangeArrowheads="1"/>
          </p:cNvSpPr>
          <p:nvPr>
            <p:ph type="title"/>
          </p:nvPr>
        </p:nvSpPr>
        <p:spPr>
          <a:xfrm>
            <a:off x="228600" y="228600"/>
            <a:ext cx="8634413" cy="785813"/>
          </a:xfrm>
        </p:spPr>
        <p:txBody>
          <a:bodyPr/>
          <a:lstStyle/>
          <a:p>
            <a:pPr eaLnBrk="1" hangingPunct="1"/>
            <a:r>
              <a:rPr lang="en-US" smtClean="0"/>
              <a:t>Firedrill for SF for Oracle RAC</a:t>
            </a:r>
          </a:p>
        </p:txBody>
      </p:sp>
      <p:sp>
        <p:nvSpPr>
          <p:cNvPr id="14342" name="Rectangle 14"/>
          <p:cNvSpPr>
            <a:spLocks noGrp="1" noChangeArrowheads="1"/>
          </p:cNvSpPr>
          <p:nvPr>
            <p:ph type="body" sz="half" idx="1"/>
          </p:nvPr>
        </p:nvSpPr>
        <p:spPr>
          <a:xfrm>
            <a:off x="4929188" y="1447800"/>
            <a:ext cx="4043362" cy="4641850"/>
          </a:xfrm>
        </p:spPr>
        <p:txBody>
          <a:bodyPr/>
          <a:lstStyle/>
          <a:p>
            <a:pPr eaLnBrk="1" hangingPunct="1"/>
            <a:r>
              <a:rPr lang="en-US" sz="2000" smtClean="0"/>
              <a:t>Fire Drill is a cloned VCS Service Group modified to use snapshot storage</a:t>
            </a:r>
          </a:p>
          <a:p>
            <a:pPr eaLnBrk="1" hangingPunct="1"/>
            <a:r>
              <a:rPr lang="en-US" sz="2000" smtClean="0"/>
              <a:t>Fire Drill:</a:t>
            </a:r>
          </a:p>
          <a:p>
            <a:pPr lvl="1" eaLnBrk="1" hangingPunct="1"/>
            <a:r>
              <a:rPr lang="en-US" smtClean="0"/>
              <a:t>Creates snapshot</a:t>
            </a:r>
          </a:p>
          <a:p>
            <a:pPr lvl="1" eaLnBrk="1" hangingPunct="1"/>
            <a:r>
              <a:rPr lang="en-US" smtClean="0"/>
              <a:t>Configures snapshot</a:t>
            </a:r>
          </a:p>
          <a:p>
            <a:pPr lvl="1" eaLnBrk="1" hangingPunct="1"/>
            <a:r>
              <a:rPr lang="en-US" smtClean="0"/>
              <a:t>Imports snapshot</a:t>
            </a:r>
          </a:p>
          <a:p>
            <a:pPr lvl="1" eaLnBrk="1" hangingPunct="1"/>
            <a:r>
              <a:rPr lang="en-US" smtClean="0"/>
              <a:t>Mounts snapshot</a:t>
            </a:r>
          </a:p>
          <a:p>
            <a:pPr lvl="1" eaLnBrk="1" hangingPunct="1"/>
            <a:r>
              <a:rPr lang="en-US" smtClean="0"/>
              <a:t>Starts SG on the mount</a:t>
            </a:r>
          </a:p>
          <a:p>
            <a:pPr eaLnBrk="1" hangingPunct="1"/>
            <a:r>
              <a:rPr lang="en-US" sz="2000" smtClean="0"/>
              <a:t>Any errors are logged by VCS</a:t>
            </a:r>
          </a:p>
          <a:p>
            <a:pPr eaLnBrk="1" hangingPunct="1"/>
            <a:r>
              <a:rPr lang="en-US" sz="2000" smtClean="0"/>
              <a:t>Fire Drill SGs are isolated from production SGs</a:t>
            </a:r>
          </a:p>
          <a:p>
            <a:pPr eaLnBrk="1" hangingPunct="1"/>
            <a:endParaRPr lang="en-US" sz="2000" smtClean="0"/>
          </a:p>
        </p:txBody>
      </p:sp>
      <p:grpSp>
        <p:nvGrpSpPr>
          <p:cNvPr id="3" name="Group 15"/>
          <p:cNvGrpSpPr>
            <a:grpSpLocks/>
          </p:cNvGrpSpPr>
          <p:nvPr/>
        </p:nvGrpSpPr>
        <p:grpSpPr bwMode="auto">
          <a:xfrm>
            <a:off x="2895600" y="2725738"/>
            <a:ext cx="841375" cy="2733675"/>
            <a:chOff x="1893" y="960"/>
            <a:chExt cx="530" cy="1722"/>
          </a:xfrm>
        </p:grpSpPr>
        <p:sp>
          <p:nvSpPr>
            <p:cNvPr id="14395" name="Freeform 16"/>
            <p:cNvSpPr>
              <a:spLocks/>
            </p:cNvSpPr>
            <p:nvPr/>
          </p:nvSpPr>
          <p:spPr bwMode="auto">
            <a:xfrm>
              <a:off x="1895" y="2377"/>
              <a:ext cx="528" cy="305"/>
            </a:xfrm>
            <a:custGeom>
              <a:avLst/>
              <a:gdLst>
                <a:gd name="T0" fmla="*/ 78 w 528"/>
                <a:gd name="T1" fmla="*/ 261 h 305"/>
                <a:gd name="T2" fmla="*/ 44 w 528"/>
                <a:gd name="T3" fmla="*/ 237 h 305"/>
                <a:gd name="T4" fmla="*/ 18 w 528"/>
                <a:gd name="T5" fmla="*/ 209 h 305"/>
                <a:gd name="T6" fmla="*/ 4 w 528"/>
                <a:gd name="T7" fmla="*/ 181 h 305"/>
                <a:gd name="T8" fmla="*/ 0 w 528"/>
                <a:gd name="T9" fmla="*/ 151 h 305"/>
                <a:gd name="T10" fmla="*/ 4 w 528"/>
                <a:gd name="T11" fmla="*/ 123 h 305"/>
                <a:gd name="T12" fmla="*/ 18 w 528"/>
                <a:gd name="T13" fmla="*/ 94 h 305"/>
                <a:gd name="T14" fmla="*/ 44 w 528"/>
                <a:gd name="T15" fmla="*/ 68 h 305"/>
                <a:gd name="T16" fmla="*/ 78 w 528"/>
                <a:gd name="T17" fmla="*/ 44 h 305"/>
                <a:gd name="T18" fmla="*/ 98 w 528"/>
                <a:gd name="T19" fmla="*/ 34 h 305"/>
                <a:gd name="T20" fmla="*/ 141 w 528"/>
                <a:gd name="T21" fmla="*/ 16 h 305"/>
                <a:gd name="T22" fmla="*/ 189 w 528"/>
                <a:gd name="T23" fmla="*/ 6 h 305"/>
                <a:gd name="T24" fmla="*/ 239 w 528"/>
                <a:gd name="T25" fmla="*/ 0 h 305"/>
                <a:gd name="T26" fmla="*/ 289 w 528"/>
                <a:gd name="T27" fmla="*/ 0 h 305"/>
                <a:gd name="T28" fmla="*/ 339 w 528"/>
                <a:gd name="T29" fmla="*/ 6 h 305"/>
                <a:gd name="T30" fmla="*/ 387 w 528"/>
                <a:gd name="T31" fmla="*/ 16 h 305"/>
                <a:gd name="T32" fmla="*/ 430 w 528"/>
                <a:gd name="T33" fmla="*/ 34 h 305"/>
                <a:gd name="T34" fmla="*/ 450 w 528"/>
                <a:gd name="T35" fmla="*/ 44 h 305"/>
                <a:gd name="T36" fmla="*/ 484 w 528"/>
                <a:gd name="T37" fmla="*/ 68 h 305"/>
                <a:gd name="T38" fmla="*/ 510 w 528"/>
                <a:gd name="T39" fmla="*/ 94 h 305"/>
                <a:gd name="T40" fmla="*/ 524 w 528"/>
                <a:gd name="T41" fmla="*/ 123 h 305"/>
                <a:gd name="T42" fmla="*/ 528 w 528"/>
                <a:gd name="T43" fmla="*/ 151 h 305"/>
                <a:gd name="T44" fmla="*/ 524 w 528"/>
                <a:gd name="T45" fmla="*/ 181 h 305"/>
                <a:gd name="T46" fmla="*/ 510 w 528"/>
                <a:gd name="T47" fmla="*/ 209 h 305"/>
                <a:gd name="T48" fmla="*/ 484 w 528"/>
                <a:gd name="T49" fmla="*/ 237 h 305"/>
                <a:gd name="T50" fmla="*/ 450 w 528"/>
                <a:gd name="T51" fmla="*/ 261 h 305"/>
                <a:gd name="T52" fmla="*/ 430 w 528"/>
                <a:gd name="T53" fmla="*/ 271 h 305"/>
                <a:gd name="T54" fmla="*/ 387 w 528"/>
                <a:gd name="T55" fmla="*/ 287 h 305"/>
                <a:gd name="T56" fmla="*/ 339 w 528"/>
                <a:gd name="T57" fmla="*/ 299 h 305"/>
                <a:gd name="T58" fmla="*/ 289 w 528"/>
                <a:gd name="T59" fmla="*/ 305 h 305"/>
                <a:gd name="T60" fmla="*/ 239 w 528"/>
                <a:gd name="T61" fmla="*/ 305 h 305"/>
                <a:gd name="T62" fmla="*/ 189 w 528"/>
                <a:gd name="T63" fmla="*/ 299 h 305"/>
                <a:gd name="T64" fmla="*/ 141 w 528"/>
                <a:gd name="T65" fmla="*/ 287 h 305"/>
                <a:gd name="T66" fmla="*/ 98 w 528"/>
                <a:gd name="T67" fmla="*/ 271 h 305"/>
                <a:gd name="T68" fmla="*/ 78 w 528"/>
                <a:gd name="T69" fmla="*/ 261 h 3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8"/>
                <a:gd name="T106" fmla="*/ 0 h 305"/>
                <a:gd name="T107" fmla="*/ 528 w 528"/>
                <a:gd name="T108" fmla="*/ 305 h 3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8" h="305">
                  <a:moveTo>
                    <a:pt x="78" y="261"/>
                  </a:moveTo>
                  <a:lnTo>
                    <a:pt x="78" y="261"/>
                  </a:lnTo>
                  <a:lnTo>
                    <a:pt x="58" y="249"/>
                  </a:lnTo>
                  <a:lnTo>
                    <a:pt x="44" y="237"/>
                  </a:lnTo>
                  <a:lnTo>
                    <a:pt x="30" y="223"/>
                  </a:lnTo>
                  <a:lnTo>
                    <a:pt x="18" y="209"/>
                  </a:lnTo>
                  <a:lnTo>
                    <a:pt x="10" y="195"/>
                  </a:lnTo>
                  <a:lnTo>
                    <a:pt x="4" y="181"/>
                  </a:lnTo>
                  <a:lnTo>
                    <a:pt x="0" y="167"/>
                  </a:lnTo>
                  <a:lnTo>
                    <a:pt x="0" y="151"/>
                  </a:lnTo>
                  <a:lnTo>
                    <a:pt x="0" y="137"/>
                  </a:lnTo>
                  <a:lnTo>
                    <a:pt x="4" y="123"/>
                  </a:lnTo>
                  <a:lnTo>
                    <a:pt x="10" y="110"/>
                  </a:lnTo>
                  <a:lnTo>
                    <a:pt x="18" y="94"/>
                  </a:lnTo>
                  <a:lnTo>
                    <a:pt x="30" y="82"/>
                  </a:lnTo>
                  <a:lnTo>
                    <a:pt x="44" y="68"/>
                  </a:lnTo>
                  <a:lnTo>
                    <a:pt x="58" y="56"/>
                  </a:lnTo>
                  <a:lnTo>
                    <a:pt x="78" y="44"/>
                  </a:lnTo>
                  <a:lnTo>
                    <a:pt x="98" y="34"/>
                  </a:lnTo>
                  <a:lnTo>
                    <a:pt x="118" y="24"/>
                  </a:lnTo>
                  <a:lnTo>
                    <a:pt x="141" y="16"/>
                  </a:lnTo>
                  <a:lnTo>
                    <a:pt x="163" y="10"/>
                  </a:lnTo>
                  <a:lnTo>
                    <a:pt x="189" y="6"/>
                  </a:lnTo>
                  <a:lnTo>
                    <a:pt x="213" y="2"/>
                  </a:lnTo>
                  <a:lnTo>
                    <a:pt x="239" y="0"/>
                  </a:lnTo>
                  <a:lnTo>
                    <a:pt x="263" y="0"/>
                  </a:lnTo>
                  <a:lnTo>
                    <a:pt x="289" y="0"/>
                  </a:lnTo>
                  <a:lnTo>
                    <a:pt x="315" y="2"/>
                  </a:lnTo>
                  <a:lnTo>
                    <a:pt x="339" y="6"/>
                  </a:lnTo>
                  <a:lnTo>
                    <a:pt x="363" y="10"/>
                  </a:lnTo>
                  <a:lnTo>
                    <a:pt x="387" y="16"/>
                  </a:lnTo>
                  <a:lnTo>
                    <a:pt x="410" y="24"/>
                  </a:lnTo>
                  <a:lnTo>
                    <a:pt x="430" y="34"/>
                  </a:lnTo>
                  <a:lnTo>
                    <a:pt x="450" y="44"/>
                  </a:lnTo>
                  <a:lnTo>
                    <a:pt x="470" y="56"/>
                  </a:lnTo>
                  <a:lnTo>
                    <a:pt x="484" y="68"/>
                  </a:lnTo>
                  <a:lnTo>
                    <a:pt x="498" y="82"/>
                  </a:lnTo>
                  <a:lnTo>
                    <a:pt x="510" y="94"/>
                  </a:lnTo>
                  <a:lnTo>
                    <a:pt x="518" y="110"/>
                  </a:lnTo>
                  <a:lnTo>
                    <a:pt x="524" y="123"/>
                  </a:lnTo>
                  <a:lnTo>
                    <a:pt x="528" y="137"/>
                  </a:lnTo>
                  <a:lnTo>
                    <a:pt x="528" y="151"/>
                  </a:lnTo>
                  <a:lnTo>
                    <a:pt x="528" y="167"/>
                  </a:lnTo>
                  <a:lnTo>
                    <a:pt x="524" y="181"/>
                  </a:lnTo>
                  <a:lnTo>
                    <a:pt x="518" y="195"/>
                  </a:lnTo>
                  <a:lnTo>
                    <a:pt x="510" y="209"/>
                  </a:lnTo>
                  <a:lnTo>
                    <a:pt x="498" y="223"/>
                  </a:lnTo>
                  <a:lnTo>
                    <a:pt x="484" y="237"/>
                  </a:lnTo>
                  <a:lnTo>
                    <a:pt x="470" y="249"/>
                  </a:lnTo>
                  <a:lnTo>
                    <a:pt x="450" y="261"/>
                  </a:lnTo>
                  <a:lnTo>
                    <a:pt x="430" y="271"/>
                  </a:lnTo>
                  <a:lnTo>
                    <a:pt x="410" y="279"/>
                  </a:lnTo>
                  <a:lnTo>
                    <a:pt x="387" y="287"/>
                  </a:lnTo>
                  <a:lnTo>
                    <a:pt x="363" y="293"/>
                  </a:lnTo>
                  <a:lnTo>
                    <a:pt x="339" y="299"/>
                  </a:lnTo>
                  <a:lnTo>
                    <a:pt x="315" y="303"/>
                  </a:lnTo>
                  <a:lnTo>
                    <a:pt x="289" y="305"/>
                  </a:lnTo>
                  <a:lnTo>
                    <a:pt x="263" y="305"/>
                  </a:lnTo>
                  <a:lnTo>
                    <a:pt x="239" y="305"/>
                  </a:lnTo>
                  <a:lnTo>
                    <a:pt x="213" y="303"/>
                  </a:lnTo>
                  <a:lnTo>
                    <a:pt x="189" y="299"/>
                  </a:lnTo>
                  <a:lnTo>
                    <a:pt x="163" y="293"/>
                  </a:lnTo>
                  <a:lnTo>
                    <a:pt x="141" y="287"/>
                  </a:lnTo>
                  <a:lnTo>
                    <a:pt x="118" y="279"/>
                  </a:lnTo>
                  <a:lnTo>
                    <a:pt x="98" y="271"/>
                  </a:lnTo>
                  <a:lnTo>
                    <a:pt x="78" y="261"/>
                  </a:lnTo>
                  <a:close/>
                </a:path>
              </a:pathLst>
            </a:custGeom>
            <a:noFill/>
            <a:ln w="6350">
              <a:solidFill>
                <a:srgbClr val="000000"/>
              </a:solidFill>
              <a:round/>
              <a:headEnd/>
              <a:tailEnd/>
            </a:ln>
          </p:spPr>
          <p:txBody>
            <a:bodyPr/>
            <a:lstStyle/>
            <a:p>
              <a:endParaRPr lang="en-US"/>
            </a:p>
          </p:txBody>
        </p:sp>
        <p:pic>
          <p:nvPicPr>
            <p:cNvPr id="14396" name="Picture 17"/>
            <p:cNvPicPr>
              <a:picLocks noChangeAspect="1" noChangeArrowheads="1"/>
            </p:cNvPicPr>
            <p:nvPr/>
          </p:nvPicPr>
          <p:blipFill>
            <a:blip r:embed="rId5"/>
            <a:srcRect/>
            <a:stretch>
              <a:fillRect/>
            </a:stretch>
          </p:blipFill>
          <p:spPr bwMode="auto">
            <a:xfrm>
              <a:off x="1940" y="2011"/>
              <a:ext cx="454" cy="578"/>
            </a:xfrm>
            <a:prstGeom prst="rect">
              <a:avLst/>
            </a:prstGeom>
            <a:noFill/>
            <a:ln w="9525">
              <a:noFill/>
              <a:miter lim="800000"/>
              <a:headEnd/>
              <a:tailEnd/>
            </a:ln>
          </p:spPr>
        </p:pic>
        <p:sp>
          <p:nvSpPr>
            <p:cNvPr id="14397" name="Freeform 18"/>
            <p:cNvSpPr>
              <a:spLocks/>
            </p:cNvSpPr>
            <p:nvPr/>
          </p:nvSpPr>
          <p:spPr bwMode="auto">
            <a:xfrm>
              <a:off x="1893" y="1874"/>
              <a:ext cx="528" cy="806"/>
            </a:xfrm>
            <a:custGeom>
              <a:avLst/>
              <a:gdLst>
                <a:gd name="T0" fmla="*/ 78 w 528"/>
                <a:gd name="T1" fmla="*/ 762 h 806"/>
                <a:gd name="T2" fmla="*/ 44 w 528"/>
                <a:gd name="T3" fmla="*/ 738 h 806"/>
                <a:gd name="T4" fmla="*/ 18 w 528"/>
                <a:gd name="T5" fmla="*/ 710 h 806"/>
                <a:gd name="T6" fmla="*/ 4 w 528"/>
                <a:gd name="T7" fmla="*/ 682 h 806"/>
                <a:gd name="T8" fmla="*/ 0 w 528"/>
                <a:gd name="T9" fmla="*/ 652 h 806"/>
                <a:gd name="T10" fmla="*/ 0 w 528"/>
                <a:gd name="T11" fmla="*/ 154 h 806"/>
                <a:gd name="T12" fmla="*/ 4 w 528"/>
                <a:gd name="T13" fmla="*/ 124 h 806"/>
                <a:gd name="T14" fmla="*/ 20 w 528"/>
                <a:gd name="T15" fmla="*/ 96 h 806"/>
                <a:gd name="T16" fmla="*/ 44 w 528"/>
                <a:gd name="T17" fmla="*/ 68 h 806"/>
                <a:gd name="T18" fmla="*/ 78 w 528"/>
                <a:gd name="T19" fmla="*/ 44 h 806"/>
                <a:gd name="T20" fmla="*/ 98 w 528"/>
                <a:gd name="T21" fmla="*/ 34 h 806"/>
                <a:gd name="T22" fmla="*/ 141 w 528"/>
                <a:gd name="T23" fmla="*/ 18 h 806"/>
                <a:gd name="T24" fmla="*/ 189 w 528"/>
                <a:gd name="T25" fmla="*/ 6 h 806"/>
                <a:gd name="T26" fmla="*/ 239 w 528"/>
                <a:gd name="T27" fmla="*/ 0 h 806"/>
                <a:gd name="T28" fmla="*/ 289 w 528"/>
                <a:gd name="T29" fmla="*/ 0 h 806"/>
                <a:gd name="T30" fmla="*/ 339 w 528"/>
                <a:gd name="T31" fmla="*/ 6 h 806"/>
                <a:gd name="T32" fmla="*/ 387 w 528"/>
                <a:gd name="T33" fmla="*/ 18 h 806"/>
                <a:gd name="T34" fmla="*/ 430 w 528"/>
                <a:gd name="T35" fmla="*/ 34 h 806"/>
                <a:gd name="T36" fmla="*/ 450 w 528"/>
                <a:gd name="T37" fmla="*/ 44 h 806"/>
                <a:gd name="T38" fmla="*/ 484 w 528"/>
                <a:gd name="T39" fmla="*/ 68 h 806"/>
                <a:gd name="T40" fmla="*/ 508 w 528"/>
                <a:gd name="T41" fmla="*/ 94 h 806"/>
                <a:gd name="T42" fmla="*/ 524 w 528"/>
                <a:gd name="T43" fmla="*/ 124 h 806"/>
                <a:gd name="T44" fmla="*/ 528 w 528"/>
                <a:gd name="T45" fmla="*/ 152 h 806"/>
                <a:gd name="T46" fmla="*/ 528 w 528"/>
                <a:gd name="T47" fmla="*/ 652 h 806"/>
                <a:gd name="T48" fmla="*/ 524 w 528"/>
                <a:gd name="T49" fmla="*/ 682 h 806"/>
                <a:gd name="T50" fmla="*/ 510 w 528"/>
                <a:gd name="T51" fmla="*/ 710 h 806"/>
                <a:gd name="T52" fmla="*/ 484 w 528"/>
                <a:gd name="T53" fmla="*/ 738 h 806"/>
                <a:gd name="T54" fmla="*/ 450 w 528"/>
                <a:gd name="T55" fmla="*/ 762 h 806"/>
                <a:gd name="T56" fmla="*/ 430 w 528"/>
                <a:gd name="T57" fmla="*/ 772 h 806"/>
                <a:gd name="T58" fmla="*/ 387 w 528"/>
                <a:gd name="T59" fmla="*/ 788 h 806"/>
                <a:gd name="T60" fmla="*/ 339 w 528"/>
                <a:gd name="T61" fmla="*/ 800 h 806"/>
                <a:gd name="T62" fmla="*/ 289 w 528"/>
                <a:gd name="T63" fmla="*/ 806 h 806"/>
                <a:gd name="T64" fmla="*/ 239 w 528"/>
                <a:gd name="T65" fmla="*/ 806 h 806"/>
                <a:gd name="T66" fmla="*/ 189 w 528"/>
                <a:gd name="T67" fmla="*/ 800 h 806"/>
                <a:gd name="T68" fmla="*/ 141 w 528"/>
                <a:gd name="T69" fmla="*/ 788 h 806"/>
                <a:gd name="T70" fmla="*/ 98 w 528"/>
                <a:gd name="T71" fmla="*/ 772 h 806"/>
                <a:gd name="T72" fmla="*/ 78 w 528"/>
                <a:gd name="T73" fmla="*/ 762 h 8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8"/>
                <a:gd name="T112" fmla="*/ 0 h 806"/>
                <a:gd name="T113" fmla="*/ 528 w 528"/>
                <a:gd name="T114" fmla="*/ 806 h 8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8" h="806">
                  <a:moveTo>
                    <a:pt x="78" y="762"/>
                  </a:moveTo>
                  <a:lnTo>
                    <a:pt x="78" y="762"/>
                  </a:lnTo>
                  <a:lnTo>
                    <a:pt x="58" y="750"/>
                  </a:lnTo>
                  <a:lnTo>
                    <a:pt x="44" y="738"/>
                  </a:lnTo>
                  <a:lnTo>
                    <a:pt x="30" y="724"/>
                  </a:lnTo>
                  <a:lnTo>
                    <a:pt x="18" y="710"/>
                  </a:lnTo>
                  <a:lnTo>
                    <a:pt x="10" y="696"/>
                  </a:lnTo>
                  <a:lnTo>
                    <a:pt x="4" y="682"/>
                  </a:lnTo>
                  <a:lnTo>
                    <a:pt x="0" y="668"/>
                  </a:lnTo>
                  <a:lnTo>
                    <a:pt x="0" y="652"/>
                  </a:lnTo>
                  <a:lnTo>
                    <a:pt x="0" y="154"/>
                  </a:lnTo>
                  <a:lnTo>
                    <a:pt x="0" y="140"/>
                  </a:lnTo>
                  <a:lnTo>
                    <a:pt x="4" y="124"/>
                  </a:lnTo>
                  <a:lnTo>
                    <a:pt x="10" y="110"/>
                  </a:lnTo>
                  <a:lnTo>
                    <a:pt x="20" y="96"/>
                  </a:lnTo>
                  <a:lnTo>
                    <a:pt x="30" y="82"/>
                  </a:lnTo>
                  <a:lnTo>
                    <a:pt x="44" y="68"/>
                  </a:lnTo>
                  <a:lnTo>
                    <a:pt x="60" y="56"/>
                  </a:lnTo>
                  <a:lnTo>
                    <a:pt x="78" y="44"/>
                  </a:lnTo>
                  <a:lnTo>
                    <a:pt x="98" y="34"/>
                  </a:lnTo>
                  <a:lnTo>
                    <a:pt x="118" y="26"/>
                  </a:lnTo>
                  <a:lnTo>
                    <a:pt x="141" y="18"/>
                  </a:lnTo>
                  <a:lnTo>
                    <a:pt x="163" y="12"/>
                  </a:lnTo>
                  <a:lnTo>
                    <a:pt x="189" y="6"/>
                  </a:lnTo>
                  <a:lnTo>
                    <a:pt x="213" y="2"/>
                  </a:lnTo>
                  <a:lnTo>
                    <a:pt x="239" y="0"/>
                  </a:lnTo>
                  <a:lnTo>
                    <a:pt x="263" y="0"/>
                  </a:lnTo>
                  <a:lnTo>
                    <a:pt x="289" y="0"/>
                  </a:lnTo>
                  <a:lnTo>
                    <a:pt x="315" y="2"/>
                  </a:lnTo>
                  <a:lnTo>
                    <a:pt x="339" y="6"/>
                  </a:lnTo>
                  <a:lnTo>
                    <a:pt x="363" y="12"/>
                  </a:lnTo>
                  <a:lnTo>
                    <a:pt x="387" y="18"/>
                  </a:lnTo>
                  <a:lnTo>
                    <a:pt x="410" y="26"/>
                  </a:lnTo>
                  <a:lnTo>
                    <a:pt x="430" y="34"/>
                  </a:lnTo>
                  <a:lnTo>
                    <a:pt x="450" y="44"/>
                  </a:lnTo>
                  <a:lnTo>
                    <a:pt x="468" y="56"/>
                  </a:lnTo>
                  <a:lnTo>
                    <a:pt x="484" y="68"/>
                  </a:lnTo>
                  <a:lnTo>
                    <a:pt x="498" y="82"/>
                  </a:lnTo>
                  <a:lnTo>
                    <a:pt x="508" y="94"/>
                  </a:lnTo>
                  <a:lnTo>
                    <a:pt x="518" y="108"/>
                  </a:lnTo>
                  <a:lnTo>
                    <a:pt x="524" y="124"/>
                  </a:lnTo>
                  <a:lnTo>
                    <a:pt x="528" y="138"/>
                  </a:lnTo>
                  <a:lnTo>
                    <a:pt x="528" y="152"/>
                  </a:lnTo>
                  <a:lnTo>
                    <a:pt x="528" y="652"/>
                  </a:lnTo>
                  <a:lnTo>
                    <a:pt x="528" y="668"/>
                  </a:lnTo>
                  <a:lnTo>
                    <a:pt x="524" y="682"/>
                  </a:lnTo>
                  <a:lnTo>
                    <a:pt x="518" y="696"/>
                  </a:lnTo>
                  <a:lnTo>
                    <a:pt x="510" y="710"/>
                  </a:lnTo>
                  <a:lnTo>
                    <a:pt x="498" y="724"/>
                  </a:lnTo>
                  <a:lnTo>
                    <a:pt x="484" y="738"/>
                  </a:lnTo>
                  <a:lnTo>
                    <a:pt x="470" y="750"/>
                  </a:lnTo>
                  <a:lnTo>
                    <a:pt x="450" y="762"/>
                  </a:lnTo>
                  <a:lnTo>
                    <a:pt x="430" y="772"/>
                  </a:lnTo>
                  <a:lnTo>
                    <a:pt x="410" y="780"/>
                  </a:lnTo>
                  <a:lnTo>
                    <a:pt x="387" y="788"/>
                  </a:lnTo>
                  <a:lnTo>
                    <a:pt x="363" y="794"/>
                  </a:lnTo>
                  <a:lnTo>
                    <a:pt x="339" y="800"/>
                  </a:lnTo>
                  <a:lnTo>
                    <a:pt x="315" y="804"/>
                  </a:lnTo>
                  <a:lnTo>
                    <a:pt x="289" y="806"/>
                  </a:lnTo>
                  <a:lnTo>
                    <a:pt x="263" y="806"/>
                  </a:lnTo>
                  <a:lnTo>
                    <a:pt x="239" y="806"/>
                  </a:lnTo>
                  <a:lnTo>
                    <a:pt x="213" y="804"/>
                  </a:lnTo>
                  <a:lnTo>
                    <a:pt x="189" y="800"/>
                  </a:lnTo>
                  <a:lnTo>
                    <a:pt x="163" y="794"/>
                  </a:lnTo>
                  <a:lnTo>
                    <a:pt x="141" y="788"/>
                  </a:lnTo>
                  <a:lnTo>
                    <a:pt x="118" y="780"/>
                  </a:lnTo>
                  <a:lnTo>
                    <a:pt x="98" y="772"/>
                  </a:lnTo>
                  <a:lnTo>
                    <a:pt x="78" y="762"/>
                  </a:lnTo>
                  <a:close/>
                </a:path>
              </a:pathLst>
            </a:custGeom>
            <a:solidFill>
              <a:srgbClr val="FFFF99">
                <a:alpha val="50195"/>
              </a:srgbClr>
            </a:solidFill>
            <a:ln w="12700">
              <a:solidFill>
                <a:srgbClr val="000000"/>
              </a:solidFill>
              <a:round/>
              <a:headEnd/>
              <a:tailEnd/>
            </a:ln>
          </p:spPr>
          <p:txBody>
            <a:bodyPr/>
            <a:lstStyle/>
            <a:p>
              <a:endParaRPr lang="en-US"/>
            </a:p>
          </p:txBody>
        </p:sp>
        <p:sp>
          <p:nvSpPr>
            <p:cNvPr id="14398" name="Freeform 19"/>
            <p:cNvSpPr>
              <a:spLocks/>
            </p:cNvSpPr>
            <p:nvPr/>
          </p:nvSpPr>
          <p:spPr bwMode="auto">
            <a:xfrm>
              <a:off x="1895" y="1876"/>
              <a:ext cx="528" cy="305"/>
            </a:xfrm>
            <a:custGeom>
              <a:avLst/>
              <a:gdLst>
                <a:gd name="T0" fmla="*/ 78 w 528"/>
                <a:gd name="T1" fmla="*/ 261 h 305"/>
                <a:gd name="T2" fmla="*/ 44 w 528"/>
                <a:gd name="T3" fmla="*/ 237 h 305"/>
                <a:gd name="T4" fmla="*/ 18 w 528"/>
                <a:gd name="T5" fmla="*/ 211 h 305"/>
                <a:gd name="T6" fmla="*/ 4 w 528"/>
                <a:gd name="T7" fmla="*/ 182 h 305"/>
                <a:gd name="T8" fmla="*/ 0 w 528"/>
                <a:gd name="T9" fmla="*/ 154 h 305"/>
                <a:gd name="T10" fmla="*/ 4 w 528"/>
                <a:gd name="T11" fmla="*/ 124 h 305"/>
                <a:gd name="T12" fmla="*/ 18 w 528"/>
                <a:gd name="T13" fmla="*/ 96 h 305"/>
                <a:gd name="T14" fmla="*/ 44 w 528"/>
                <a:gd name="T15" fmla="*/ 68 h 305"/>
                <a:gd name="T16" fmla="*/ 78 w 528"/>
                <a:gd name="T17" fmla="*/ 44 h 305"/>
                <a:gd name="T18" fmla="*/ 98 w 528"/>
                <a:gd name="T19" fmla="*/ 34 h 305"/>
                <a:gd name="T20" fmla="*/ 141 w 528"/>
                <a:gd name="T21" fmla="*/ 18 h 305"/>
                <a:gd name="T22" fmla="*/ 189 w 528"/>
                <a:gd name="T23" fmla="*/ 6 h 305"/>
                <a:gd name="T24" fmla="*/ 239 w 528"/>
                <a:gd name="T25" fmla="*/ 0 h 305"/>
                <a:gd name="T26" fmla="*/ 289 w 528"/>
                <a:gd name="T27" fmla="*/ 0 h 305"/>
                <a:gd name="T28" fmla="*/ 339 w 528"/>
                <a:gd name="T29" fmla="*/ 6 h 305"/>
                <a:gd name="T30" fmla="*/ 387 w 528"/>
                <a:gd name="T31" fmla="*/ 18 h 305"/>
                <a:gd name="T32" fmla="*/ 430 w 528"/>
                <a:gd name="T33" fmla="*/ 34 h 305"/>
                <a:gd name="T34" fmla="*/ 450 w 528"/>
                <a:gd name="T35" fmla="*/ 44 h 305"/>
                <a:gd name="T36" fmla="*/ 484 w 528"/>
                <a:gd name="T37" fmla="*/ 68 h 305"/>
                <a:gd name="T38" fmla="*/ 510 w 528"/>
                <a:gd name="T39" fmla="*/ 96 h 305"/>
                <a:gd name="T40" fmla="*/ 524 w 528"/>
                <a:gd name="T41" fmla="*/ 124 h 305"/>
                <a:gd name="T42" fmla="*/ 528 w 528"/>
                <a:gd name="T43" fmla="*/ 154 h 305"/>
                <a:gd name="T44" fmla="*/ 524 w 528"/>
                <a:gd name="T45" fmla="*/ 182 h 305"/>
                <a:gd name="T46" fmla="*/ 510 w 528"/>
                <a:gd name="T47" fmla="*/ 211 h 305"/>
                <a:gd name="T48" fmla="*/ 484 w 528"/>
                <a:gd name="T49" fmla="*/ 237 h 305"/>
                <a:gd name="T50" fmla="*/ 450 w 528"/>
                <a:gd name="T51" fmla="*/ 261 h 305"/>
                <a:gd name="T52" fmla="*/ 430 w 528"/>
                <a:gd name="T53" fmla="*/ 271 h 305"/>
                <a:gd name="T54" fmla="*/ 387 w 528"/>
                <a:gd name="T55" fmla="*/ 289 h 305"/>
                <a:gd name="T56" fmla="*/ 339 w 528"/>
                <a:gd name="T57" fmla="*/ 299 h 305"/>
                <a:gd name="T58" fmla="*/ 289 w 528"/>
                <a:gd name="T59" fmla="*/ 305 h 305"/>
                <a:gd name="T60" fmla="*/ 239 w 528"/>
                <a:gd name="T61" fmla="*/ 305 h 305"/>
                <a:gd name="T62" fmla="*/ 189 w 528"/>
                <a:gd name="T63" fmla="*/ 299 h 305"/>
                <a:gd name="T64" fmla="*/ 141 w 528"/>
                <a:gd name="T65" fmla="*/ 289 h 305"/>
                <a:gd name="T66" fmla="*/ 98 w 528"/>
                <a:gd name="T67" fmla="*/ 271 h 305"/>
                <a:gd name="T68" fmla="*/ 78 w 528"/>
                <a:gd name="T69" fmla="*/ 261 h 3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8"/>
                <a:gd name="T106" fmla="*/ 0 h 305"/>
                <a:gd name="T107" fmla="*/ 528 w 528"/>
                <a:gd name="T108" fmla="*/ 305 h 3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8" h="305">
                  <a:moveTo>
                    <a:pt x="78" y="261"/>
                  </a:moveTo>
                  <a:lnTo>
                    <a:pt x="78" y="261"/>
                  </a:lnTo>
                  <a:lnTo>
                    <a:pt x="58" y="249"/>
                  </a:lnTo>
                  <a:lnTo>
                    <a:pt x="44" y="237"/>
                  </a:lnTo>
                  <a:lnTo>
                    <a:pt x="30" y="223"/>
                  </a:lnTo>
                  <a:lnTo>
                    <a:pt x="18" y="211"/>
                  </a:lnTo>
                  <a:lnTo>
                    <a:pt x="10" y="196"/>
                  </a:lnTo>
                  <a:lnTo>
                    <a:pt x="4" y="182"/>
                  </a:lnTo>
                  <a:lnTo>
                    <a:pt x="0" y="168"/>
                  </a:lnTo>
                  <a:lnTo>
                    <a:pt x="0" y="154"/>
                  </a:lnTo>
                  <a:lnTo>
                    <a:pt x="0" y="138"/>
                  </a:lnTo>
                  <a:lnTo>
                    <a:pt x="4" y="124"/>
                  </a:lnTo>
                  <a:lnTo>
                    <a:pt x="10" y="110"/>
                  </a:lnTo>
                  <a:lnTo>
                    <a:pt x="18" y="96"/>
                  </a:lnTo>
                  <a:lnTo>
                    <a:pt x="30" y="82"/>
                  </a:lnTo>
                  <a:lnTo>
                    <a:pt x="44" y="68"/>
                  </a:lnTo>
                  <a:lnTo>
                    <a:pt x="58" y="56"/>
                  </a:lnTo>
                  <a:lnTo>
                    <a:pt x="78" y="44"/>
                  </a:lnTo>
                  <a:lnTo>
                    <a:pt x="98" y="34"/>
                  </a:lnTo>
                  <a:lnTo>
                    <a:pt x="118" y="26"/>
                  </a:lnTo>
                  <a:lnTo>
                    <a:pt x="141" y="18"/>
                  </a:lnTo>
                  <a:lnTo>
                    <a:pt x="163" y="12"/>
                  </a:lnTo>
                  <a:lnTo>
                    <a:pt x="189" y="6"/>
                  </a:lnTo>
                  <a:lnTo>
                    <a:pt x="213" y="2"/>
                  </a:lnTo>
                  <a:lnTo>
                    <a:pt x="239" y="0"/>
                  </a:lnTo>
                  <a:lnTo>
                    <a:pt x="263" y="0"/>
                  </a:lnTo>
                  <a:lnTo>
                    <a:pt x="289" y="0"/>
                  </a:lnTo>
                  <a:lnTo>
                    <a:pt x="315" y="2"/>
                  </a:lnTo>
                  <a:lnTo>
                    <a:pt x="339" y="6"/>
                  </a:lnTo>
                  <a:lnTo>
                    <a:pt x="363" y="12"/>
                  </a:lnTo>
                  <a:lnTo>
                    <a:pt x="387" y="18"/>
                  </a:lnTo>
                  <a:lnTo>
                    <a:pt x="410" y="26"/>
                  </a:lnTo>
                  <a:lnTo>
                    <a:pt x="430" y="34"/>
                  </a:lnTo>
                  <a:lnTo>
                    <a:pt x="450" y="44"/>
                  </a:lnTo>
                  <a:lnTo>
                    <a:pt x="470" y="56"/>
                  </a:lnTo>
                  <a:lnTo>
                    <a:pt x="484" y="68"/>
                  </a:lnTo>
                  <a:lnTo>
                    <a:pt x="498" y="82"/>
                  </a:lnTo>
                  <a:lnTo>
                    <a:pt x="510" y="96"/>
                  </a:lnTo>
                  <a:lnTo>
                    <a:pt x="518" y="110"/>
                  </a:lnTo>
                  <a:lnTo>
                    <a:pt x="524" y="124"/>
                  </a:lnTo>
                  <a:lnTo>
                    <a:pt x="528" y="138"/>
                  </a:lnTo>
                  <a:lnTo>
                    <a:pt x="528" y="154"/>
                  </a:lnTo>
                  <a:lnTo>
                    <a:pt x="528" y="168"/>
                  </a:lnTo>
                  <a:lnTo>
                    <a:pt x="524" y="182"/>
                  </a:lnTo>
                  <a:lnTo>
                    <a:pt x="518" y="196"/>
                  </a:lnTo>
                  <a:lnTo>
                    <a:pt x="510" y="211"/>
                  </a:lnTo>
                  <a:lnTo>
                    <a:pt x="498" y="223"/>
                  </a:lnTo>
                  <a:lnTo>
                    <a:pt x="484" y="237"/>
                  </a:lnTo>
                  <a:lnTo>
                    <a:pt x="470" y="249"/>
                  </a:lnTo>
                  <a:lnTo>
                    <a:pt x="450" y="261"/>
                  </a:lnTo>
                  <a:lnTo>
                    <a:pt x="430" y="271"/>
                  </a:lnTo>
                  <a:lnTo>
                    <a:pt x="410" y="281"/>
                  </a:lnTo>
                  <a:lnTo>
                    <a:pt x="387" y="289"/>
                  </a:lnTo>
                  <a:lnTo>
                    <a:pt x="363" y="295"/>
                  </a:lnTo>
                  <a:lnTo>
                    <a:pt x="339" y="299"/>
                  </a:lnTo>
                  <a:lnTo>
                    <a:pt x="315" y="303"/>
                  </a:lnTo>
                  <a:lnTo>
                    <a:pt x="289" y="305"/>
                  </a:lnTo>
                  <a:lnTo>
                    <a:pt x="263" y="305"/>
                  </a:lnTo>
                  <a:lnTo>
                    <a:pt x="239" y="305"/>
                  </a:lnTo>
                  <a:lnTo>
                    <a:pt x="213" y="303"/>
                  </a:lnTo>
                  <a:lnTo>
                    <a:pt x="189" y="299"/>
                  </a:lnTo>
                  <a:lnTo>
                    <a:pt x="163" y="295"/>
                  </a:lnTo>
                  <a:lnTo>
                    <a:pt x="141" y="289"/>
                  </a:lnTo>
                  <a:lnTo>
                    <a:pt x="118" y="281"/>
                  </a:lnTo>
                  <a:lnTo>
                    <a:pt x="98" y="271"/>
                  </a:lnTo>
                  <a:lnTo>
                    <a:pt x="78" y="261"/>
                  </a:lnTo>
                  <a:close/>
                </a:path>
              </a:pathLst>
            </a:custGeom>
            <a:solidFill>
              <a:srgbClr val="FFFF99">
                <a:alpha val="50195"/>
              </a:srgbClr>
            </a:solidFill>
            <a:ln w="6350">
              <a:solidFill>
                <a:srgbClr val="000000"/>
              </a:solidFill>
              <a:round/>
              <a:headEnd/>
              <a:tailEnd/>
            </a:ln>
          </p:spPr>
          <p:txBody>
            <a:bodyPr/>
            <a:lstStyle/>
            <a:p>
              <a:endParaRPr lang="en-US"/>
            </a:p>
          </p:txBody>
        </p:sp>
        <p:sp>
          <p:nvSpPr>
            <p:cNvPr id="14399" name="Line 20"/>
            <p:cNvSpPr>
              <a:spLocks noChangeShapeType="1"/>
            </p:cNvSpPr>
            <p:nvPr/>
          </p:nvSpPr>
          <p:spPr bwMode="auto">
            <a:xfrm>
              <a:off x="2164" y="960"/>
              <a:ext cx="1" cy="1059"/>
            </a:xfrm>
            <a:prstGeom prst="line">
              <a:avLst/>
            </a:prstGeom>
            <a:noFill/>
            <a:ln w="57150" cap="rnd">
              <a:solidFill>
                <a:schemeClr val="tx1"/>
              </a:solidFill>
              <a:round/>
              <a:headEnd/>
              <a:tailEnd/>
            </a:ln>
          </p:spPr>
          <p:txBody>
            <a:bodyPr lIns="90000" tIns="46800" rIns="90000" bIns="46800" anchor="ctr">
              <a:spAutoFit/>
            </a:bodyPr>
            <a:lstStyle/>
            <a:p>
              <a:endParaRPr lang="en-US"/>
            </a:p>
          </p:txBody>
        </p:sp>
        <p:sp>
          <p:nvSpPr>
            <p:cNvPr id="14400" name="Freeform 21"/>
            <p:cNvSpPr>
              <a:spLocks/>
            </p:cNvSpPr>
            <p:nvPr/>
          </p:nvSpPr>
          <p:spPr bwMode="auto">
            <a:xfrm>
              <a:off x="2107" y="2275"/>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FAB00">
                <a:alpha val="50195"/>
              </a:srgbClr>
            </a:solidFill>
            <a:ln w="6350">
              <a:solidFill>
                <a:srgbClr val="000000"/>
              </a:solidFill>
              <a:round/>
              <a:headEnd/>
              <a:tailEnd/>
            </a:ln>
          </p:spPr>
          <p:txBody>
            <a:bodyPr/>
            <a:lstStyle/>
            <a:p>
              <a:endParaRPr lang="en-US"/>
            </a:p>
          </p:txBody>
        </p:sp>
        <p:sp>
          <p:nvSpPr>
            <p:cNvPr id="14401" name="Freeform 22"/>
            <p:cNvSpPr>
              <a:spLocks/>
            </p:cNvSpPr>
            <p:nvPr/>
          </p:nvSpPr>
          <p:spPr bwMode="auto">
            <a:xfrm>
              <a:off x="2271" y="2273"/>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FAB00">
                <a:alpha val="50195"/>
              </a:srgbClr>
            </a:solidFill>
            <a:ln w="6350">
              <a:solidFill>
                <a:srgbClr val="000000"/>
              </a:solidFill>
              <a:round/>
              <a:headEnd/>
              <a:tailEnd/>
            </a:ln>
          </p:spPr>
          <p:txBody>
            <a:bodyPr/>
            <a:lstStyle/>
            <a:p>
              <a:endParaRPr lang="en-US"/>
            </a:p>
          </p:txBody>
        </p:sp>
        <p:sp>
          <p:nvSpPr>
            <p:cNvPr id="14402" name="Line 23"/>
            <p:cNvSpPr>
              <a:spLocks noChangeShapeType="1"/>
            </p:cNvSpPr>
            <p:nvPr/>
          </p:nvSpPr>
          <p:spPr bwMode="auto">
            <a:xfrm>
              <a:off x="2164" y="960"/>
              <a:ext cx="1" cy="1059"/>
            </a:xfrm>
            <a:prstGeom prst="line">
              <a:avLst/>
            </a:prstGeom>
            <a:noFill/>
            <a:ln w="31750" cap="rnd">
              <a:solidFill>
                <a:schemeClr val="accent1"/>
              </a:solidFill>
              <a:round/>
              <a:headEnd/>
              <a:tailEnd/>
            </a:ln>
          </p:spPr>
          <p:txBody>
            <a:bodyPr lIns="90000" tIns="46800" rIns="90000" bIns="46800" anchor="ctr">
              <a:spAutoFit/>
            </a:bodyPr>
            <a:lstStyle/>
            <a:p>
              <a:endParaRPr lang="en-US"/>
            </a:p>
          </p:txBody>
        </p:sp>
        <p:sp>
          <p:nvSpPr>
            <p:cNvPr id="14403" name="Freeform 24"/>
            <p:cNvSpPr>
              <a:spLocks/>
            </p:cNvSpPr>
            <p:nvPr/>
          </p:nvSpPr>
          <p:spPr bwMode="auto">
            <a:xfrm>
              <a:off x="2109" y="2447"/>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chemeClr val="tx2">
                <a:alpha val="50195"/>
              </a:schemeClr>
            </a:solidFill>
            <a:ln w="6350">
              <a:solidFill>
                <a:srgbClr val="000000"/>
              </a:solidFill>
              <a:round/>
              <a:headEnd/>
              <a:tailEnd/>
            </a:ln>
          </p:spPr>
          <p:txBody>
            <a:bodyPr/>
            <a:lstStyle/>
            <a:p>
              <a:endParaRPr lang="en-US"/>
            </a:p>
          </p:txBody>
        </p:sp>
        <p:sp>
          <p:nvSpPr>
            <p:cNvPr id="14404" name="Freeform 25"/>
            <p:cNvSpPr>
              <a:spLocks/>
            </p:cNvSpPr>
            <p:nvPr/>
          </p:nvSpPr>
          <p:spPr bwMode="auto">
            <a:xfrm>
              <a:off x="1945" y="2103"/>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10000">
                <a:alpha val="50195"/>
              </a:srgbClr>
            </a:solidFill>
            <a:ln w="6350">
              <a:solidFill>
                <a:srgbClr val="000000"/>
              </a:solidFill>
              <a:round/>
              <a:headEnd/>
              <a:tailEnd/>
            </a:ln>
          </p:spPr>
          <p:txBody>
            <a:bodyPr/>
            <a:lstStyle/>
            <a:p>
              <a:endParaRPr lang="en-US"/>
            </a:p>
          </p:txBody>
        </p:sp>
      </p:grpSp>
      <p:sp>
        <p:nvSpPr>
          <p:cNvPr id="14344" name="Text Box 26"/>
          <p:cNvSpPr txBox="1">
            <a:spLocks noChangeArrowheads="1"/>
          </p:cNvSpPr>
          <p:nvPr/>
        </p:nvSpPr>
        <p:spPr bwMode="auto">
          <a:xfrm>
            <a:off x="1924050" y="2505075"/>
            <a:ext cx="600075" cy="336550"/>
          </a:xfrm>
          <a:prstGeom prst="rect">
            <a:avLst/>
          </a:prstGeom>
          <a:noFill/>
          <a:ln w="9525">
            <a:noFill/>
            <a:miter lim="800000"/>
            <a:headEnd/>
            <a:tailEnd/>
          </a:ln>
        </p:spPr>
        <p:txBody>
          <a:bodyPr wrap="none">
            <a:spAutoFit/>
          </a:bodyPr>
          <a:lstStyle/>
          <a:p>
            <a:pPr>
              <a:spcBef>
                <a:spcPct val="50000"/>
              </a:spcBef>
            </a:pPr>
            <a:r>
              <a:rPr lang="en-US" sz="1600" b="1"/>
              <a:t>VCS</a:t>
            </a:r>
          </a:p>
        </p:txBody>
      </p:sp>
      <p:sp>
        <p:nvSpPr>
          <p:cNvPr id="486427" name="Text Box 27"/>
          <p:cNvSpPr txBox="1">
            <a:spLocks noChangeArrowheads="1"/>
          </p:cNvSpPr>
          <p:nvPr/>
        </p:nvSpPr>
        <p:spPr bwMode="auto">
          <a:xfrm>
            <a:off x="3860800" y="5503863"/>
            <a:ext cx="1041400" cy="581025"/>
          </a:xfrm>
          <a:prstGeom prst="rect">
            <a:avLst/>
          </a:prstGeom>
          <a:noFill/>
          <a:ln w="9525">
            <a:noFill/>
            <a:miter lim="800000"/>
            <a:headEnd/>
            <a:tailEnd/>
          </a:ln>
        </p:spPr>
        <p:txBody>
          <a:bodyPr wrap="none">
            <a:spAutoFit/>
          </a:bodyPr>
          <a:lstStyle/>
          <a:p>
            <a:pPr algn="ctr">
              <a:spcBef>
                <a:spcPct val="50000"/>
              </a:spcBef>
            </a:pPr>
            <a:r>
              <a:rPr lang="en-US" sz="1600"/>
              <a:t>BCV</a:t>
            </a:r>
            <a:br>
              <a:rPr lang="en-US" sz="1600"/>
            </a:br>
            <a:r>
              <a:rPr lang="en-US" sz="1600"/>
              <a:t>Snapshot</a:t>
            </a:r>
          </a:p>
        </p:txBody>
      </p:sp>
      <p:pic>
        <p:nvPicPr>
          <p:cNvPr id="14346" name="Picture 28" descr="EMX_DMX1000"/>
          <p:cNvPicPr>
            <a:picLocks noChangeAspect="1" noChangeArrowheads="1"/>
          </p:cNvPicPr>
          <p:nvPr/>
        </p:nvPicPr>
        <p:blipFill>
          <a:blip r:embed="rId4"/>
          <a:srcRect/>
          <a:stretch>
            <a:fillRect/>
          </a:stretch>
        </p:blipFill>
        <p:spPr bwMode="auto">
          <a:xfrm>
            <a:off x="719138" y="4278313"/>
            <a:ext cx="1014412" cy="1911350"/>
          </a:xfrm>
          <a:prstGeom prst="rect">
            <a:avLst/>
          </a:prstGeom>
          <a:noFill/>
          <a:ln w="9525">
            <a:noFill/>
            <a:miter lim="800000"/>
            <a:headEnd/>
            <a:tailEnd/>
          </a:ln>
        </p:spPr>
      </p:pic>
      <p:pic>
        <p:nvPicPr>
          <p:cNvPr id="14347" name="Picture 29" descr="skyline2"/>
          <p:cNvPicPr>
            <a:picLocks noChangeAspect="1" noChangeArrowheads="1"/>
          </p:cNvPicPr>
          <p:nvPr/>
        </p:nvPicPr>
        <p:blipFill>
          <a:blip r:embed="rId6"/>
          <a:srcRect t="16449"/>
          <a:stretch>
            <a:fillRect/>
          </a:stretch>
        </p:blipFill>
        <p:spPr bwMode="auto">
          <a:xfrm>
            <a:off x="2566988" y="1247775"/>
            <a:ext cx="1682750" cy="1016000"/>
          </a:xfrm>
          <a:prstGeom prst="rect">
            <a:avLst/>
          </a:prstGeom>
          <a:noFill/>
          <a:ln w="9525">
            <a:noFill/>
            <a:miter lim="800000"/>
            <a:headEnd/>
            <a:tailEnd/>
          </a:ln>
        </p:spPr>
      </p:pic>
      <p:pic>
        <p:nvPicPr>
          <p:cNvPr id="14348" name="Picture 30" descr="office_building2"/>
          <p:cNvPicPr>
            <a:picLocks noChangeAspect="1" noChangeArrowheads="1"/>
          </p:cNvPicPr>
          <p:nvPr/>
        </p:nvPicPr>
        <p:blipFill>
          <a:blip r:embed="rId7"/>
          <a:srcRect b="14702"/>
          <a:stretch>
            <a:fillRect/>
          </a:stretch>
        </p:blipFill>
        <p:spPr bwMode="auto">
          <a:xfrm>
            <a:off x="373063" y="1219200"/>
            <a:ext cx="1641475" cy="1160463"/>
          </a:xfrm>
          <a:prstGeom prst="rect">
            <a:avLst/>
          </a:prstGeom>
          <a:noFill/>
          <a:ln w="9525">
            <a:noFill/>
            <a:miter lim="800000"/>
            <a:headEnd/>
            <a:tailEnd/>
          </a:ln>
        </p:spPr>
      </p:pic>
      <p:sp>
        <p:nvSpPr>
          <p:cNvPr id="14349" name="Text Box 31"/>
          <p:cNvSpPr txBox="1">
            <a:spLocks noChangeArrowheads="1"/>
          </p:cNvSpPr>
          <p:nvPr/>
        </p:nvSpPr>
        <p:spPr bwMode="auto">
          <a:xfrm>
            <a:off x="560388" y="1262063"/>
            <a:ext cx="1231900" cy="317500"/>
          </a:xfrm>
          <a:prstGeom prst="rect">
            <a:avLst/>
          </a:prstGeom>
          <a:solidFill>
            <a:srgbClr val="FFFFFF">
              <a:alpha val="74901"/>
            </a:srgbClr>
          </a:solidFill>
          <a:ln w="12700" cap="rnd">
            <a:solidFill>
              <a:schemeClr val="bg2"/>
            </a:solidFill>
            <a:prstDash val="sysDot"/>
            <a:miter lim="800000"/>
            <a:headEnd/>
            <a:tailEnd/>
          </a:ln>
        </p:spPr>
        <p:txBody>
          <a:bodyPr wrap="none" lIns="90000" tIns="46800" rIns="90000" bIns="46800">
            <a:spAutoFit/>
          </a:bodyPr>
          <a:lstStyle/>
          <a:p>
            <a:pPr algn="ctr" eaLnBrk="0" hangingPunct="0"/>
            <a:r>
              <a:rPr lang="en-US" sz="1400" b="1"/>
              <a:t>Primary Site</a:t>
            </a:r>
          </a:p>
        </p:txBody>
      </p:sp>
      <p:sp>
        <p:nvSpPr>
          <p:cNvPr id="14350" name="Text Box 32"/>
          <p:cNvSpPr txBox="1">
            <a:spLocks noChangeArrowheads="1"/>
          </p:cNvSpPr>
          <p:nvPr/>
        </p:nvSpPr>
        <p:spPr bwMode="auto">
          <a:xfrm>
            <a:off x="2695575" y="1260475"/>
            <a:ext cx="1474788" cy="317500"/>
          </a:xfrm>
          <a:prstGeom prst="rect">
            <a:avLst/>
          </a:prstGeom>
          <a:solidFill>
            <a:srgbClr val="FFFFFF">
              <a:alpha val="74901"/>
            </a:srgbClr>
          </a:solidFill>
          <a:ln w="12700" cap="rnd">
            <a:solidFill>
              <a:schemeClr val="bg2"/>
            </a:solidFill>
            <a:prstDash val="sysDot"/>
            <a:miter lim="800000"/>
            <a:headEnd/>
            <a:tailEnd/>
          </a:ln>
        </p:spPr>
        <p:txBody>
          <a:bodyPr wrap="none" lIns="90000" tIns="46800" rIns="90000" bIns="46800">
            <a:spAutoFit/>
          </a:bodyPr>
          <a:lstStyle/>
          <a:p>
            <a:pPr algn="ctr" eaLnBrk="0" hangingPunct="0"/>
            <a:r>
              <a:rPr lang="en-US" sz="1400" b="1"/>
              <a:t>Secondary Site</a:t>
            </a:r>
          </a:p>
        </p:txBody>
      </p:sp>
      <p:grpSp>
        <p:nvGrpSpPr>
          <p:cNvPr id="4" name="Group 33"/>
          <p:cNvGrpSpPr>
            <a:grpSpLocks/>
          </p:cNvGrpSpPr>
          <p:nvPr/>
        </p:nvGrpSpPr>
        <p:grpSpPr bwMode="auto">
          <a:xfrm>
            <a:off x="804863" y="2725738"/>
            <a:ext cx="841375" cy="2746375"/>
            <a:chOff x="1893" y="960"/>
            <a:chExt cx="530" cy="1722"/>
          </a:xfrm>
        </p:grpSpPr>
        <p:sp>
          <p:nvSpPr>
            <p:cNvPr id="14385" name="Freeform 34"/>
            <p:cNvSpPr>
              <a:spLocks/>
            </p:cNvSpPr>
            <p:nvPr/>
          </p:nvSpPr>
          <p:spPr bwMode="auto">
            <a:xfrm>
              <a:off x="1895" y="2377"/>
              <a:ext cx="528" cy="305"/>
            </a:xfrm>
            <a:custGeom>
              <a:avLst/>
              <a:gdLst>
                <a:gd name="T0" fmla="*/ 78 w 528"/>
                <a:gd name="T1" fmla="*/ 261 h 305"/>
                <a:gd name="T2" fmla="*/ 44 w 528"/>
                <a:gd name="T3" fmla="*/ 237 h 305"/>
                <a:gd name="T4" fmla="*/ 18 w 528"/>
                <a:gd name="T5" fmla="*/ 209 h 305"/>
                <a:gd name="T6" fmla="*/ 4 w 528"/>
                <a:gd name="T7" fmla="*/ 181 h 305"/>
                <a:gd name="T8" fmla="*/ 0 w 528"/>
                <a:gd name="T9" fmla="*/ 151 h 305"/>
                <a:gd name="T10" fmla="*/ 4 w 528"/>
                <a:gd name="T11" fmla="*/ 123 h 305"/>
                <a:gd name="T12" fmla="*/ 18 w 528"/>
                <a:gd name="T13" fmla="*/ 94 h 305"/>
                <a:gd name="T14" fmla="*/ 44 w 528"/>
                <a:gd name="T15" fmla="*/ 68 h 305"/>
                <a:gd name="T16" fmla="*/ 78 w 528"/>
                <a:gd name="T17" fmla="*/ 44 h 305"/>
                <a:gd name="T18" fmla="*/ 98 w 528"/>
                <a:gd name="T19" fmla="*/ 34 h 305"/>
                <a:gd name="T20" fmla="*/ 141 w 528"/>
                <a:gd name="T21" fmla="*/ 16 h 305"/>
                <a:gd name="T22" fmla="*/ 189 w 528"/>
                <a:gd name="T23" fmla="*/ 6 h 305"/>
                <a:gd name="T24" fmla="*/ 239 w 528"/>
                <a:gd name="T25" fmla="*/ 0 h 305"/>
                <a:gd name="T26" fmla="*/ 289 w 528"/>
                <a:gd name="T27" fmla="*/ 0 h 305"/>
                <a:gd name="T28" fmla="*/ 339 w 528"/>
                <a:gd name="T29" fmla="*/ 6 h 305"/>
                <a:gd name="T30" fmla="*/ 387 w 528"/>
                <a:gd name="T31" fmla="*/ 16 h 305"/>
                <a:gd name="T32" fmla="*/ 430 w 528"/>
                <a:gd name="T33" fmla="*/ 34 h 305"/>
                <a:gd name="T34" fmla="*/ 450 w 528"/>
                <a:gd name="T35" fmla="*/ 44 h 305"/>
                <a:gd name="T36" fmla="*/ 484 w 528"/>
                <a:gd name="T37" fmla="*/ 68 h 305"/>
                <a:gd name="T38" fmla="*/ 510 w 528"/>
                <a:gd name="T39" fmla="*/ 94 h 305"/>
                <a:gd name="T40" fmla="*/ 524 w 528"/>
                <a:gd name="T41" fmla="*/ 123 h 305"/>
                <a:gd name="T42" fmla="*/ 528 w 528"/>
                <a:gd name="T43" fmla="*/ 151 h 305"/>
                <a:gd name="T44" fmla="*/ 524 w 528"/>
                <a:gd name="T45" fmla="*/ 181 h 305"/>
                <a:gd name="T46" fmla="*/ 510 w 528"/>
                <a:gd name="T47" fmla="*/ 209 h 305"/>
                <a:gd name="T48" fmla="*/ 484 w 528"/>
                <a:gd name="T49" fmla="*/ 237 h 305"/>
                <a:gd name="T50" fmla="*/ 450 w 528"/>
                <a:gd name="T51" fmla="*/ 261 h 305"/>
                <a:gd name="T52" fmla="*/ 430 w 528"/>
                <a:gd name="T53" fmla="*/ 271 h 305"/>
                <a:gd name="T54" fmla="*/ 387 w 528"/>
                <a:gd name="T55" fmla="*/ 287 h 305"/>
                <a:gd name="T56" fmla="*/ 339 w 528"/>
                <a:gd name="T57" fmla="*/ 299 h 305"/>
                <a:gd name="T58" fmla="*/ 289 w 528"/>
                <a:gd name="T59" fmla="*/ 305 h 305"/>
                <a:gd name="T60" fmla="*/ 239 w 528"/>
                <a:gd name="T61" fmla="*/ 305 h 305"/>
                <a:gd name="T62" fmla="*/ 189 w 528"/>
                <a:gd name="T63" fmla="*/ 299 h 305"/>
                <a:gd name="T64" fmla="*/ 141 w 528"/>
                <a:gd name="T65" fmla="*/ 287 h 305"/>
                <a:gd name="T66" fmla="*/ 98 w 528"/>
                <a:gd name="T67" fmla="*/ 271 h 305"/>
                <a:gd name="T68" fmla="*/ 78 w 528"/>
                <a:gd name="T69" fmla="*/ 261 h 3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8"/>
                <a:gd name="T106" fmla="*/ 0 h 305"/>
                <a:gd name="T107" fmla="*/ 528 w 528"/>
                <a:gd name="T108" fmla="*/ 305 h 3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8" h="305">
                  <a:moveTo>
                    <a:pt x="78" y="261"/>
                  </a:moveTo>
                  <a:lnTo>
                    <a:pt x="78" y="261"/>
                  </a:lnTo>
                  <a:lnTo>
                    <a:pt x="58" y="249"/>
                  </a:lnTo>
                  <a:lnTo>
                    <a:pt x="44" y="237"/>
                  </a:lnTo>
                  <a:lnTo>
                    <a:pt x="30" y="223"/>
                  </a:lnTo>
                  <a:lnTo>
                    <a:pt x="18" y="209"/>
                  </a:lnTo>
                  <a:lnTo>
                    <a:pt x="10" y="195"/>
                  </a:lnTo>
                  <a:lnTo>
                    <a:pt x="4" y="181"/>
                  </a:lnTo>
                  <a:lnTo>
                    <a:pt x="0" y="167"/>
                  </a:lnTo>
                  <a:lnTo>
                    <a:pt x="0" y="151"/>
                  </a:lnTo>
                  <a:lnTo>
                    <a:pt x="0" y="137"/>
                  </a:lnTo>
                  <a:lnTo>
                    <a:pt x="4" y="123"/>
                  </a:lnTo>
                  <a:lnTo>
                    <a:pt x="10" y="110"/>
                  </a:lnTo>
                  <a:lnTo>
                    <a:pt x="18" y="94"/>
                  </a:lnTo>
                  <a:lnTo>
                    <a:pt x="30" y="82"/>
                  </a:lnTo>
                  <a:lnTo>
                    <a:pt x="44" y="68"/>
                  </a:lnTo>
                  <a:lnTo>
                    <a:pt x="58" y="56"/>
                  </a:lnTo>
                  <a:lnTo>
                    <a:pt x="78" y="44"/>
                  </a:lnTo>
                  <a:lnTo>
                    <a:pt x="98" y="34"/>
                  </a:lnTo>
                  <a:lnTo>
                    <a:pt x="118" y="24"/>
                  </a:lnTo>
                  <a:lnTo>
                    <a:pt x="141" y="16"/>
                  </a:lnTo>
                  <a:lnTo>
                    <a:pt x="163" y="10"/>
                  </a:lnTo>
                  <a:lnTo>
                    <a:pt x="189" y="6"/>
                  </a:lnTo>
                  <a:lnTo>
                    <a:pt x="213" y="2"/>
                  </a:lnTo>
                  <a:lnTo>
                    <a:pt x="239" y="0"/>
                  </a:lnTo>
                  <a:lnTo>
                    <a:pt x="263" y="0"/>
                  </a:lnTo>
                  <a:lnTo>
                    <a:pt x="289" y="0"/>
                  </a:lnTo>
                  <a:lnTo>
                    <a:pt x="315" y="2"/>
                  </a:lnTo>
                  <a:lnTo>
                    <a:pt x="339" y="6"/>
                  </a:lnTo>
                  <a:lnTo>
                    <a:pt x="363" y="10"/>
                  </a:lnTo>
                  <a:lnTo>
                    <a:pt x="387" y="16"/>
                  </a:lnTo>
                  <a:lnTo>
                    <a:pt x="410" y="24"/>
                  </a:lnTo>
                  <a:lnTo>
                    <a:pt x="430" y="34"/>
                  </a:lnTo>
                  <a:lnTo>
                    <a:pt x="450" y="44"/>
                  </a:lnTo>
                  <a:lnTo>
                    <a:pt x="470" y="56"/>
                  </a:lnTo>
                  <a:lnTo>
                    <a:pt x="484" y="68"/>
                  </a:lnTo>
                  <a:lnTo>
                    <a:pt x="498" y="82"/>
                  </a:lnTo>
                  <a:lnTo>
                    <a:pt x="510" y="94"/>
                  </a:lnTo>
                  <a:lnTo>
                    <a:pt x="518" y="110"/>
                  </a:lnTo>
                  <a:lnTo>
                    <a:pt x="524" y="123"/>
                  </a:lnTo>
                  <a:lnTo>
                    <a:pt x="528" y="137"/>
                  </a:lnTo>
                  <a:lnTo>
                    <a:pt x="528" y="151"/>
                  </a:lnTo>
                  <a:lnTo>
                    <a:pt x="528" y="167"/>
                  </a:lnTo>
                  <a:lnTo>
                    <a:pt x="524" y="181"/>
                  </a:lnTo>
                  <a:lnTo>
                    <a:pt x="518" y="195"/>
                  </a:lnTo>
                  <a:lnTo>
                    <a:pt x="510" y="209"/>
                  </a:lnTo>
                  <a:lnTo>
                    <a:pt x="498" y="223"/>
                  </a:lnTo>
                  <a:lnTo>
                    <a:pt x="484" y="237"/>
                  </a:lnTo>
                  <a:lnTo>
                    <a:pt x="470" y="249"/>
                  </a:lnTo>
                  <a:lnTo>
                    <a:pt x="450" y="261"/>
                  </a:lnTo>
                  <a:lnTo>
                    <a:pt x="430" y="271"/>
                  </a:lnTo>
                  <a:lnTo>
                    <a:pt x="410" y="279"/>
                  </a:lnTo>
                  <a:lnTo>
                    <a:pt x="387" y="287"/>
                  </a:lnTo>
                  <a:lnTo>
                    <a:pt x="363" y="293"/>
                  </a:lnTo>
                  <a:lnTo>
                    <a:pt x="339" y="299"/>
                  </a:lnTo>
                  <a:lnTo>
                    <a:pt x="315" y="303"/>
                  </a:lnTo>
                  <a:lnTo>
                    <a:pt x="289" y="305"/>
                  </a:lnTo>
                  <a:lnTo>
                    <a:pt x="263" y="305"/>
                  </a:lnTo>
                  <a:lnTo>
                    <a:pt x="239" y="305"/>
                  </a:lnTo>
                  <a:lnTo>
                    <a:pt x="213" y="303"/>
                  </a:lnTo>
                  <a:lnTo>
                    <a:pt x="189" y="299"/>
                  </a:lnTo>
                  <a:lnTo>
                    <a:pt x="163" y="293"/>
                  </a:lnTo>
                  <a:lnTo>
                    <a:pt x="141" y="287"/>
                  </a:lnTo>
                  <a:lnTo>
                    <a:pt x="118" y="279"/>
                  </a:lnTo>
                  <a:lnTo>
                    <a:pt x="98" y="271"/>
                  </a:lnTo>
                  <a:lnTo>
                    <a:pt x="78" y="261"/>
                  </a:lnTo>
                  <a:close/>
                </a:path>
              </a:pathLst>
            </a:custGeom>
            <a:noFill/>
            <a:ln w="6350">
              <a:solidFill>
                <a:srgbClr val="000000"/>
              </a:solidFill>
              <a:round/>
              <a:headEnd/>
              <a:tailEnd/>
            </a:ln>
          </p:spPr>
          <p:txBody>
            <a:bodyPr/>
            <a:lstStyle/>
            <a:p>
              <a:endParaRPr lang="en-US"/>
            </a:p>
          </p:txBody>
        </p:sp>
        <p:pic>
          <p:nvPicPr>
            <p:cNvPr id="14386" name="Picture 35"/>
            <p:cNvPicPr>
              <a:picLocks noChangeAspect="1" noChangeArrowheads="1"/>
            </p:cNvPicPr>
            <p:nvPr/>
          </p:nvPicPr>
          <p:blipFill>
            <a:blip r:embed="rId5"/>
            <a:srcRect/>
            <a:stretch>
              <a:fillRect/>
            </a:stretch>
          </p:blipFill>
          <p:spPr bwMode="auto">
            <a:xfrm>
              <a:off x="1940" y="2011"/>
              <a:ext cx="454" cy="578"/>
            </a:xfrm>
            <a:prstGeom prst="rect">
              <a:avLst/>
            </a:prstGeom>
            <a:noFill/>
            <a:ln w="9525">
              <a:noFill/>
              <a:miter lim="800000"/>
              <a:headEnd/>
              <a:tailEnd/>
            </a:ln>
          </p:spPr>
        </p:pic>
        <p:sp>
          <p:nvSpPr>
            <p:cNvPr id="14387" name="Freeform 36"/>
            <p:cNvSpPr>
              <a:spLocks/>
            </p:cNvSpPr>
            <p:nvPr/>
          </p:nvSpPr>
          <p:spPr bwMode="auto">
            <a:xfrm>
              <a:off x="1893" y="1874"/>
              <a:ext cx="528" cy="806"/>
            </a:xfrm>
            <a:custGeom>
              <a:avLst/>
              <a:gdLst>
                <a:gd name="T0" fmla="*/ 78 w 528"/>
                <a:gd name="T1" fmla="*/ 762 h 806"/>
                <a:gd name="T2" fmla="*/ 44 w 528"/>
                <a:gd name="T3" fmla="*/ 738 h 806"/>
                <a:gd name="T4" fmla="*/ 18 w 528"/>
                <a:gd name="T5" fmla="*/ 710 h 806"/>
                <a:gd name="T6" fmla="*/ 4 w 528"/>
                <a:gd name="T7" fmla="*/ 682 h 806"/>
                <a:gd name="T8" fmla="*/ 0 w 528"/>
                <a:gd name="T9" fmla="*/ 652 h 806"/>
                <a:gd name="T10" fmla="*/ 0 w 528"/>
                <a:gd name="T11" fmla="*/ 154 h 806"/>
                <a:gd name="T12" fmla="*/ 4 w 528"/>
                <a:gd name="T13" fmla="*/ 124 h 806"/>
                <a:gd name="T14" fmla="*/ 20 w 528"/>
                <a:gd name="T15" fmla="*/ 96 h 806"/>
                <a:gd name="T16" fmla="*/ 44 w 528"/>
                <a:gd name="T17" fmla="*/ 68 h 806"/>
                <a:gd name="T18" fmla="*/ 78 w 528"/>
                <a:gd name="T19" fmla="*/ 44 h 806"/>
                <a:gd name="T20" fmla="*/ 98 w 528"/>
                <a:gd name="T21" fmla="*/ 34 h 806"/>
                <a:gd name="T22" fmla="*/ 141 w 528"/>
                <a:gd name="T23" fmla="*/ 18 h 806"/>
                <a:gd name="T24" fmla="*/ 189 w 528"/>
                <a:gd name="T25" fmla="*/ 6 h 806"/>
                <a:gd name="T26" fmla="*/ 239 w 528"/>
                <a:gd name="T27" fmla="*/ 0 h 806"/>
                <a:gd name="T28" fmla="*/ 289 w 528"/>
                <a:gd name="T29" fmla="*/ 0 h 806"/>
                <a:gd name="T30" fmla="*/ 339 w 528"/>
                <a:gd name="T31" fmla="*/ 6 h 806"/>
                <a:gd name="T32" fmla="*/ 387 w 528"/>
                <a:gd name="T33" fmla="*/ 18 h 806"/>
                <a:gd name="T34" fmla="*/ 430 w 528"/>
                <a:gd name="T35" fmla="*/ 34 h 806"/>
                <a:gd name="T36" fmla="*/ 450 w 528"/>
                <a:gd name="T37" fmla="*/ 44 h 806"/>
                <a:gd name="T38" fmla="*/ 484 w 528"/>
                <a:gd name="T39" fmla="*/ 68 h 806"/>
                <a:gd name="T40" fmla="*/ 508 w 528"/>
                <a:gd name="T41" fmla="*/ 94 h 806"/>
                <a:gd name="T42" fmla="*/ 524 w 528"/>
                <a:gd name="T43" fmla="*/ 124 h 806"/>
                <a:gd name="T44" fmla="*/ 528 w 528"/>
                <a:gd name="T45" fmla="*/ 152 h 806"/>
                <a:gd name="T46" fmla="*/ 528 w 528"/>
                <a:gd name="T47" fmla="*/ 652 h 806"/>
                <a:gd name="T48" fmla="*/ 524 w 528"/>
                <a:gd name="T49" fmla="*/ 682 h 806"/>
                <a:gd name="T50" fmla="*/ 510 w 528"/>
                <a:gd name="T51" fmla="*/ 710 h 806"/>
                <a:gd name="T52" fmla="*/ 484 w 528"/>
                <a:gd name="T53" fmla="*/ 738 h 806"/>
                <a:gd name="T54" fmla="*/ 450 w 528"/>
                <a:gd name="T55" fmla="*/ 762 h 806"/>
                <a:gd name="T56" fmla="*/ 430 w 528"/>
                <a:gd name="T57" fmla="*/ 772 h 806"/>
                <a:gd name="T58" fmla="*/ 387 w 528"/>
                <a:gd name="T59" fmla="*/ 788 h 806"/>
                <a:gd name="T60" fmla="*/ 339 w 528"/>
                <a:gd name="T61" fmla="*/ 800 h 806"/>
                <a:gd name="T62" fmla="*/ 289 w 528"/>
                <a:gd name="T63" fmla="*/ 806 h 806"/>
                <a:gd name="T64" fmla="*/ 239 w 528"/>
                <a:gd name="T65" fmla="*/ 806 h 806"/>
                <a:gd name="T66" fmla="*/ 189 w 528"/>
                <a:gd name="T67" fmla="*/ 800 h 806"/>
                <a:gd name="T68" fmla="*/ 141 w 528"/>
                <a:gd name="T69" fmla="*/ 788 h 806"/>
                <a:gd name="T70" fmla="*/ 98 w 528"/>
                <a:gd name="T71" fmla="*/ 772 h 806"/>
                <a:gd name="T72" fmla="*/ 78 w 528"/>
                <a:gd name="T73" fmla="*/ 762 h 8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28"/>
                <a:gd name="T112" fmla="*/ 0 h 806"/>
                <a:gd name="T113" fmla="*/ 528 w 528"/>
                <a:gd name="T114" fmla="*/ 806 h 8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28" h="806">
                  <a:moveTo>
                    <a:pt x="78" y="762"/>
                  </a:moveTo>
                  <a:lnTo>
                    <a:pt x="78" y="762"/>
                  </a:lnTo>
                  <a:lnTo>
                    <a:pt x="58" y="750"/>
                  </a:lnTo>
                  <a:lnTo>
                    <a:pt x="44" y="738"/>
                  </a:lnTo>
                  <a:lnTo>
                    <a:pt x="30" y="724"/>
                  </a:lnTo>
                  <a:lnTo>
                    <a:pt x="18" y="710"/>
                  </a:lnTo>
                  <a:lnTo>
                    <a:pt x="10" y="696"/>
                  </a:lnTo>
                  <a:lnTo>
                    <a:pt x="4" y="682"/>
                  </a:lnTo>
                  <a:lnTo>
                    <a:pt x="0" y="668"/>
                  </a:lnTo>
                  <a:lnTo>
                    <a:pt x="0" y="652"/>
                  </a:lnTo>
                  <a:lnTo>
                    <a:pt x="0" y="154"/>
                  </a:lnTo>
                  <a:lnTo>
                    <a:pt x="0" y="140"/>
                  </a:lnTo>
                  <a:lnTo>
                    <a:pt x="4" y="124"/>
                  </a:lnTo>
                  <a:lnTo>
                    <a:pt x="10" y="110"/>
                  </a:lnTo>
                  <a:lnTo>
                    <a:pt x="20" y="96"/>
                  </a:lnTo>
                  <a:lnTo>
                    <a:pt x="30" y="82"/>
                  </a:lnTo>
                  <a:lnTo>
                    <a:pt x="44" y="68"/>
                  </a:lnTo>
                  <a:lnTo>
                    <a:pt x="60" y="56"/>
                  </a:lnTo>
                  <a:lnTo>
                    <a:pt x="78" y="44"/>
                  </a:lnTo>
                  <a:lnTo>
                    <a:pt x="98" y="34"/>
                  </a:lnTo>
                  <a:lnTo>
                    <a:pt x="118" y="26"/>
                  </a:lnTo>
                  <a:lnTo>
                    <a:pt x="141" y="18"/>
                  </a:lnTo>
                  <a:lnTo>
                    <a:pt x="163" y="12"/>
                  </a:lnTo>
                  <a:lnTo>
                    <a:pt x="189" y="6"/>
                  </a:lnTo>
                  <a:lnTo>
                    <a:pt x="213" y="2"/>
                  </a:lnTo>
                  <a:lnTo>
                    <a:pt x="239" y="0"/>
                  </a:lnTo>
                  <a:lnTo>
                    <a:pt x="263" y="0"/>
                  </a:lnTo>
                  <a:lnTo>
                    <a:pt x="289" y="0"/>
                  </a:lnTo>
                  <a:lnTo>
                    <a:pt x="315" y="2"/>
                  </a:lnTo>
                  <a:lnTo>
                    <a:pt x="339" y="6"/>
                  </a:lnTo>
                  <a:lnTo>
                    <a:pt x="363" y="12"/>
                  </a:lnTo>
                  <a:lnTo>
                    <a:pt x="387" y="18"/>
                  </a:lnTo>
                  <a:lnTo>
                    <a:pt x="410" y="26"/>
                  </a:lnTo>
                  <a:lnTo>
                    <a:pt x="430" y="34"/>
                  </a:lnTo>
                  <a:lnTo>
                    <a:pt x="450" y="44"/>
                  </a:lnTo>
                  <a:lnTo>
                    <a:pt x="468" y="56"/>
                  </a:lnTo>
                  <a:lnTo>
                    <a:pt x="484" y="68"/>
                  </a:lnTo>
                  <a:lnTo>
                    <a:pt x="498" y="82"/>
                  </a:lnTo>
                  <a:lnTo>
                    <a:pt x="508" y="94"/>
                  </a:lnTo>
                  <a:lnTo>
                    <a:pt x="518" y="108"/>
                  </a:lnTo>
                  <a:lnTo>
                    <a:pt x="524" y="124"/>
                  </a:lnTo>
                  <a:lnTo>
                    <a:pt x="528" y="138"/>
                  </a:lnTo>
                  <a:lnTo>
                    <a:pt x="528" y="152"/>
                  </a:lnTo>
                  <a:lnTo>
                    <a:pt x="528" y="652"/>
                  </a:lnTo>
                  <a:lnTo>
                    <a:pt x="528" y="668"/>
                  </a:lnTo>
                  <a:lnTo>
                    <a:pt x="524" y="682"/>
                  </a:lnTo>
                  <a:lnTo>
                    <a:pt x="518" y="696"/>
                  </a:lnTo>
                  <a:lnTo>
                    <a:pt x="510" y="710"/>
                  </a:lnTo>
                  <a:lnTo>
                    <a:pt x="498" y="724"/>
                  </a:lnTo>
                  <a:lnTo>
                    <a:pt x="484" y="738"/>
                  </a:lnTo>
                  <a:lnTo>
                    <a:pt x="470" y="750"/>
                  </a:lnTo>
                  <a:lnTo>
                    <a:pt x="450" y="762"/>
                  </a:lnTo>
                  <a:lnTo>
                    <a:pt x="430" y="772"/>
                  </a:lnTo>
                  <a:lnTo>
                    <a:pt x="410" y="780"/>
                  </a:lnTo>
                  <a:lnTo>
                    <a:pt x="387" y="788"/>
                  </a:lnTo>
                  <a:lnTo>
                    <a:pt x="363" y="794"/>
                  </a:lnTo>
                  <a:lnTo>
                    <a:pt x="339" y="800"/>
                  </a:lnTo>
                  <a:lnTo>
                    <a:pt x="315" y="804"/>
                  </a:lnTo>
                  <a:lnTo>
                    <a:pt x="289" y="806"/>
                  </a:lnTo>
                  <a:lnTo>
                    <a:pt x="263" y="806"/>
                  </a:lnTo>
                  <a:lnTo>
                    <a:pt x="239" y="806"/>
                  </a:lnTo>
                  <a:lnTo>
                    <a:pt x="213" y="804"/>
                  </a:lnTo>
                  <a:lnTo>
                    <a:pt x="189" y="800"/>
                  </a:lnTo>
                  <a:lnTo>
                    <a:pt x="163" y="794"/>
                  </a:lnTo>
                  <a:lnTo>
                    <a:pt x="141" y="788"/>
                  </a:lnTo>
                  <a:lnTo>
                    <a:pt x="118" y="780"/>
                  </a:lnTo>
                  <a:lnTo>
                    <a:pt x="98" y="772"/>
                  </a:lnTo>
                  <a:lnTo>
                    <a:pt x="78" y="762"/>
                  </a:lnTo>
                  <a:close/>
                </a:path>
              </a:pathLst>
            </a:custGeom>
            <a:solidFill>
              <a:srgbClr val="FFFF99">
                <a:alpha val="50195"/>
              </a:srgbClr>
            </a:solidFill>
            <a:ln w="12700">
              <a:solidFill>
                <a:srgbClr val="000000"/>
              </a:solidFill>
              <a:round/>
              <a:headEnd/>
              <a:tailEnd/>
            </a:ln>
          </p:spPr>
          <p:txBody>
            <a:bodyPr/>
            <a:lstStyle/>
            <a:p>
              <a:endParaRPr lang="en-US"/>
            </a:p>
          </p:txBody>
        </p:sp>
        <p:sp>
          <p:nvSpPr>
            <p:cNvPr id="14388" name="Freeform 37"/>
            <p:cNvSpPr>
              <a:spLocks/>
            </p:cNvSpPr>
            <p:nvPr/>
          </p:nvSpPr>
          <p:spPr bwMode="auto">
            <a:xfrm>
              <a:off x="1895" y="1876"/>
              <a:ext cx="528" cy="305"/>
            </a:xfrm>
            <a:custGeom>
              <a:avLst/>
              <a:gdLst>
                <a:gd name="T0" fmla="*/ 78 w 528"/>
                <a:gd name="T1" fmla="*/ 261 h 305"/>
                <a:gd name="T2" fmla="*/ 44 w 528"/>
                <a:gd name="T3" fmla="*/ 237 h 305"/>
                <a:gd name="T4" fmla="*/ 18 w 528"/>
                <a:gd name="T5" fmla="*/ 211 h 305"/>
                <a:gd name="T6" fmla="*/ 4 w 528"/>
                <a:gd name="T7" fmla="*/ 182 h 305"/>
                <a:gd name="T8" fmla="*/ 0 w 528"/>
                <a:gd name="T9" fmla="*/ 154 h 305"/>
                <a:gd name="T10" fmla="*/ 4 w 528"/>
                <a:gd name="T11" fmla="*/ 124 h 305"/>
                <a:gd name="T12" fmla="*/ 18 w 528"/>
                <a:gd name="T13" fmla="*/ 96 h 305"/>
                <a:gd name="T14" fmla="*/ 44 w 528"/>
                <a:gd name="T15" fmla="*/ 68 h 305"/>
                <a:gd name="T16" fmla="*/ 78 w 528"/>
                <a:gd name="T17" fmla="*/ 44 h 305"/>
                <a:gd name="T18" fmla="*/ 98 w 528"/>
                <a:gd name="T19" fmla="*/ 34 h 305"/>
                <a:gd name="T20" fmla="*/ 141 w 528"/>
                <a:gd name="T21" fmla="*/ 18 h 305"/>
                <a:gd name="T22" fmla="*/ 189 w 528"/>
                <a:gd name="T23" fmla="*/ 6 h 305"/>
                <a:gd name="T24" fmla="*/ 239 w 528"/>
                <a:gd name="T25" fmla="*/ 0 h 305"/>
                <a:gd name="T26" fmla="*/ 289 w 528"/>
                <a:gd name="T27" fmla="*/ 0 h 305"/>
                <a:gd name="T28" fmla="*/ 339 w 528"/>
                <a:gd name="T29" fmla="*/ 6 h 305"/>
                <a:gd name="T30" fmla="*/ 387 w 528"/>
                <a:gd name="T31" fmla="*/ 18 h 305"/>
                <a:gd name="T32" fmla="*/ 430 w 528"/>
                <a:gd name="T33" fmla="*/ 34 h 305"/>
                <a:gd name="T34" fmla="*/ 450 w 528"/>
                <a:gd name="T35" fmla="*/ 44 h 305"/>
                <a:gd name="T36" fmla="*/ 484 w 528"/>
                <a:gd name="T37" fmla="*/ 68 h 305"/>
                <a:gd name="T38" fmla="*/ 510 w 528"/>
                <a:gd name="T39" fmla="*/ 96 h 305"/>
                <a:gd name="T40" fmla="*/ 524 w 528"/>
                <a:gd name="T41" fmla="*/ 124 h 305"/>
                <a:gd name="T42" fmla="*/ 528 w 528"/>
                <a:gd name="T43" fmla="*/ 154 h 305"/>
                <a:gd name="T44" fmla="*/ 524 w 528"/>
                <a:gd name="T45" fmla="*/ 182 h 305"/>
                <a:gd name="T46" fmla="*/ 510 w 528"/>
                <a:gd name="T47" fmla="*/ 211 h 305"/>
                <a:gd name="T48" fmla="*/ 484 w 528"/>
                <a:gd name="T49" fmla="*/ 237 h 305"/>
                <a:gd name="T50" fmla="*/ 450 w 528"/>
                <a:gd name="T51" fmla="*/ 261 h 305"/>
                <a:gd name="T52" fmla="*/ 430 w 528"/>
                <a:gd name="T53" fmla="*/ 271 h 305"/>
                <a:gd name="T54" fmla="*/ 387 w 528"/>
                <a:gd name="T55" fmla="*/ 289 h 305"/>
                <a:gd name="T56" fmla="*/ 339 w 528"/>
                <a:gd name="T57" fmla="*/ 299 h 305"/>
                <a:gd name="T58" fmla="*/ 289 w 528"/>
                <a:gd name="T59" fmla="*/ 305 h 305"/>
                <a:gd name="T60" fmla="*/ 239 w 528"/>
                <a:gd name="T61" fmla="*/ 305 h 305"/>
                <a:gd name="T62" fmla="*/ 189 w 528"/>
                <a:gd name="T63" fmla="*/ 299 h 305"/>
                <a:gd name="T64" fmla="*/ 141 w 528"/>
                <a:gd name="T65" fmla="*/ 289 h 305"/>
                <a:gd name="T66" fmla="*/ 98 w 528"/>
                <a:gd name="T67" fmla="*/ 271 h 305"/>
                <a:gd name="T68" fmla="*/ 78 w 528"/>
                <a:gd name="T69" fmla="*/ 261 h 3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8"/>
                <a:gd name="T106" fmla="*/ 0 h 305"/>
                <a:gd name="T107" fmla="*/ 528 w 528"/>
                <a:gd name="T108" fmla="*/ 305 h 30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8" h="305">
                  <a:moveTo>
                    <a:pt x="78" y="261"/>
                  </a:moveTo>
                  <a:lnTo>
                    <a:pt x="78" y="261"/>
                  </a:lnTo>
                  <a:lnTo>
                    <a:pt x="58" y="249"/>
                  </a:lnTo>
                  <a:lnTo>
                    <a:pt x="44" y="237"/>
                  </a:lnTo>
                  <a:lnTo>
                    <a:pt x="30" y="223"/>
                  </a:lnTo>
                  <a:lnTo>
                    <a:pt x="18" y="211"/>
                  </a:lnTo>
                  <a:lnTo>
                    <a:pt x="10" y="196"/>
                  </a:lnTo>
                  <a:lnTo>
                    <a:pt x="4" y="182"/>
                  </a:lnTo>
                  <a:lnTo>
                    <a:pt x="0" y="168"/>
                  </a:lnTo>
                  <a:lnTo>
                    <a:pt x="0" y="154"/>
                  </a:lnTo>
                  <a:lnTo>
                    <a:pt x="0" y="138"/>
                  </a:lnTo>
                  <a:lnTo>
                    <a:pt x="4" y="124"/>
                  </a:lnTo>
                  <a:lnTo>
                    <a:pt x="10" y="110"/>
                  </a:lnTo>
                  <a:lnTo>
                    <a:pt x="18" y="96"/>
                  </a:lnTo>
                  <a:lnTo>
                    <a:pt x="30" y="82"/>
                  </a:lnTo>
                  <a:lnTo>
                    <a:pt x="44" y="68"/>
                  </a:lnTo>
                  <a:lnTo>
                    <a:pt x="58" y="56"/>
                  </a:lnTo>
                  <a:lnTo>
                    <a:pt x="78" y="44"/>
                  </a:lnTo>
                  <a:lnTo>
                    <a:pt x="98" y="34"/>
                  </a:lnTo>
                  <a:lnTo>
                    <a:pt x="118" y="26"/>
                  </a:lnTo>
                  <a:lnTo>
                    <a:pt x="141" y="18"/>
                  </a:lnTo>
                  <a:lnTo>
                    <a:pt x="163" y="12"/>
                  </a:lnTo>
                  <a:lnTo>
                    <a:pt x="189" y="6"/>
                  </a:lnTo>
                  <a:lnTo>
                    <a:pt x="213" y="2"/>
                  </a:lnTo>
                  <a:lnTo>
                    <a:pt x="239" y="0"/>
                  </a:lnTo>
                  <a:lnTo>
                    <a:pt x="263" y="0"/>
                  </a:lnTo>
                  <a:lnTo>
                    <a:pt x="289" y="0"/>
                  </a:lnTo>
                  <a:lnTo>
                    <a:pt x="315" y="2"/>
                  </a:lnTo>
                  <a:lnTo>
                    <a:pt x="339" y="6"/>
                  </a:lnTo>
                  <a:lnTo>
                    <a:pt x="363" y="12"/>
                  </a:lnTo>
                  <a:lnTo>
                    <a:pt x="387" y="18"/>
                  </a:lnTo>
                  <a:lnTo>
                    <a:pt x="410" y="26"/>
                  </a:lnTo>
                  <a:lnTo>
                    <a:pt x="430" y="34"/>
                  </a:lnTo>
                  <a:lnTo>
                    <a:pt x="450" y="44"/>
                  </a:lnTo>
                  <a:lnTo>
                    <a:pt x="470" y="56"/>
                  </a:lnTo>
                  <a:lnTo>
                    <a:pt x="484" y="68"/>
                  </a:lnTo>
                  <a:lnTo>
                    <a:pt x="498" y="82"/>
                  </a:lnTo>
                  <a:lnTo>
                    <a:pt x="510" y="96"/>
                  </a:lnTo>
                  <a:lnTo>
                    <a:pt x="518" y="110"/>
                  </a:lnTo>
                  <a:lnTo>
                    <a:pt x="524" y="124"/>
                  </a:lnTo>
                  <a:lnTo>
                    <a:pt x="528" y="138"/>
                  </a:lnTo>
                  <a:lnTo>
                    <a:pt x="528" y="154"/>
                  </a:lnTo>
                  <a:lnTo>
                    <a:pt x="528" y="168"/>
                  </a:lnTo>
                  <a:lnTo>
                    <a:pt x="524" y="182"/>
                  </a:lnTo>
                  <a:lnTo>
                    <a:pt x="518" y="196"/>
                  </a:lnTo>
                  <a:lnTo>
                    <a:pt x="510" y="211"/>
                  </a:lnTo>
                  <a:lnTo>
                    <a:pt x="498" y="223"/>
                  </a:lnTo>
                  <a:lnTo>
                    <a:pt x="484" y="237"/>
                  </a:lnTo>
                  <a:lnTo>
                    <a:pt x="470" y="249"/>
                  </a:lnTo>
                  <a:lnTo>
                    <a:pt x="450" y="261"/>
                  </a:lnTo>
                  <a:lnTo>
                    <a:pt x="430" y="271"/>
                  </a:lnTo>
                  <a:lnTo>
                    <a:pt x="410" y="281"/>
                  </a:lnTo>
                  <a:lnTo>
                    <a:pt x="387" y="289"/>
                  </a:lnTo>
                  <a:lnTo>
                    <a:pt x="363" y="295"/>
                  </a:lnTo>
                  <a:lnTo>
                    <a:pt x="339" y="299"/>
                  </a:lnTo>
                  <a:lnTo>
                    <a:pt x="315" y="303"/>
                  </a:lnTo>
                  <a:lnTo>
                    <a:pt x="289" y="305"/>
                  </a:lnTo>
                  <a:lnTo>
                    <a:pt x="263" y="305"/>
                  </a:lnTo>
                  <a:lnTo>
                    <a:pt x="239" y="305"/>
                  </a:lnTo>
                  <a:lnTo>
                    <a:pt x="213" y="303"/>
                  </a:lnTo>
                  <a:lnTo>
                    <a:pt x="189" y="299"/>
                  </a:lnTo>
                  <a:lnTo>
                    <a:pt x="163" y="295"/>
                  </a:lnTo>
                  <a:lnTo>
                    <a:pt x="141" y="289"/>
                  </a:lnTo>
                  <a:lnTo>
                    <a:pt x="118" y="281"/>
                  </a:lnTo>
                  <a:lnTo>
                    <a:pt x="98" y="271"/>
                  </a:lnTo>
                  <a:lnTo>
                    <a:pt x="78" y="261"/>
                  </a:lnTo>
                  <a:close/>
                </a:path>
              </a:pathLst>
            </a:custGeom>
            <a:solidFill>
              <a:srgbClr val="FFFF99">
                <a:alpha val="50195"/>
              </a:srgbClr>
            </a:solidFill>
            <a:ln w="6350">
              <a:solidFill>
                <a:srgbClr val="000000"/>
              </a:solidFill>
              <a:round/>
              <a:headEnd/>
              <a:tailEnd/>
            </a:ln>
          </p:spPr>
          <p:txBody>
            <a:bodyPr/>
            <a:lstStyle/>
            <a:p>
              <a:endParaRPr lang="en-US"/>
            </a:p>
          </p:txBody>
        </p:sp>
        <p:sp>
          <p:nvSpPr>
            <p:cNvPr id="14389" name="Line 38"/>
            <p:cNvSpPr>
              <a:spLocks noChangeShapeType="1"/>
            </p:cNvSpPr>
            <p:nvPr/>
          </p:nvSpPr>
          <p:spPr bwMode="auto">
            <a:xfrm>
              <a:off x="2164" y="960"/>
              <a:ext cx="1" cy="1059"/>
            </a:xfrm>
            <a:prstGeom prst="line">
              <a:avLst/>
            </a:prstGeom>
            <a:noFill/>
            <a:ln w="57150" cap="rnd">
              <a:solidFill>
                <a:schemeClr val="tx1"/>
              </a:solidFill>
              <a:round/>
              <a:headEnd/>
              <a:tailEnd/>
            </a:ln>
          </p:spPr>
          <p:txBody>
            <a:bodyPr lIns="90000" tIns="46800" rIns="90000" bIns="46800" anchor="ctr">
              <a:spAutoFit/>
            </a:bodyPr>
            <a:lstStyle/>
            <a:p>
              <a:endParaRPr lang="en-US"/>
            </a:p>
          </p:txBody>
        </p:sp>
        <p:sp>
          <p:nvSpPr>
            <p:cNvPr id="14390" name="Freeform 39"/>
            <p:cNvSpPr>
              <a:spLocks/>
            </p:cNvSpPr>
            <p:nvPr/>
          </p:nvSpPr>
          <p:spPr bwMode="auto">
            <a:xfrm>
              <a:off x="2107" y="2275"/>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FAB00">
                <a:alpha val="50195"/>
              </a:srgbClr>
            </a:solidFill>
            <a:ln w="6350">
              <a:solidFill>
                <a:srgbClr val="000000"/>
              </a:solidFill>
              <a:round/>
              <a:headEnd/>
              <a:tailEnd/>
            </a:ln>
          </p:spPr>
          <p:txBody>
            <a:bodyPr/>
            <a:lstStyle/>
            <a:p>
              <a:endParaRPr lang="en-US"/>
            </a:p>
          </p:txBody>
        </p:sp>
        <p:sp>
          <p:nvSpPr>
            <p:cNvPr id="14391" name="Freeform 40"/>
            <p:cNvSpPr>
              <a:spLocks/>
            </p:cNvSpPr>
            <p:nvPr/>
          </p:nvSpPr>
          <p:spPr bwMode="auto">
            <a:xfrm>
              <a:off x="2271" y="2273"/>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FAB00">
                <a:alpha val="50195"/>
              </a:srgbClr>
            </a:solidFill>
            <a:ln w="6350">
              <a:solidFill>
                <a:srgbClr val="000000"/>
              </a:solidFill>
              <a:round/>
              <a:headEnd/>
              <a:tailEnd/>
            </a:ln>
          </p:spPr>
          <p:txBody>
            <a:bodyPr/>
            <a:lstStyle/>
            <a:p>
              <a:endParaRPr lang="en-US"/>
            </a:p>
          </p:txBody>
        </p:sp>
        <p:sp>
          <p:nvSpPr>
            <p:cNvPr id="14392" name="Line 41"/>
            <p:cNvSpPr>
              <a:spLocks noChangeShapeType="1"/>
            </p:cNvSpPr>
            <p:nvPr/>
          </p:nvSpPr>
          <p:spPr bwMode="auto">
            <a:xfrm>
              <a:off x="2164" y="960"/>
              <a:ext cx="1" cy="1059"/>
            </a:xfrm>
            <a:prstGeom prst="line">
              <a:avLst/>
            </a:prstGeom>
            <a:noFill/>
            <a:ln w="31750" cap="rnd">
              <a:solidFill>
                <a:schemeClr val="accent1"/>
              </a:solidFill>
              <a:round/>
              <a:headEnd/>
              <a:tailEnd/>
            </a:ln>
          </p:spPr>
          <p:txBody>
            <a:bodyPr lIns="90000" tIns="46800" rIns="90000" bIns="46800" anchor="ctr">
              <a:spAutoFit/>
            </a:bodyPr>
            <a:lstStyle/>
            <a:p>
              <a:endParaRPr lang="en-US"/>
            </a:p>
          </p:txBody>
        </p:sp>
        <p:sp>
          <p:nvSpPr>
            <p:cNvPr id="14393" name="Freeform 42"/>
            <p:cNvSpPr>
              <a:spLocks/>
            </p:cNvSpPr>
            <p:nvPr/>
          </p:nvSpPr>
          <p:spPr bwMode="auto">
            <a:xfrm>
              <a:off x="2109" y="2447"/>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chemeClr val="tx2">
                <a:alpha val="50195"/>
              </a:schemeClr>
            </a:solidFill>
            <a:ln w="6350">
              <a:solidFill>
                <a:srgbClr val="000000"/>
              </a:solidFill>
              <a:round/>
              <a:headEnd/>
              <a:tailEnd/>
            </a:ln>
          </p:spPr>
          <p:txBody>
            <a:bodyPr/>
            <a:lstStyle/>
            <a:p>
              <a:endParaRPr lang="en-US"/>
            </a:p>
          </p:txBody>
        </p:sp>
        <p:sp>
          <p:nvSpPr>
            <p:cNvPr id="14394" name="Freeform 43"/>
            <p:cNvSpPr>
              <a:spLocks/>
            </p:cNvSpPr>
            <p:nvPr/>
          </p:nvSpPr>
          <p:spPr bwMode="auto">
            <a:xfrm>
              <a:off x="1945" y="2103"/>
              <a:ext cx="116" cy="130"/>
            </a:xfrm>
            <a:custGeom>
              <a:avLst/>
              <a:gdLst>
                <a:gd name="T0" fmla="*/ 116 w 116"/>
                <a:gd name="T1" fmla="*/ 33 h 130"/>
                <a:gd name="T2" fmla="*/ 116 w 116"/>
                <a:gd name="T3" fmla="*/ 33 h 130"/>
                <a:gd name="T4" fmla="*/ 114 w 116"/>
                <a:gd name="T5" fmla="*/ 28 h 130"/>
                <a:gd name="T6" fmla="*/ 112 w 116"/>
                <a:gd name="T7" fmla="*/ 22 h 130"/>
                <a:gd name="T8" fmla="*/ 108 w 116"/>
                <a:gd name="T9" fmla="*/ 18 h 130"/>
                <a:gd name="T10" fmla="*/ 104 w 116"/>
                <a:gd name="T11" fmla="*/ 12 h 130"/>
                <a:gd name="T12" fmla="*/ 91 w 116"/>
                <a:gd name="T13" fmla="*/ 6 h 130"/>
                <a:gd name="T14" fmla="*/ 73 w 116"/>
                <a:gd name="T15" fmla="*/ 0 h 130"/>
                <a:gd name="T16" fmla="*/ 73 w 116"/>
                <a:gd name="T17" fmla="*/ 0 h 130"/>
                <a:gd name="T18" fmla="*/ 61 w 116"/>
                <a:gd name="T19" fmla="*/ 0 h 130"/>
                <a:gd name="T20" fmla="*/ 49 w 116"/>
                <a:gd name="T21" fmla="*/ 0 h 130"/>
                <a:gd name="T22" fmla="*/ 39 w 116"/>
                <a:gd name="T23" fmla="*/ 2 h 130"/>
                <a:gd name="T24" fmla="*/ 29 w 116"/>
                <a:gd name="T25" fmla="*/ 4 h 130"/>
                <a:gd name="T26" fmla="*/ 20 w 116"/>
                <a:gd name="T27" fmla="*/ 8 h 130"/>
                <a:gd name="T28" fmla="*/ 12 w 116"/>
                <a:gd name="T29" fmla="*/ 12 h 130"/>
                <a:gd name="T30" fmla="*/ 6 w 116"/>
                <a:gd name="T31" fmla="*/ 18 h 130"/>
                <a:gd name="T32" fmla="*/ 2 w 116"/>
                <a:gd name="T33" fmla="*/ 24 h 130"/>
                <a:gd name="T34" fmla="*/ 2 w 116"/>
                <a:gd name="T35" fmla="*/ 24 h 130"/>
                <a:gd name="T36" fmla="*/ 0 w 116"/>
                <a:gd name="T37" fmla="*/ 33 h 130"/>
                <a:gd name="T38" fmla="*/ 0 w 116"/>
                <a:gd name="T39" fmla="*/ 43 h 130"/>
                <a:gd name="T40" fmla="*/ 0 w 116"/>
                <a:gd name="T41" fmla="*/ 43 h 130"/>
                <a:gd name="T42" fmla="*/ 2 w 116"/>
                <a:gd name="T43" fmla="*/ 51 h 130"/>
                <a:gd name="T44" fmla="*/ 2 w 116"/>
                <a:gd name="T45" fmla="*/ 51 h 130"/>
                <a:gd name="T46" fmla="*/ 0 w 116"/>
                <a:gd name="T47" fmla="*/ 59 h 130"/>
                <a:gd name="T48" fmla="*/ 0 w 116"/>
                <a:gd name="T49" fmla="*/ 71 h 130"/>
                <a:gd name="T50" fmla="*/ 0 w 116"/>
                <a:gd name="T51" fmla="*/ 71 h 130"/>
                <a:gd name="T52" fmla="*/ 2 w 116"/>
                <a:gd name="T53" fmla="*/ 79 h 130"/>
                <a:gd name="T54" fmla="*/ 2 w 116"/>
                <a:gd name="T55" fmla="*/ 79 h 130"/>
                <a:gd name="T56" fmla="*/ 0 w 116"/>
                <a:gd name="T57" fmla="*/ 87 h 130"/>
                <a:gd name="T58" fmla="*/ 0 w 116"/>
                <a:gd name="T59" fmla="*/ 97 h 130"/>
                <a:gd name="T60" fmla="*/ 0 w 116"/>
                <a:gd name="T61" fmla="*/ 97 h 130"/>
                <a:gd name="T62" fmla="*/ 2 w 116"/>
                <a:gd name="T63" fmla="*/ 103 h 130"/>
                <a:gd name="T64" fmla="*/ 4 w 116"/>
                <a:gd name="T65" fmla="*/ 108 h 130"/>
                <a:gd name="T66" fmla="*/ 8 w 116"/>
                <a:gd name="T67" fmla="*/ 112 h 130"/>
                <a:gd name="T68" fmla="*/ 12 w 116"/>
                <a:gd name="T69" fmla="*/ 118 h 130"/>
                <a:gd name="T70" fmla="*/ 26 w 116"/>
                <a:gd name="T71" fmla="*/ 124 h 130"/>
                <a:gd name="T72" fmla="*/ 43 w 116"/>
                <a:gd name="T73" fmla="*/ 130 h 130"/>
                <a:gd name="T74" fmla="*/ 43 w 116"/>
                <a:gd name="T75" fmla="*/ 130 h 130"/>
                <a:gd name="T76" fmla="*/ 55 w 116"/>
                <a:gd name="T77" fmla="*/ 130 h 130"/>
                <a:gd name="T78" fmla="*/ 65 w 116"/>
                <a:gd name="T79" fmla="*/ 130 h 130"/>
                <a:gd name="T80" fmla="*/ 77 w 116"/>
                <a:gd name="T81" fmla="*/ 128 h 130"/>
                <a:gd name="T82" fmla="*/ 87 w 116"/>
                <a:gd name="T83" fmla="*/ 126 h 130"/>
                <a:gd name="T84" fmla="*/ 96 w 116"/>
                <a:gd name="T85" fmla="*/ 122 h 130"/>
                <a:gd name="T86" fmla="*/ 102 w 116"/>
                <a:gd name="T87" fmla="*/ 118 h 130"/>
                <a:gd name="T88" fmla="*/ 110 w 116"/>
                <a:gd name="T89" fmla="*/ 112 h 130"/>
                <a:gd name="T90" fmla="*/ 114 w 116"/>
                <a:gd name="T91" fmla="*/ 106 h 130"/>
                <a:gd name="T92" fmla="*/ 114 w 116"/>
                <a:gd name="T93" fmla="*/ 106 h 130"/>
                <a:gd name="T94" fmla="*/ 116 w 116"/>
                <a:gd name="T95" fmla="*/ 97 h 130"/>
                <a:gd name="T96" fmla="*/ 116 w 116"/>
                <a:gd name="T97" fmla="*/ 87 h 130"/>
                <a:gd name="T98" fmla="*/ 116 w 116"/>
                <a:gd name="T99" fmla="*/ 87 h 130"/>
                <a:gd name="T100" fmla="*/ 114 w 116"/>
                <a:gd name="T101" fmla="*/ 79 h 130"/>
                <a:gd name="T102" fmla="*/ 114 w 116"/>
                <a:gd name="T103" fmla="*/ 79 h 130"/>
                <a:gd name="T104" fmla="*/ 116 w 116"/>
                <a:gd name="T105" fmla="*/ 71 h 130"/>
                <a:gd name="T106" fmla="*/ 116 w 116"/>
                <a:gd name="T107" fmla="*/ 59 h 130"/>
                <a:gd name="T108" fmla="*/ 116 w 116"/>
                <a:gd name="T109" fmla="*/ 59 h 130"/>
                <a:gd name="T110" fmla="*/ 114 w 116"/>
                <a:gd name="T111" fmla="*/ 51 h 130"/>
                <a:gd name="T112" fmla="*/ 114 w 116"/>
                <a:gd name="T113" fmla="*/ 51 h 130"/>
                <a:gd name="T114" fmla="*/ 116 w 116"/>
                <a:gd name="T115" fmla="*/ 43 h 130"/>
                <a:gd name="T116" fmla="*/ 116 w 116"/>
                <a:gd name="T117" fmla="*/ 33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
                <a:gd name="T178" fmla="*/ 0 h 130"/>
                <a:gd name="T179" fmla="*/ 116 w 116"/>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 h="130">
                  <a:moveTo>
                    <a:pt x="116" y="33"/>
                  </a:moveTo>
                  <a:lnTo>
                    <a:pt x="116" y="33"/>
                  </a:lnTo>
                  <a:lnTo>
                    <a:pt x="114" y="28"/>
                  </a:lnTo>
                  <a:lnTo>
                    <a:pt x="112" y="22"/>
                  </a:lnTo>
                  <a:lnTo>
                    <a:pt x="108" y="18"/>
                  </a:lnTo>
                  <a:lnTo>
                    <a:pt x="104" y="12"/>
                  </a:lnTo>
                  <a:lnTo>
                    <a:pt x="91" y="6"/>
                  </a:lnTo>
                  <a:lnTo>
                    <a:pt x="73" y="0"/>
                  </a:lnTo>
                  <a:lnTo>
                    <a:pt x="61" y="0"/>
                  </a:lnTo>
                  <a:lnTo>
                    <a:pt x="49" y="0"/>
                  </a:lnTo>
                  <a:lnTo>
                    <a:pt x="39" y="2"/>
                  </a:lnTo>
                  <a:lnTo>
                    <a:pt x="29" y="4"/>
                  </a:lnTo>
                  <a:lnTo>
                    <a:pt x="20" y="8"/>
                  </a:lnTo>
                  <a:lnTo>
                    <a:pt x="12" y="12"/>
                  </a:lnTo>
                  <a:lnTo>
                    <a:pt x="6" y="18"/>
                  </a:lnTo>
                  <a:lnTo>
                    <a:pt x="2" y="24"/>
                  </a:lnTo>
                  <a:lnTo>
                    <a:pt x="0" y="33"/>
                  </a:lnTo>
                  <a:lnTo>
                    <a:pt x="0" y="43"/>
                  </a:lnTo>
                  <a:lnTo>
                    <a:pt x="2" y="51"/>
                  </a:lnTo>
                  <a:lnTo>
                    <a:pt x="0" y="59"/>
                  </a:lnTo>
                  <a:lnTo>
                    <a:pt x="0" y="71"/>
                  </a:lnTo>
                  <a:lnTo>
                    <a:pt x="2" y="79"/>
                  </a:lnTo>
                  <a:lnTo>
                    <a:pt x="0" y="87"/>
                  </a:lnTo>
                  <a:lnTo>
                    <a:pt x="0" y="97"/>
                  </a:lnTo>
                  <a:lnTo>
                    <a:pt x="2" y="103"/>
                  </a:lnTo>
                  <a:lnTo>
                    <a:pt x="4" y="108"/>
                  </a:lnTo>
                  <a:lnTo>
                    <a:pt x="8" y="112"/>
                  </a:lnTo>
                  <a:lnTo>
                    <a:pt x="12" y="118"/>
                  </a:lnTo>
                  <a:lnTo>
                    <a:pt x="26" y="124"/>
                  </a:lnTo>
                  <a:lnTo>
                    <a:pt x="43" y="130"/>
                  </a:lnTo>
                  <a:lnTo>
                    <a:pt x="55" y="130"/>
                  </a:lnTo>
                  <a:lnTo>
                    <a:pt x="65" y="130"/>
                  </a:lnTo>
                  <a:lnTo>
                    <a:pt x="77" y="128"/>
                  </a:lnTo>
                  <a:lnTo>
                    <a:pt x="87" y="126"/>
                  </a:lnTo>
                  <a:lnTo>
                    <a:pt x="96" y="122"/>
                  </a:lnTo>
                  <a:lnTo>
                    <a:pt x="102" y="118"/>
                  </a:lnTo>
                  <a:lnTo>
                    <a:pt x="110" y="112"/>
                  </a:lnTo>
                  <a:lnTo>
                    <a:pt x="114" y="106"/>
                  </a:lnTo>
                  <a:lnTo>
                    <a:pt x="116" y="97"/>
                  </a:lnTo>
                  <a:lnTo>
                    <a:pt x="116" y="87"/>
                  </a:lnTo>
                  <a:lnTo>
                    <a:pt x="114" y="79"/>
                  </a:lnTo>
                  <a:lnTo>
                    <a:pt x="116" y="71"/>
                  </a:lnTo>
                  <a:lnTo>
                    <a:pt x="116" y="59"/>
                  </a:lnTo>
                  <a:lnTo>
                    <a:pt x="114" y="51"/>
                  </a:lnTo>
                  <a:lnTo>
                    <a:pt x="116" y="43"/>
                  </a:lnTo>
                  <a:lnTo>
                    <a:pt x="116" y="33"/>
                  </a:lnTo>
                  <a:close/>
                </a:path>
              </a:pathLst>
            </a:custGeom>
            <a:solidFill>
              <a:srgbClr val="F10000">
                <a:alpha val="50195"/>
              </a:srgbClr>
            </a:solidFill>
            <a:ln w="6350">
              <a:solidFill>
                <a:srgbClr val="000000"/>
              </a:solidFill>
              <a:round/>
              <a:headEnd/>
              <a:tailEnd/>
            </a:ln>
          </p:spPr>
          <p:txBody>
            <a:bodyPr/>
            <a:lstStyle/>
            <a:p>
              <a:endParaRPr lang="en-US"/>
            </a:p>
          </p:txBody>
        </p:sp>
      </p:grpSp>
      <p:pic>
        <p:nvPicPr>
          <p:cNvPr id="14352" name="Picture 44" descr="sun-on"/>
          <p:cNvPicPr>
            <a:picLocks noChangeAspect="1" noChangeArrowheads="1"/>
          </p:cNvPicPr>
          <p:nvPr/>
        </p:nvPicPr>
        <p:blipFill>
          <a:blip r:embed="rId8"/>
          <a:srcRect/>
          <a:stretch>
            <a:fillRect/>
          </a:stretch>
        </p:blipFill>
        <p:spPr bwMode="auto">
          <a:xfrm>
            <a:off x="625475" y="2300288"/>
            <a:ext cx="1169988" cy="1220787"/>
          </a:xfrm>
          <a:prstGeom prst="rect">
            <a:avLst/>
          </a:prstGeom>
          <a:noFill/>
          <a:ln w="9525">
            <a:noFill/>
            <a:miter lim="800000"/>
            <a:headEnd/>
            <a:tailEnd/>
          </a:ln>
        </p:spPr>
      </p:pic>
      <p:grpSp>
        <p:nvGrpSpPr>
          <p:cNvPr id="5" name="Group 45"/>
          <p:cNvGrpSpPr>
            <a:grpSpLocks/>
          </p:cNvGrpSpPr>
          <p:nvPr/>
        </p:nvGrpSpPr>
        <p:grpSpPr bwMode="auto">
          <a:xfrm>
            <a:off x="3471863" y="3351213"/>
            <a:ext cx="854075" cy="1131887"/>
            <a:chOff x="2571" y="1917"/>
            <a:chExt cx="1" cy="1059"/>
          </a:xfrm>
        </p:grpSpPr>
        <p:sp>
          <p:nvSpPr>
            <p:cNvPr id="14383" name="Line 46"/>
            <p:cNvSpPr>
              <a:spLocks noChangeShapeType="1"/>
            </p:cNvSpPr>
            <p:nvPr/>
          </p:nvSpPr>
          <p:spPr bwMode="auto">
            <a:xfrm>
              <a:off x="2571" y="1917"/>
              <a:ext cx="1" cy="1059"/>
            </a:xfrm>
            <a:prstGeom prst="line">
              <a:avLst/>
            </a:prstGeom>
            <a:noFill/>
            <a:ln w="57150" cap="rnd">
              <a:solidFill>
                <a:schemeClr val="tx1"/>
              </a:solidFill>
              <a:round/>
              <a:headEnd/>
              <a:tailEnd/>
            </a:ln>
          </p:spPr>
          <p:txBody>
            <a:bodyPr lIns="90000" tIns="46800" rIns="90000" bIns="46800" anchor="ctr">
              <a:spAutoFit/>
            </a:bodyPr>
            <a:lstStyle/>
            <a:p>
              <a:endParaRPr lang="en-US"/>
            </a:p>
          </p:txBody>
        </p:sp>
        <p:sp>
          <p:nvSpPr>
            <p:cNvPr id="14384" name="Line 47"/>
            <p:cNvSpPr>
              <a:spLocks noChangeShapeType="1"/>
            </p:cNvSpPr>
            <p:nvPr/>
          </p:nvSpPr>
          <p:spPr bwMode="auto">
            <a:xfrm>
              <a:off x="2571" y="1917"/>
              <a:ext cx="1" cy="1059"/>
            </a:xfrm>
            <a:prstGeom prst="line">
              <a:avLst/>
            </a:prstGeom>
            <a:noFill/>
            <a:ln w="31750" cap="rnd">
              <a:solidFill>
                <a:schemeClr val="accent1"/>
              </a:solidFill>
              <a:round/>
              <a:headEnd/>
              <a:tailEnd/>
            </a:ln>
          </p:spPr>
          <p:txBody>
            <a:bodyPr lIns="90000" tIns="46800" rIns="90000" bIns="46800" anchor="ctr">
              <a:spAutoFit/>
            </a:bodyPr>
            <a:lstStyle/>
            <a:p>
              <a:endParaRPr lang="en-US"/>
            </a:p>
          </p:txBody>
        </p:sp>
      </p:grpSp>
      <p:pic>
        <p:nvPicPr>
          <p:cNvPr id="14354" name="Picture 48" descr="sun-on"/>
          <p:cNvPicPr>
            <a:picLocks noChangeAspect="1" noChangeArrowheads="1"/>
          </p:cNvPicPr>
          <p:nvPr/>
        </p:nvPicPr>
        <p:blipFill>
          <a:blip r:embed="rId8"/>
          <a:srcRect/>
          <a:stretch>
            <a:fillRect/>
          </a:stretch>
        </p:blipFill>
        <p:spPr bwMode="auto">
          <a:xfrm>
            <a:off x="2746375" y="2309813"/>
            <a:ext cx="1169988" cy="1220787"/>
          </a:xfrm>
          <a:prstGeom prst="rect">
            <a:avLst/>
          </a:prstGeom>
          <a:noFill/>
          <a:ln w="9525">
            <a:noFill/>
            <a:miter lim="800000"/>
            <a:headEnd/>
            <a:tailEnd/>
          </a:ln>
        </p:spPr>
      </p:pic>
      <p:grpSp>
        <p:nvGrpSpPr>
          <p:cNvPr id="6" name="Group 49"/>
          <p:cNvGrpSpPr>
            <a:grpSpLocks/>
          </p:cNvGrpSpPr>
          <p:nvPr/>
        </p:nvGrpSpPr>
        <p:grpSpPr bwMode="auto">
          <a:xfrm>
            <a:off x="806450" y="1938338"/>
            <a:ext cx="788988" cy="919162"/>
            <a:chOff x="2620" y="2102"/>
            <a:chExt cx="497" cy="579"/>
          </a:xfrm>
        </p:grpSpPr>
        <p:sp>
          <p:nvSpPr>
            <p:cNvPr id="14375" name="Oval 50"/>
            <p:cNvSpPr>
              <a:spLocks noChangeArrowheads="1"/>
            </p:cNvSpPr>
            <p:nvPr/>
          </p:nvSpPr>
          <p:spPr bwMode="auto">
            <a:xfrm>
              <a:off x="2620" y="2194"/>
              <a:ext cx="497" cy="487"/>
            </a:xfrm>
            <a:prstGeom prst="ellipse">
              <a:avLst/>
            </a:prstGeom>
            <a:solidFill>
              <a:srgbClr val="99CCFF"/>
            </a:solidFill>
            <a:ln w="12700">
              <a:solidFill>
                <a:schemeClr val="tx1"/>
              </a:solidFill>
              <a:round/>
              <a:headEnd/>
              <a:tailEnd/>
            </a:ln>
          </p:spPr>
          <p:txBody>
            <a:bodyPr wrap="none" anchor="ctr">
              <a:spAutoFit/>
            </a:bodyPr>
            <a:lstStyle/>
            <a:p>
              <a:endParaRPr lang="en-US"/>
            </a:p>
          </p:txBody>
        </p:sp>
        <p:sp>
          <p:nvSpPr>
            <p:cNvPr id="14376" name="Line 51"/>
            <p:cNvSpPr>
              <a:spLocks noChangeShapeType="1"/>
            </p:cNvSpPr>
            <p:nvPr/>
          </p:nvSpPr>
          <p:spPr bwMode="auto">
            <a:xfrm flipH="1">
              <a:off x="2803" y="2475"/>
              <a:ext cx="32" cy="53"/>
            </a:xfrm>
            <a:prstGeom prst="line">
              <a:avLst/>
            </a:prstGeom>
            <a:noFill/>
            <a:ln w="12700">
              <a:solidFill>
                <a:schemeClr val="tx1"/>
              </a:solidFill>
              <a:round/>
              <a:headEnd/>
              <a:tailEnd/>
            </a:ln>
          </p:spPr>
          <p:txBody>
            <a:bodyPr>
              <a:spAutoFit/>
            </a:bodyPr>
            <a:lstStyle/>
            <a:p>
              <a:endParaRPr lang="en-US"/>
            </a:p>
          </p:txBody>
        </p:sp>
        <p:sp>
          <p:nvSpPr>
            <p:cNvPr id="14377" name="Line 52"/>
            <p:cNvSpPr>
              <a:spLocks noChangeShapeType="1"/>
            </p:cNvSpPr>
            <p:nvPr/>
          </p:nvSpPr>
          <p:spPr bwMode="auto">
            <a:xfrm>
              <a:off x="2864" y="2467"/>
              <a:ext cx="61" cy="61"/>
            </a:xfrm>
            <a:prstGeom prst="line">
              <a:avLst/>
            </a:prstGeom>
            <a:noFill/>
            <a:ln w="12700">
              <a:solidFill>
                <a:schemeClr val="tx1"/>
              </a:solidFill>
              <a:round/>
              <a:headEnd/>
              <a:tailEnd/>
            </a:ln>
          </p:spPr>
          <p:txBody>
            <a:bodyPr wrap="none">
              <a:spAutoFit/>
            </a:bodyPr>
            <a:lstStyle/>
            <a:p>
              <a:endParaRPr lang="en-US"/>
            </a:p>
          </p:txBody>
        </p:sp>
        <p:pic>
          <p:nvPicPr>
            <p:cNvPr id="14378" name="Picture 53" descr="oracle"/>
            <p:cNvPicPr>
              <a:picLocks noChangeAspect="1" noChangeArrowheads="1"/>
            </p:cNvPicPr>
            <p:nvPr/>
          </p:nvPicPr>
          <p:blipFill>
            <a:blip r:embed="rId9"/>
            <a:srcRect/>
            <a:stretch>
              <a:fillRect/>
            </a:stretch>
          </p:blipFill>
          <p:spPr bwMode="auto">
            <a:xfrm>
              <a:off x="2663" y="2102"/>
              <a:ext cx="408" cy="163"/>
            </a:xfrm>
            <a:prstGeom prst="rect">
              <a:avLst/>
            </a:prstGeom>
            <a:noFill/>
            <a:ln w="9525">
              <a:solidFill>
                <a:schemeClr val="tx1"/>
              </a:solidFill>
              <a:miter lim="800000"/>
              <a:headEnd/>
              <a:tailEnd/>
            </a:ln>
          </p:spPr>
        </p:pic>
        <p:sp>
          <p:nvSpPr>
            <p:cNvPr id="14379" name="Oval 54"/>
            <p:cNvSpPr>
              <a:spLocks noChangeArrowheads="1"/>
            </p:cNvSpPr>
            <p:nvPr/>
          </p:nvSpPr>
          <p:spPr bwMode="auto">
            <a:xfrm>
              <a:off x="2803" y="2415"/>
              <a:ext cx="91" cy="92"/>
            </a:xfrm>
            <a:prstGeom prst="ellipse">
              <a:avLst/>
            </a:prstGeom>
            <a:solidFill>
              <a:srgbClr val="FFCC00"/>
            </a:solidFill>
            <a:ln w="12700">
              <a:solidFill>
                <a:schemeClr val="tx1"/>
              </a:solidFill>
              <a:round/>
              <a:headEnd/>
              <a:tailEnd/>
            </a:ln>
          </p:spPr>
          <p:txBody>
            <a:bodyPr wrap="none" anchor="ctr">
              <a:spAutoFit/>
            </a:bodyPr>
            <a:lstStyle/>
            <a:p>
              <a:endParaRPr lang="en-US"/>
            </a:p>
          </p:txBody>
        </p:sp>
        <p:sp>
          <p:nvSpPr>
            <p:cNvPr id="14380" name="Oval 55"/>
            <p:cNvSpPr>
              <a:spLocks noChangeArrowheads="1"/>
            </p:cNvSpPr>
            <p:nvPr/>
          </p:nvSpPr>
          <p:spPr bwMode="auto">
            <a:xfrm>
              <a:off x="2905" y="2507"/>
              <a:ext cx="91" cy="92"/>
            </a:xfrm>
            <a:prstGeom prst="ellipse">
              <a:avLst/>
            </a:prstGeom>
            <a:solidFill>
              <a:srgbClr val="FFCC00"/>
            </a:solidFill>
            <a:ln w="12700">
              <a:solidFill>
                <a:schemeClr val="tx1"/>
              </a:solidFill>
              <a:round/>
              <a:headEnd/>
              <a:tailEnd/>
            </a:ln>
          </p:spPr>
          <p:txBody>
            <a:bodyPr wrap="none" anchor="ctr">
              <a:spAutoFit/>
            </a:bodyPr>
            <a:lstStyle/>
            <a:p>
              <a:endParaRPr lang="en-US"/>
            </a:p>
          </p:txBody>
        </p:sp>
        <p:sp>
          <p:nvSpPr>
            <p:cNvPr id="14381" name="Oval 56"/>
            <p:cNvSpPr>
              <a:spLocks noChangeArrowheads="1"/>
            </p:cNvSpPr>
            <p:nvPr/>
          </p:nvSpPr>
          <p:spPr bwMode="auto">
            <a:xfrm>
              <a:off x="2742" y="2528"/>
              <a:ext cx="91" cy="91"/>
            </a:xfrm>
            <a:prstGeom prst="ellipse">
              <a:avLst/>
            </a:prstGeom>
            <a:solidFill>
              <a:srgbClr val="FFCC00"/>
            </a:solidFill>
            <a:ln w="12700">
              <a:solidFill>
                <a:schemeClr val="tx1"/>
              </a:solidFill>
              <a:round/>
              <a:headEnd/>
              <a:tailEnd/>
            </a:ln>
          </p:spPr>
          <p:txBody>
            <a:bodyPr wrap="none" anchor="ctr">
              <a:spAutoFit/>
            </a:bodyPr>
            <a:lstStyle/>
            <a:p>
              <a:endParaRPr lang="en-US"/>
            </a:p>
          </p:txBody>
        </p:sp>
        <p:sp>
          <p:nvSpPr>
            <p:cNvPr id="14382" name="Text Box 57"/>
            <p:cNvSpPr txBox="1">
              <a:spLocks noChangeArrowheads="1"/>
            </p:cNvSpPr>
            <p:nvPr/>
          </p:nvSpPr>
          <p:spPr bwMode="auto">
            <a:xfrm>
              <a:off x="2630" y="2244"/>
              <a:ext cx="483" cy="192"/>
            </a:xfrm>
            <a:prstGeom prst="rect">
              <a:avLst/>
            </a:prstGeom>
            <a:noFill/>
            <a:ln w="9525">
              <a:noFill/>
              <a:miter lim="800000"/>
              <a:headEnd/>
              <a:tailEnd/>
            </a:ln>
          </p:spPr>
          <p:txBody>
            <a:bodyPr wrap="none">
              <a:spAutoFit/>
            </a:bodyPr>
            <a:lstStyle/>
            <a:p>
              <a:pPr marL="457200" indent="-457200"/>
              <a:r>
                <a:rPr lang="en-US" sz="1400" b="1">
                  <a:latin typeface="Arial Narrow" pitchFamily="34" charset="0"/>
                </a:rPr>
                <a:t>Prod SG</a:t>
              </a:r>
            </a:p>
          </p:txBody>
        </p:sp>
      </p:grpSp>
      <p:grpSp>
        <p:nvGrpSpPr>
          <p:cNvPr id="7" name="Group 58"/>
          <p:cNvGrpSpPr>
            <a:grpSpLocks/>
          </p:cNvGrpSpPr>
          <p:nvPr/>
        </p:nvGrpSpPr>
        <p:grpSpPr bwMode="auto">
          <a:xfrm>
            <a:off x="2955925" y="1938338"/>
            <a:ext cx="788988" cy="919162"/>
            <a:chOff x="2591" y="2266"/>
            <a:chExt cx="497" cy="579"/>
          </a:xfrm>
        </p:grpSpPr>
        <p:sp>
          <p:nvSpPr>
            <p:cNvPr id="14367" name="Oval 59"/>
            <p:cNvSpPr>
              <a:spLocks noChangeArrowheads="1"/>
            </p:cNvSpPr>
            <p:nvPr/>
          </p:nvSpPr>
          <p:spPr bwMode="auto">
            <a:xfrm>
              <a:off x="2591" y="2358"/>
              <a:ext cx="497" cy="487"/>
            </a:xfrm>
            <a:prstGeom prst="ellipse">
              <a:avLst/>
            </a:prstGeom>
            <a:solidFill>
              <a:schemeClr val="bg1"/>
            </a:solidFill>
            <a:ln w="12700">
              <a:solidFill>
                <a:schemeClr val="tx1"/>
              </a:solidFill>
              <a:round/>
              <a:headEnd/>
              <a:tailEnd/>
            </a:ln>
          </p:spPr>
          <p:txBody>
            <a:bodyPr wrap="none" anchor="ctr">
              <a:spAutoFit/>
            </a:bodyPr>
            <a:lstStyle/>
            <a:p>
              <a:endParaRPr lang="en-US"/>
            </a:p>
          </p:txBody>
        </p:sp>
        <p:sp>
          <p:nvSpPr>
            <p:cNvPr id="14368" name="Line 60"/>
            <p:cNvSpPr>
              <a:spLocks noChangeShapeType="1"/>
            </p:cNvSpPr>
            <p:nvPr/>
          </p:nvSpPr>
          <p:spPr bwMode="auto">
            <a:xfrm flipH="1">
              <a:off x="2774" y="2639"/>
              <a:ext cx="32" cy="53"/>
            </a:xfrm>
            <a:prstGeom prst="line">
              <a:avLst/>
            </a:prstGeom>
            <a:noFill/>
            <a:ln w="12700">
              <a:solidFill>
                <a:schemeClr val="tx1"/>
              </a:solidFill>
              <a:round/>
              <a:headEnd/>
              <a:tailEnd/>
            </a:ln>
          </p:spPr>
          <p:txBody>
            <a:bodyPr>
              <a:spAutoFit/>
            </a:bodyPr>
            <a:lstStyle/>
            <a:p>
              <a:endParaRPr lang="en-US"/>
            </a:p>
          </p:txBody>
        </p:sp>
        <p:sp>
          <p:nvSpPr>
            <p:cNvPr id="14369" name="Line 61"/>
            <p:cNvSpPr>
              <a:spLocks noChangeShapeType="1"/>
            </p:cNvSpPr>
            <p:nvPr/>
          </p:nvSpPr>
          <p:spPr bwMode="auto">
            <a:xfrm>
              <a:off x="2835" y="2631"/>
              <a:ext cx="61" cy="61"/>
            </a:xfrm>
            <a:prstGeom prst="line">
              <a:avLst/>
            </a:prstGeom>
            <a:noFill/>
            <a:ln w="12700">
              <a:solidFill>
                <a:schemeClr val="tx1"/>
              </a:solidFill>
              <a:round/>
              <a:headEnd/>
              <a:tailEnd/>
            </a:ln>
          </p:spPr>
          <p:txBody>
            <a:bodyPr wrap="none">
              <a:spAutoFit/>
            </a:bodyPr>
            <a:lstStyle/>
            <a:p>
              <a:endParaRPr lang="en-US"/>
            </a:p>
          </p:txBody>
        </p:sp>
        <p:pic>
          <p:nvPicPr>
            <p:cNvPr id="14370" name="Picture 62" descr="oracle"/>
            <p:cNvPicPr>
              <a:picLocks noChangeAspect="1" noChangeArrowheads="1"/>
            </p:cNvPicPr>
            <p:nvPr/>
          </p:nvPicPr>
          <p:blipFill>
            <a:blip r:embed="rId9"/>
            <a:srcRect/>
            <a:stretch>
              <a:fillRect/>
            </a:stretch>
          </p:blipFill>
          <p:spPr bwMode="auto">
            <a:xfrm>
              <a:off x="2634" y="2266"/>
              <a:ext cx="408" cy="163"/>
            </a:xfrm>
            <a:prstGeom prst="rect">
              <a:avLst/>
            </a:prstGeom>
            <a:noFill/>
            <a:ln w="9525">
              <a:solidFill>
                <a:schemeClr val="tx1"/>
              </a:solidFill>
              <a:miter lim="800000"/>
              <a:headEnd/>
              <a:tailEnd/>
            </a:ln>
          </p:spPr>
        </p:pic>
        <p:sp>
          <p:nvSpPr>
            <p:cNvPr id="14371" name="Oval 63"/>
            <p:cNvSpPr>
              <a:spLocks noChangeArrowheads="1"/>
            </p:cNvSpPr>
            <p:nvPr/>
          </p:nvSpPr>
          <p:spPr bwMode="auto">
            <a:xfrm>
              <a:off x="2774" y="2579"/>
              <a:ext cx="91" cy="92"/>
            </a:xfrm>
            <a:prstGeom prst="ellipse">
              <a:avLst/>
            </a:prstGeom>
            <a:solidFill>
              <a:srgbClr val="FFCC00"/>
            </a:solidFill>
            <a:ln w="12700">
              <a:solidFill>
                <a:schemeClr val="tx1"/>
              </a:solidFill>
              <a:round/>
              <a:headEnd/>
              <a:tailEnd/>
            </a:ln>
          </p:spPr>
          <p:txBody>
            <a:bodyPr wrap="none" anchor="ctr">
              <a:spAutoFit/>
            </a:bodyPr>
            <a:lstStyle/>
            <a:p>
              <a:endParaRPr lang="en-US"/>
            </a:p>
          </p:txBody>
        </p:sp>
        <p:sp>
          <p:nvSpPr>
            <p:cNvPr id="14372" name="Oval 64"/>
            <p:cNvSpPr>
              <a:spLocks noChangeArrowheads="1"/>
            </p:cNvSpPr>
            <p:nvPr/>
          </p:nvSpPr>
          <p:spPr bwMode="auto">
            <a:xfrm>
              <a:off x="2876" y="2671"/>
              <a:ext cx="91" cy="92"/>
            </a:xfrm>
            <a:prstGeom prst="ellipse">
              <a:avLst/>
            </a:prstGeom>
            <a:solidFill>
              <a:srgbClr val="FFCC00"/>
            </a:solidFill>
            <a:ln w="12700">
              <a:solidFill>
                <a:schemeClr val="tx1"/>
              </a:solidFill>
              <a:round/>
              <a:headEnd/>
              <a:tailEnd/>
            </a:ln>
          </p:spPr>
          <p:txBody>
            <a:bodyPr wrap="none" anchor="ctr">
              <a:spAutoFit/>
            </a:bodyPr>
            <a:lstStyle/>
            <a:p>
              <a:endParaRPr lang="en-US"/>
            </a:p>
          </p:txBody>
        </p:sp>
        <p:sp>
          <p:nvSpPr>
            <p:cNvPr id="14373" name="Oval 65"/>
            <p:cNvSpPr>
              <a:spLocks noChangeArrowheads="1"/>
            </p:cNvSpPr>
            <p:nvPr/>
          </p:nvSpPr>
          <p:spPr bwMode="auto">
            <a:xfrm>
              <a:off x="2713" y="2692"/>
              <a:ext cx="91" cy="91"/>
            </a:xfrm>
            <a:prstGeom prst="ellipse">
              <a:avLst/>
            </a:prstGeom>
            <a:solidFill>
              <a:srgbClr val="FFCC00"/>
            </a:solidFill>
            <a:ln w="12700">
              <a:solidFill>
                <a:schemeClr val="tx1"/>
              </a:solidFill>
              <a:round/>
              <a:headEnd/>
              <a:tailEnd/>
            </a:ln>
          </p:spPr>
          <p:txBody>
            <a:bodyPr wrap="none" anchor="ctr">
              <a:spAutoFit/>
            </a:bodyPr>
            <a:lstStyle/>
            <a:p>
              <a:endParaRPr lang="en-US"/>
            </a:p>
          </p:txBody>
        </p:sp>
        <p:sp>
          <p:nvSpPr>
            <p:cNvPr id="14374" name="Text Box 66"/>
            <p:cNvSpPr txBox="1">
              <a:spLocks noChangeArrowheads="1"/>
            </p:cNvSpPr>
            <p:nvPr/>
          </p:nvSpPr>
          <p:spPr bwMode="auto">
            <a:xfrm>
              <a:off x="2640" y="2418"/>
              <a:ext cx="396" cy="192"/>
            </a:xfrm>
            <a:prstGeom prst="rect">
              <a:avLst/>
            </a:prstGeom>
            <a:noFill/>
            <a:ln w="9525">
              <a:noFill/>
              <a:miter lim="800000"/>
              <a:headEnd/>
              <a:tailEnd/>
            </a:ln>
          </p:spPr>
          <p:txBody>
            <a:bodyPr wrap="none">
              <a:spAutoFit/>
            </a:bodyPr>
            <a:lstStyle/>
            <a:p>
              <a:pPr marL="457200" indent="-457200"/>
              <a:r>
                <a:rPr lang="en-US" sz="1400" b="1">
                  <a:latin typeface="Arial Narrow" pitchFamily="34" charset="0"/>
                </a:rPr>
                <a:t>FD SG</a:t>
              </a:r>
            </a:p>
          </p:txBody>
        </p:sp>
      </p:grpSp>
      <p:sp>
        <p:nvSpPr>
          <p:cNvPr id="486467" name="Text Box 67"/>
          <p:cNvSpPr txBox="1">
            <a:spLocks noChangeArrowheads="1"/>
          </p:cNvSpPr>
          <p:nvPr/>
        </p:nvSpPr>
        <p:spPr bwMode="auto">
          <a:xfrm>
            <a:off x="3732213" y="2238375"/>
            <a:ext cx="479425" cy="457200"/>
          </a:xfrm>
          <a:prstGeom prst="rect">
            <a:avLst/>
          </a:prstGeom>
          <a:noFill/>
          <a:ln w="9525">
            <a:noFill/>
            <a:miter lim="800000"/>
            <a:headEnd/>
            <a:tailEnd/>
          </a:ln>
        </p:spPr>
        <p:txBody>
          <a:bodyPr wrap="none">
            <a:spAutoFit/>
          </a:bodyPr>
          <a:lstStyle/>
          <a:p>
            <a:pPr marL="290513" indent="-290513"/>
            <a:r>
              <a:rPr lang="en-US" sz="2400" b="1">
                <a:solidFill>
                  <a:srgbClr val="669900"/>
                </a:solidFill>
                <a:sym typeface="ZapfDingbats"/>
              </a:rPr>
              <a:t></a:t>
            </a:r>
          </a:p>
        </p:txBody>
      </p:sp>
      <p:grpSp>
        <p:nvGrpSpPr>
          <p:cNvPr id="8" name="Group 68"/>
          <p:cNvGrpSpPr>
            <a:grpSpLocks/>
          </p:cNvGrpSpPr>
          <p:nvPr/>
        </p:nvGrpSpPr>
        <p:grpSpPr bwMode="auto">
          <a:xfrm>
            <a:off x="1716088" y="4833938"/>
            <a:ext cx="1109662" cy="690562"/>
            <a:chOff x="1416" y="2774"/>
            <a:chExt cx="2907" cy="762"/>
          </a:xfrm>
        </p:grpSpPr>
        <p:sp>
          <p:nvSpPr>
            <p:cNvPr id="14365" name="AutoShape 69"/>
            <p:cNvSpPr>
              <a:spLocks noChangeArrowheads="1"/>
            </p:cNvSpPr>
            <p:nvPr/>
          </p:nvSpPr>
          <p:spPr bwMode="auto">
            <a:xfrm>
              <a:off x="1416" y="2774"/>
              <a:ext cx="2907" cy="762"/>
            </a:xfrm>
            <a:prstGeom prst="rightArrow">
              <a:avLst>
                <a:gd name="adj1" fmla="val 50000"/>
                <a:gd name="adj2" fmla="val 95374"/>
              </a:avLst>
            </a:prstGeom>
            <a:solidFill>
              <a:srgbClr val="FFCC00">
                <a:alpha val="27058"/>
              </a:srgbClr>
            </a:solidFill>
            <a:ln w="6350" algn="ctr">
              <a:solidFill>
                <a:schemeClr val="hlink"/>
              </a:solidFill>
              <a:miter lim="800000"/>
              <a:headEnd/>
              <a:tailEnd/>
            </a:ln>
          </p:spPr>
          <p:txBody>
            <a:bodyPr anchor="ctr">
              <a:spAutoFit/>
            </a:bodyPr>
            <a:lstStyle/>
            <a:p>
              <a:endParaRPr lang="en-US"/>
            </a:p>
          </p:txBody>
        </p:sp>
        <p:sp>
          <p:nvSpPr>
            <p:cNvPr id="14366" name="Text Box 70"/>
            <p:cNvSpPr txBox="1">
              <a:spLocks noChangeArrowheads="1"/>
            </p:cNvSpPr>
            <p:nvPr/>
          </p:nvSpPr>
          <p:spPr bwMode="auto">
            <a:xfrm>
              <a:off x="1578" y="2974"/>
              <a:ext cx="1944" cy="336"/>
            </a:xfrm>
            <a:prstGeom prst="rect">
              <a:avLst/>
            </a:prstGeom>
            <a:noFill/>
            <a:ln w="19050" algn="ctr">
              <a:noFill/>
              <a:miter lim="800000"/>
              <a:headEnd/>
              <a:tailEnd/>
            </a:ln>
          </p:spPr>
          <p:txBody>
            <a:bodyPr>
              <a:spAutoFit/>
            </a:bodyPr>
            <a:lstStyle/>
            <a:p>
              <a:pPr algn="ctr"/>
              <a:r>
                <a:rPr lang="en-US" sz="1400" b="1"/>
                <a:t>SRDF</a:t>
              </a:r>
            </a:p>
          </p:txBody>
        </p:sp>
      </p:grpSp>
      <p:sp>
        <p:nvSpPr>
          <p:cNvPr id="486471" name="Rectangle 71"/>
          <p:cNvSpPr>
            <a:spLocks noChangeArrowheads="1"/>
          </p:cNvSpPr>
          <p:nvPr/>
        </p:nvSpPr>
        <p:spPr bwMode="auto">
          <a:xfrm>
            <a:off x="1293813" y="5843588"/>
            <a:ext cx="3086100" cy="785812"/>
          </a:xfrm>
          <a:prstGeom prst="rect">
            <a:avLst/>
          </a:prstGeom>
          <a:noFill/>
          <a:ln w="9525">
            <a:noFill/>
            <a:miter lim="800000"/>
            <a:headEnd/>
            <a:tailEnd/>
          </a:ln>
        </p:spPr>
        <p:txBody>
          <a:bodyPr anchor="b"/>
          <a:lstStyle/>
          <a:p>
            <a:r>
              <a:rPr lang="en-US" sz="2400" b="1">
                <a:latin typeface="Arial Narrow" pitchFamily="34" charset="0"/>
              </a:rPr>
              <a:t>Initiate Fire Drill</a:t>
            </a:r>
          </a:p>
        </p:txBody>
      </p:sp>
      <p:sp>
        <p:nvSpPr>
          <p:cNvPr id="486472" name="Rectangle 72"/>
          <p:cNvSpPr>
            <a:spLocks noChangeArrowheads="1"/>
          </p:cNvSpPr>
          <p:nvPr/>
        </p:nvSpPr>
        <p:spPr bwMode="auto">
          <a:xfrm>
            <a:off x="1331913" y="5843588"/>
            <a:ext cx="3009900" cy="785812"/>
          </a:xfrm>
          <a:prstGeom prst="rect">
            <a:avLst/>
          </a:prstGeom>
          <a:noFill/>
          <a:ln w="9525">
            <a:noFill/>
            <a:miter lim="800000"/>
            <a:headEnd/>
            <a:tailEnd/>
          </a:ln>
        </p:spPr>
        <p:txBody>
          <a:bodyPr anchor="b"/>
          <a:lstStyle/>
          <a:p>
            <a:r>
              <a:rPr lang="en-US" sz="2400" b="1">
                <a:latin typeface="Arial Narrow" pitchFamily="34" charset="0"/>
              </a:rPr>
              <a:t>Mount Snapshot</a:t>
            </a:r>
          </a:p>
        </p:txBody>
      </p:sp>
      <p:sp>
        <p:nvSpPr>
          <p:cNvPr id="486473" name="Rectangle 73"/>
          <p:cNvSpPr>
            <a:spLocks noChangeArrowheads="1"/>
          </p:cNvSpPr>
          <p:nvPr/>
        </p:nvSpPr>
        <p:spPr bwMode="auto">
          <a:xfrm>
            <a:off x="1143000" y="6172200"/>
            <a:ext cx="3387725" cy="457200"/>
          </a:xfrm>
          <a:prstGeom prst="rect">
            <a:avLst/>
          </a:prstGeom>
          <a:noFill/>
          <a:ln w="9525">
            <a:noFill/>
            <a:miter lim="800000"/>
            <a:headEnd/>
            <a:tailEnd/>
          </a:ln>
        </p:spPr>
        <p:txBody>
          <a:bodyPr anchor="b"/>
          <a:lstStyle/>
          <a:p>
            <a:r>
              <a:rPr lang="en-US" sz="2400" b="1">
                <a:latin typeface="Arial Narrow" pitchFamily="34" charset="0"/>
              </a:rPr>
              <a:t>Test Application</a:t>
            </a:r>
          </a:p>
        </p:txBody>
      </p:sp>
      <p:sp>
        <p:nvSpPr>
          <p:cNvPr id="486474" name="Rectangle 74"/>
          <p:cNvSpPr>
            <a:spLocks noChangeArrowheads="1"/>
          </p:cNvSpPr>
          <p:nvPr/>
        </p:nvSpPr>
        <p:spPr bwMode="auto">
          <a:xfrm>
            <a:off x="1901825" y="6172200"/>
            <a:ext cx="1870075" cy="457200"/>
          </a:xfrm>
          <a:prstGeom prst="rect">
            <a:avLst/>
          </a:prstGeom>
          <a:noFill/>
          <a:ln w="9525">
            <a:noFill/>
            <a:miter lim="800000"/>
            <a:headEnd/>
            <a:tailEnd/>
          </a:ln>
        </p:spPr>
        <p:txBody>
          <a:bodyPr anchor="b"/>
          <a:lstStyle/>
          <a:p>
            <a:r>
              <a:rPr lang="en-US" sz="2400" b="1">
                <a:latin typeface="Arial Narrow" pitchFamily="34" charset="0"/>
              </a:rPr>
              <a:t>Reset</a:t>
            </a:r>
          </a:p>
        </p:txBody>
      </p:sp>
      <p:sp>
        <p:nvSpPr>
          <p:cNvPr id="75" name="Slide Number Placeholder 95"/>
          <p:cNvSpPr>
            <a:spLocks noGrp="1"/>
          </p:cNvSpPr>
          <p:nvPr>
            <p:ph type="sldNum" sz="quarter" idx="11"/>
          </p:nvPr>
        </p:nvSpPr>
        <p:spPr>
          <a:xfrm>
            <a:off x="8882063" y="6643688"/>
            <a:ext cx="139700" cy="152400"/>
          </a:xfrm>
        </p:spPr>
        <p:txBody>
          <a:bodyPr/>
          <a:lstStyle/>
          <a:p>
            <a:pPr>
              <a:defRPr/>
            </a:pPr>
            <a:fld id="{37002D25-10F4-4B9E-BF20-C4291611BF40}" type="slidenum">
              <a:rPr lang="en-US" smtClean="0"/>
              <a:pPr>
                <a:defRPr/>
              </a:pPr>
              <a:t>8</a:t>
            </a:fld>
            <a:endParaRPr lang="en-US"/>
          </a:p>
        </p:txBody>
      </p:sp>
      <p:sp>
        <p:nvSpPr>
          <p:cNvPr id="76" name="Footer Placeholder 96"/>
          <p:cNvSpPr>
            <a:spLocks noGrp="1"/>
          </p:cNvSpPr>
          <p:nvPr>
            <p:ph type="ftr" sz="quarter" idx="10"/>
          </p:nvPr>
        </p:nvSpPr>
        <p:spPr/>
        <p:txBody>
          <a:bodyPr/>
          <a:lstStyle/>
          <a:p>
            <a:pPr>
              <a:defRPr/>
            </a:pPr>
            <a:r>
              <a:rPr lang="en-US"/>
              <a:t>SFRAC 5.0 MP3</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6427"/>
                                        </p:tgtEl>
                                        <p:attrNameLst>
                                          <p:attrName>style.visibility</p:attrName>
                                        </p:attrNameLst>
                                      </p:cBhvr>
                                      <p:to>
                                        <p:strVal val="visible"/>
                                      </p:to>
                                    </p:set>
                                    <p:animEffect transition="in" filter="fade">
                                      <p:cBhvr>
                                        <p:cTn id="7" dur="2000"/>
                                        <p:tgtEl>
                                          <p:spTgt spid="4864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6471"/>
                                        </p:tgtEl>
                                        <p:attrNameLst>
                                          <p:attrName>style.visibility</p:attrName>
                                        </p:attrNameLst>
                                      </p:cBhvr>
                                      <p:to>
                                        <p:strVal val="visible"/>
                                      </p:to>
                                    </p:set>
                                    <p:animEffect transition="in" filter="fade">
                                      <p:cBhvr>
                                        <p:cTn id="10" dur="1000"/>
                                        <p:tgtEl>
                                          <p:spTgt spid="486471"/>
                                        </p:tgtEl>
                                      </p:cBhvr>
                                    </p:animEffec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63" presetClass="path" presetSubtype="0" accel="50000" decel="50000" fill="hold" nodeType="withEffect">
                                  <p:stCondLst>
                                    <p:cond delay="0"/>
                                  </p:stCondLst>
                                  <p:childTnLst>
                                    <p:animMotion origin="layout" path="M -1.66667E-6 -2.96296E-6 L 0.10851 -2.96296E-6 " pathEditMode="relative" rAng="0" ptsTypes="AA">
                                      <p:cBhvr>
                                        <p:cTn id="14" dur="2000" fill="hold"/>
                                        <p:tgtEl>
                                          <p:spTgt spid="2"/>
                                        </p:tgtEl>
                                        <p:attrNameLst>
                                          <p:attrName>ppt_x</p:attrName>
                                          <p:attrName>ppt_y</p:attrName>
                                        </p:attrNameLst>
                                      </p:cBhvr>
                                      <p:rCtr x="54" y="0"/>
                                    </p:animMotion>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10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6472"/>
                                        </p:tgtEl>
                                        <p:attrNameLst>
                                          <p:attrName>style.visibility</p:attrName>
                                        </p:attrNameLst>
                                      </p:cBhvr>
                                      <p:to>
                                        <p:strVal val="visible"/>
                                      </p:to>
                                    </p:set>
                                    <p:animEffect transition="in" filter="fade">
                                      <p:cBhvr>
                                        <p:cTn id="22" dur="1000"/>
                                        <p:tgtEl>
                                          <p:spTgt spid="486472"/>
                                        </p:tgtEl>
                                      </p:cBhvr>
                                    </p:animEffect>
                                  </p:childTnLst>
                                </p:cTn>
                              </p:par>
                              <p:par>
                                <p:cTn id="23" presetID="10" presetClass="exit" presetSubtype="0" fill="hold" grpId="1" nodeType="withEffect">
                                  <p:stCondLst>
                                    <p:cond delay="0"/>
                                  </p:stCondLst>
                                  <p:childTnLst>
                                    <p:animEffect transition="out" filter="fade">
                                      <p:cBhvr>
                                        <p:cTn id="24" dur="1000"/>
                                        <p:tgtEl>
                                          <p:spTgt spid="486471"/>
                                        </p:tgtEl>
                                      </p:cBhvr>
                                    </p:animEffect>
                                    <p:set>
                                      <p:cBhvr>
                                        <p:cTn id="25" dur="1" fill="hold">
                                          <p:stCondLst>
                                            <p:cond delay="999"/>
                                          </p:stCondLst>
                                        </p:cTn>
                                        <p:tgtEl>
                                          <p:spTgt spid="48647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slide(fromBottom)">
                                      <p:cBhvr>
                                        <p:cTn id="30" dur="10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86473"/>
                                        </p:tgtEl>
                                        <p:attrNameLst>
                                          <p:attrName>style.visibility</p:attrName>
                                        </p:attrNameLst>
                                      </p:cBhvr>
                                      <p:to>
                                        <p:strVal val="visible"/>
                                      </p:to>
                                    </p:set>
                                    <p:animEffect transition="in" filter="fade">
                                      <p:cBhvr>
                                        <p:cTn id="33" dur="1000"/>
                                        <p:tgtEl>
                                          <p:spTgt spid="486473"/>
                                        </p:tgtEl>
                                      </p:cBhvr>
                                    </p:animEffect>
                                  </p:childTnLst>
                                </p:cTn>
                              </p:par>
                              <p:par>
                                <p:cTn id="34" presetID="10" presetClass="exit" presetSubtype="0" fill="hold" grpId="1" nodeType="withEffect">
                                  <p:stCondLst>
                                    <p:cond delay="0"/>
                                  </p:stCondLst>
                                  <p:childTnLst>
                                    <p:animEffect transition="out" filter="fade">
                                      <p:cBhvr>
                                        <p:cTn id="35" dur="1000"/>
                                        <p:tgtEl>
                                          <p:spTgt spid="486472"/>
                                        </p:tgtEl>
                                      </p:cBhvr>
                                    </p:animEffect>
                                    <p:set>
                                      <p:cBhvr>
                                        <p:cTn id="36" dur="1" fill="hold">
                                          <p:stCondLst>
                                            <p:cond delay="999"/>
                                          </p:stCondLst>
                                        </p:cTn>
                                        <p:tgtEl>
                                          <p:spTgt spid="486472"/>
                                        </p:tgtEl>
                                        <p:attrNameLst>
                                          <p:attrName>style.visibility</p:attrName>
                                        </p:attrNameLst>
                                      </p:cBhvr>
                                      <p:to>
                                        <p:strVal val="hidden"/>
                                      </p:to>
                                    </p:set>
                                  </p:childTnLst>
                                </p:cTn>
                              </p:par>
                            </p:childTnLst>
                          </p:cTn>
                        </p:par>
                        <p:par>
                          <p:cTn id="37" fill="hold">
                            <p:stCondLst>
                              <p:cond delay="1000"/>
                            </p:stCondLst>
                            <p:childTnLst>
                              <p:par>
                                <p:cTn id="38" presetID="9" presetClass="entr" presetSubtype="0" fill="hold" grpId="0" nodeType="afterEffect">
                                  <p:stCondLst>
                                    <p:cond delay="0"/>
                                  </p:stCondLst>
                                  <p:childTnLst>
                                    <p:set>
                                      <p:cBhvr>
                                        <p:cTn id="39" dur="1" fill="hold">
                                          <p:stCondLst>
                                            <p:cond delay="0"/>
                                          </p:stCondLst>
                                        </p:cTn>
                                        <p:tgtEl>
                                          <p:spTgt spid="486467"/>
                                        </p:tgtEl>
                                        <p:attrNameLst>
                                          <p:attrName>style.visibility</p:attrName>
                                        </p:attrNameLst>
                                      </p:cBhvr>
                                      <p:to>
                                        <p:strVal val="visible"/>
                                      </p:to>
                                    </p:set>
                                    <p:animEffect transition="in" filter="dissolve">
                                      <p:cBhvr>
                                        <p:cTn id="40" dur="500"/>
                                        <p:tgtEl>
                                          <p:spTgt spid="486467"/>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xit" presetSubtype="0" fill="hold" grpId="1" nodeType="clickEffect">
                                  <p:stCondLst>
                                    <p:cond delay="0"/>
                                  </p:stCondLst>
                                  <p:childTnLst>
                                    <p:animEffect transition="out" filter="dissolve">
                                      <p:cBhvr>
                                        <p:cTn id="44" dur="1000"/>
                                        <p:tgtEl>
                                          <p:spTgt spid="486467"/>
                                        </p:tgtEl>
                                      </p:cBhvr>
                                    </p:animEffect>
                                    <p:set>
                                      <p:cBhvr>
                                        <p:cTn id="45" dur="1" fill="hold">
                                          <p:stCondLst>
                                            <p:cond delay="999"/>
                                          </p:stCondLst>
                                        </p:cTn>
                                        <p:tgtEl>
                                          <p:spTgt spid="486467"/>
                                        </p:tgtEl>
                                        <p:attrNameLst>
                                          <p:attrName>style.visibility</p:attrName>
                                        </p:attrNameLst>
                                      </p:cBhvr>
                                      <p:to>
                                        <p:strVal val="hidden"/>
                                      </p:to>
                                    </p:set>
                                  </p:childTnLst>
                                </p:cTn>
                              </p:par>
                              <p:par>
                                <p:cTn id="46" presetID="10" presetClass="entr" presetSubtype="0" fill="hold" grpId="0" nodeType="withEffect">
                                  <p:stCondLst>
                                    <p:cond delay="0"/>
                                  </p:stCondLst>
                                  <p:childTnLst>
                                    <p:set>
                                      <p:cBhvr>
                                        <p:cTn id="47" dur="1" fill="hold">
                                          <p:stCondLst>
                                            <p:cond delay="0"/>
                                          </p:stCondLst>
                                        </p:cTn>
                                        <p:tgtEl>
                                          <p:spTgt spid="486474"/>
                                        </p:tgtEl>
                                        <p:attrNameLst>
                                          <p:attrName>style.visibility</p:attrName>
                                        </p:attrNameLst>
                                      </p:cBhvr>
                                      <p:to>
                                        <p:strVal val="visible"/>
                                      </p:to>
                                    </p:set>
                                    <p:animEffect transition="in" filter="fade">
                                      <p:cBhvr>
                                        <p:cTn id="48" dur="1000"/>
                                        <p:tgtEl>
                                          <p:spTgt spid="486474"/>
                                        </p:tgtEl>
                                      </p:cBhvr>
                                    </p:animEffect>
                                  </p:childTnLst>
                                </p:cTn>
                              </p:par>
                              <p:par>
                                <p:cTn id="49" presetID="10" presetClass="exit" presetSubtype="0" fill="hold" grpId="1" nodeType="withEffect">
                                  <p:stCondLst>
                                    <p:cond delay="0"/>
                                  </p:stCondLst>
                                  <p:childTnLst>
                                    <p:animEffect transition="out" filter="fade">
                                      <p:cBhvr>
                                        <p:cTn id="50" dur="1000"/>
                                        <p:tgtEl>
                                          <p:spTgt spid="486473"/>
                                        </p:tgtEl>
                                      </p:cBhvr>
                                    </p:animEffect>
                                    <p:set>
                                      <p:cBhvr>
                                        <p:cTn id="51" dur="1" fill="hold">
                                          <p:stCondLst>
                                            <p:cond delay="999"/>
                                          </p:stCondLst>
                                        </p:cTn>
                                        <p:tgtEl>
                                          <p:spTgt spid="486473"/>
                                        </p:tgtEl>
                                        <p:attrNameLst>
                                          <p:attrName>style.visibility</p:attrName>
                                        </p:attrNameLst>
                                      </p:cBhvr>
                                      <p:to>
                                        <p:strVal val="hidden"/>
                                      </p:to>
                                    </p:set>
                                  </p:childTnLst>
                                </p:cTn>
                              </p:par>
                            </p:childTnLst>
                          </p:cTn>
                        </p:par>
                        <p:par>
                          <p:cTn id="52" fill="hold">
                            <p:stCondLst>
                              <p:cond delay="1000"/>
                            </p:stCondLst>
                            <p:childTnLst>
                              <p:par>
                                <p:cTn id="53" presetID="12" presetClass="exit" presetSubtype="4" fill="hold" nodeType="afterEffect">
                                  <p:stCondLst>
                                    <p:cond delay="0"/>
                                  </p:stCondLst>
                                  <p:childTnLst>
                                    <p:animEffect transition="out" filter="slide(fromBottom)">
                                      <p:cBhvr>
                                        <p:cTn id="54" dur="2000"/>
                                        <p:tgtEl>
                                          <p:spTgt spid="7"/>
                                        </p:tgtEl>
                                      </p:cBhvr>
                                    </p:animEffect>
                                    <p:set>
                                      <p:cBhvr>
                                        <p:cTn id="55" dur="1" fill="hold">
                                          <p:stCondLst>
                                            <p:cond delay="1999"/>
                                          </p:stCondLst>
                                        </p:cTn>
                                        <p:tgtEl>
                                          <p:spTgt spid="7"/>
                                        </p:tgtEl>
                                        <p:attrNameLst>
                                          <p:attrName>style.visibility</p:attrName>
                                        </p:attrNameLst>
                                      </p:cBhvr>
                                      <p:to>
                                        <p:strVal val="hidden"/>
                                      </p:to>
                                    </p:set>
                                  </p:childTnLst>
                                </p:cTn>
                              </p:par>
                            </p:childTnLst>
                          </p:cTn>
                        </p:par>
                        <p:par>
                          <p:cTn id="56" fill="hold">
                            <p:stCondLst>
                              <p:cond delay="3000"/>
                            </p:stCondLst>
                            <p:childTnLst>
                              <p:par>
                                <p:cTn id="57" presetID="22" presetClass="exit" presetSubtype="1" fill="hold" nodeType="afterEffect">
                                  <p:stCondLst>
                                    <p:cond delay="0"/>
                                  </p:stCondLst>
                                  <p:childTnLst>
                                    <p:animEffect transition="out" filter="wipe(up)">
                                      <p:cBhvr>
                                        <p:cTn id="58" dur="2000"/>
                                        <p:tgtEl>
                                          <p:spTgt spid="5"/>
                                        </p:tgtEl>
                                      </p:cBhvr>
                                    </p:animEffect>
                                    <p:set>
                                      <p:cBhvr>
                                        <p:cTn id="59" dur="1" fill="hold">
                                          <p:stCondLst>
                                            <p:cond delay="1999"/>
                                          </p:stCondLst>
                                        </p:cTn>
                                        <p:tgtEl>
                                          <p:spTgt spid="5"/>
                                        </p:tgtEl>
                                        <p:attrNameLst>
                                          <p:attrName>style.visibility</p:attrName>
                                        </p:attrNameLst>
                                      </p:cBhvr>
                                      <p:to>
                                        <p:strVal val="hidden"/>
                                      </p:to>
                                    </p:set>
                                  </p:childTnLst>
                                </p:cTn>
                              </p:par>
                            </p:childTnLst>
                          </p:cTn>
                        </p:par>
                        <p:par>
                          <p:cTn id="60" fill="hold">
                            <p:stCondLst>
                              <p:cond delay="5000"/>
                            </p:stCondLst>
                            <p:childTnLst>
                              <p:par>
                                <p:cTn id="61" presetID="35" presetClass="path" presetSubtype="0" accel="50000" decel="50000" fill="hold" nodeType="afterEffect">
                                  <p:stCondLst>
                                    <p:cond delay="0"/>
                                  </p:stCondLst>
                                  <p:childTnLst>
                                    <p:animMotion origin="layout" path="M 0.10851 -0.00231 L 0.00347 -0.00254 " pathEditMode="relative" rAng="0" ptsTypes="AA">
                                      <p:cBhvr>
                                        <p:cTn id="62" dur="2000" fill="hold"/>
                                        <p:tgtEl>
                                          <p:spTgt spid="2"/>
                                        </p:tgtEl>
                                        <p:attrNameLst>
                                          <p:attrName>ppt_x</p:attrName>
                                          <p:attrName>ppt_y</p:attrName>
                                        </p:attrNameLst>
                                      </p:cBhvr>
                                      <p:rCtr x="-53" y="0"/>
                                    </p:animMotion>
                                  </p:childTnLst>
                                </p:cTn>
                              </p:par>
                              <p:par>
                                <p:cTn id="63" presetID="10" presetClass="exit" presetSubtype="0" fill="hold" grpId="1" nodeType="withEffect">
                                  <p:stCondLst>
                                    <p:cond delay="0"/>
                                  </p:stCondLst>
                                  <p:childTnLst>
                                    <p:animEffect transition="out" filter="fade">
                                      <p:cBhvr>
                                        <p:cTn id="64" dur="2000"/>
                                        <p:tgtEl>
                                          <p:spTgt spid="486427"/>
                                        </p:tgtEl>
                                      </p:cBhvr>
                                    </p:animEffect>
                                    <p:set>
                                      <p:cBhvr>
                                        <p:cTn id="65" dur="1" fill="hold">
                                          <p:stCondLst>
                                            <p:cond delay="1999"/>
                                          </p:stCondLst>
                                        </p:cTn>
                                        <p:tgtEl>
                                          <p:spTgt spid="486427"/>
                                        </p:tgtEl>
                                        <p:attrNameLst>
                                          <p:attrName>style.visibility</p:attrName>
                                        </p:attrNameLst>
                                      </p:cBhvr>
                                      <p:to>
                                        <p:strVal val="hidden"/>
                                      </p:to>
                                    </p:set>
                                  </p:childTnLst>
                                </p:cTn>
                              </p:par>
                            </p:childTnLst>
                          </p:cTn>
                        </p:par>
                        <p:par>
                          <p:cTn id="66" fill="hold">
                            <p:stCondLst>
                              <p:cond delay="7000"/>
                            </p:stCondLst>
                            <p:childTnLst>
                              <p:par>
                                <p:cTn id="67" presetID="1" presetClass="exit" presetSubtype="0" fill="hold" nodeType="afterEffect">
                                  <p:stCondLst>
                                    <p:cond delay="0"/>
                                  </p:stCondLst>
                                  <p:childTnLst>
                                    <p:set>
                                      <p:cBhvr>
                                        <p:cTn id="68"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27" grpId="0"/>
      <p:bldP spid="486427" grpId="1"/>
      <p:bldP spid="486467" grpId="0"/>
      <p:bldP spid="486467" grpId="1"/>
      <p:bldP spid="486471" grpId="0"/>
      <p:bldP spid="486471" grpId="1"/>
      <p:bldP spid="486472" grpId="0"/>
      <p:bldP spid="486472" grpId="1"/>
      <p:bldP spid="486473" grpId="0"/>
      <p:bldP spid="486473" grpId="1"/>
      <p:bldP spid="4864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URL’s</a:t>
            </a:r>
            <a:endParaRPr lang="en-US" dirty="0"/>
          </a:p>
        </p:txBody>
      </p:sp>
      <p:sp>
        <p:nvSpPr>
          <p:cNvPr id="3" name="Content Placeholder 2"/>
          <p:cNvSpPr>
            <a:spLocks noGrp="1"/>
          </p:cNvSpPr>
          <p:nvPr>
            <p:ph idx="1"/>
          </p:nvPr>
        </p:nvSpPr>
        <p:spPr/>
        <p:txBody>
          <a:bodyPr/>
          <a:lstStyle/>
          <a:p>
            <a:pPr lvl="2"/>
            <a:r>
              <a:rPr lang="en-US" dirty="0" smtClean="0">
                <a:hlinkClick r:id="rId2"/>
              </a:rPr>
              <a:t>http://www.oracle.com/technology/documentation/database10gr2.html</a:t>
            </a:r>
            <a:endParaRPr lang="en-US" dirty="0" smtClean="0"/>
          </a:p>
          <a:p>
            <a:pPr lvl="2"/>
            <a:r>
              <a:rPr lang="en-US" dirty="0" smtClean="0">
                <a:hlinkClick r:id="rId3"/>
              </a:rPr>
              <a:t>http://www.oracle.com/technology/documentation/database11gr1.html</a:t>
            </a:r>
            <a:endParaRPr lang="en-US" dirty="0" smtClean="0"/>
          </a:p>
          <a:p>
            <a:pPr lvl="2"/>
            <a:r>
              <a:rPr lang="en-US" dirty="0" smtClean="0">
                <a:hlinkClick r:id="rId4"/>
              </a:rPr>
              <a:t>http://sfdoccentral.symantec.com/</a:t>
            </a:r>
            <a:endParaRPr lang="en-US" dirty="0" smtClean="0"/>
          </a:p>
          <a:p>
            <a:pPr lvl="2"/>
            <a:r>
              <a:rPr lang="en-US" dirty="0" smtClean="0">
                <a:hlinkClick r:id="rId5"/>
              </a:rPr>
              <a:t>http://www.oracle.com/technology/products/database/oracle11g/index.html</a:t>
            </a:r>
            <a:endParaRPr lang="en-US" dirty="0" smtClean="0"/>
          </a:p>
          <a:p>
            <a:pPr lvl="2"/>
            <a:r>
              <a:rPr lang="en-US" smtClean="0">
                <a:hlinkClick r:id="rId6"/>
              </a:rPr>
              <a:t>https://symiq.corp.symantec.com/departments/pm/SFHA/Pages/Oracle.aspx</a:t>
            </a:r>
            <a:endParaRPr lang="en-US" smtClean="0"/>
          </a:p>
          <a:p>
            <a:pPr lvl="2"/>
            <a:endParaRPr lang="en-US" dirty="0" smtClean="0"/>
          </a:p>
          <a:p>
            <a:pPr lvl="2"/>
            <a:endParaRPr lang="en-US" dirty="0" smtClean="0"/>
          </a:p>
          <a:p>
            <a:pPr lvl="2"/>
            <a:endParaRPr lang="en-US" dirty="0"/>
          </a:p>
        </p:txBody>
      </p:sp>
      <p:sp>
        <p:nvSpPr>
          <p:cNvPr id="4" name="Footer Placeholder 3"/>
          <p:cNvSpPr>
            <a:spLocks noGrp="1"/>
          </p:cNvSpPr>
          <p:nvPr>
            <p:ph type="ftr" sz="quarter" idx="10"/>
          </p:nvPr>
        </p:nvSpPr>
        <p:spPr/>
        <p:txBody>
          <a:bodyPr/>
          <a:lstStyle/>
          <a:p>
            <a:r>
              <a:rPr lang="en-US" dirty="0" smtClean="0"/>
              <a:t>How Symantec/Veritas Adds Value in your Oracle Environment</a:t>
            </a:r>
            <a:endParaRPr lang="en-US" dirty="0"/>
          </a:p>
        </p:txBody>
      </p:sp>
      <p:sp>
        <p:nvSpPr>
          <p:cNvPr id="5" name="Slide Number Placeholder 4"/>
          <p:cNvSpPr>
            <a:spLocks noGrp="1"/>
          </p:cNvSpPr>
          <p:nvPr>
            <p:ph type="sldNum" sz="quarter" idx="11"/>
          </p:nvPr>
        </p:nvSpPr>
        <p:spPr/>
        <p:txBody>
          <a:bodyPr/>
          <a:lstStyle/>
          <a:p>
            <a:fld id="{8BB7F465-1560-406A-A693-4548BFD347F7}"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5">
      <a:dk1>
        <a:srgbClr val="000000"/>
      </a:dk1>
      <a:lt1>
        <a:srgbClr val="FFFFFF"/>
      </a:lt1>
      <a:dk2>
        <a:srgbClr val="000000"/>
      </a:dk2>
      <a:lt2>
        <a:srgbClr val="9A918C"/>
      </a:lt2>
      <a:accent1>
        <a:srgbClr val="848561"/>
      </a:accent1>
      <a:accent2>
        <a:srgbClr val="E6BA00"/>
      </a:accent2>
      <a:accent3>
        <a:srgbClr val="FFFFFF"/>
      </a:accent3>
      <a:accent4>
        <a:srgbClr val="000000"/>
      </a:accent4>
      <a:accent5>
        <a:srgbClr val="C2C2B7"/>
      </a:accent5>
      <a:accent6>
        <a:srgbClr val="D0A800"/>
      </a:accent6>
      <a:hlink>
        <a:srgbClr val="4D6883"/>
      </a:hlink>
      <a:folHlink>
        <a:srgbClr val="F27F1A"/>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bg2"/>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F27F1A"/>
        </a:accent1>
        <a:accent2>
          <a:srgbClr val="4D6883"/>
        </a:accent2>
        <a:accent3>
          <a:srgbClr val="FFFFFF"/>
        </a:accent3>
        <a:accent4>
          <a:srgbClr val="000000"/>
        </a:accent4>
        <a:accent5>
          <a:srgbClr val="F7C0AB"/>
        </a:accent5>
        <a:accent6>
          <a:srgbClr val="455E76"/>
        </a:accent6>
        <a:hlink>
          <a:srgbClr val="E6BA00"/>
        </a:hlink>
        <a:folHlink>
          <a:srgbClr val="848561"/>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9A918C"/>
        </a:lt2>
        <a:accent1>
          <a:srgbClr val="F27F1A"/>
        </a:accent1>
        <a:accent2>
          <a:srgbClr val="4D6883"/>
        </a:accent2>
        <a:accent3>
          <a:srgbClr val="FFFFFF"/>
        </a:accent3>
        <a:accent4>
          <a:srgbClr val="000000"/>
        </a:accent4>
        <a:accent5>
          <a:srgbClr val="F7C0AB"/>
        </a:accent5>
        <a:accent6>
          <a:srgbClr val="455E76"/>
        </a:accent6>
        <a:hlink>
          <a:srgbClr val="E6BA00"/>
        </a:hlink>
        <a:folHlink>
          <a:srgbClr val="848561"/>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9A918C"/>
        </a:lt2>
        <a:accent1>
          <a:srgbClr val="848561"/>
        </a:accent1>
        <a:accent2>
          <a:srgbClr val="E6BA00"/>
        </a:accent2>
        <a:accent3>
          <a:srgbClr val="FFFFFF"/>
        </a:accent3>
        <a:accent4>
          <a:srgbClr val="000000"/>
        </a:accent4>
        <a:accent5>
          <a:srgbClr val="C2C2B7"/>
        </a:accent5>
        <a:accent6>
          <a:srgbClr val="D0A800"/>
        </a:accent6>
        <a:hlink>
          <a:srgbClr val="4D6883"/>
        </a:hlink>
        <a:folHlink>
          <a:srgbClr val="F27F1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1010</Words>
  <Application>Microsoft Office PowerPoint</Application>
  <PresentationFormat>On-screen Show (4:3)</PresentationFormat>
  <Paragraphs>242</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Fireside Chat 2008</vt:lpstr>
      <vt:lpstr>Corporate Relationship</vt:lpstr>
      <vt:lpstr>SFCFS for Oracle RAC vs SF for Oracle RAC</vt:lpstr>
      <vt:lpstr>SFRAC Update 5.0MP1</vt:lpstr>
      <vt:lpstr>MultiPrivNIC Agent overview</vt:lpstr>
      <vt:lpstr>ASM Agents Support</vt:lpstr>
      <vt:lpstr>OEM Plug-in for SFRAC</vt:lpstr>
      <vt:lpstr>Firedrill for SF for Oracle RAC</vt:lpstr>
      <vt:lpstr>URL’s</vt:lpstr>
      <vt:lpstr>Storage Foundation Roadmap* 5.0 MP3  for Oracle &amp; RAC (4th  Quarter) </vt:lpstr>
      <vt:lpstr>Dynamic Storage Tiering Overview Concepts: Volume Set, MVFS</vt:lpstr>
      <vt:lpstr>Amadeus: Improved ROI after implementing FlashSnap &amp; Storage Checkpoints</vt:lpstr>
      <vt:lpstr>DMP 5.0 features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Title Slide Standard Template</dc:title>
  <dc:creator/>
  <cp:lastModifiedBy>v011676</cp:lastModifiedBy>
  <cp:revision>925</cp:revision>
  <dcterms:created xsi:type="dcterms:W3CDTF">2006-12-21T01:47:36Z</dcterms:created>
  <dcterms:modified xsi:type="dcterms:W3CDTF">2008-11-14T18:25:23Z</dcterms:modified>
</cp:coreProperties>
</file>