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4" r:id="rId1"/>
    <p:sldMasterId id="2147483830" r:id="rId2"/>
    <p:sldMasterId id="2147483834" r:id="rId3"/>
    <p:sldMasterId id="2147483843" r:id="rId4"/>
    <p:sldMasterId id="2147483848" r:id="rId5"/>
    <p:sldMasterId id="2147483860" r:id="rId6"/>
    <p:sldMasterId id="2147483879" r:id="rId7"/>
  </p:sldMasterIdLst>
  <p:notesMasterIdLst>
    <p:notesMasterId r:id="rId126"/>
  </p:notesMasterIdLst>
  <p:handoutMasterIdLst>
    <p:handoutMasterId r:id="rId127"/>
  </p:handoutMasterIdLst>
  <p:sldIdLst>
    <p:sldId id="958" r:id="rId8"/>
    <p:sldId id="959" r:id="rId9"/>
    <p:sldId id="755" r:id="rId10"/>
    <p:sldId id="756" r:id="rId11"/>
    <p:sldId id="757" r:id="rId12"/>
    <p:sldId id="758" r:id="rId13"/>
    <p:sldId id="853" r:id="rId14"/>
    <p:sldId id="854" r:id="rId15"/>
    <p:sldId id="760" r:id="rId16"/>
    <p:sldId id="761" r:id="rId17"/>
    <p:sldId id="963" r:id="rId18"/>
    <p:sldId id="970" r:id="rId19"/>
    <p:sldId id="971" r:id="rId20"/>
    <p:sldId id="972" r:id="rId21"/>
    <p:sldId id="973" r:id="rId22"/>
    <p:sldId id="974" r:id="rId23"/>
    <p:sldId id="975" r:id="rId24"/>
    <p:sldId id="976" r:id="rId25"/>
    <p:sldId id="977" r:id="rId26"/>
    <p:sldId id="978" r:id="rId27"/>
    <p:sldId id="979" r:id="rId28"/>
    <p:sldId id="980" r:id="rId29"/>
    <p:sldId id="981" r:id="rId30"/>
    <p:sldId id="982" r:id="rId31"/>
    <p:sldId id="983" r:id="rId32"/>
    <p:sldId id="984" r:id="rId33"/>
    <p:sldId id="985" r:id="rId34"/>
    <p:sldId id="986" r:id="rId35"/>
    <p:sldId id="987" r:id="rId36"/>
    <p:sldId id="988" r:id="rId37"/>
    <p:sldId id="989" r:id="rId38"/>
    <p:sldId id="990" r:id="rId39"/>
    <p:sldId id="991" r:id="rId40"/>
    <p:sldId id="992" r:id="rId41"/>
    <p:sldId id="993" r:id="rId42"/>
    <p:sldId id="994" r:id="rId43"/>
    <p:sldId id="965" r:id="rId44"/>
    <p:sldId id="821" r:id="rId45"/>
    <p:sldId id="903" r:id="rId46"/>
    <p:sldId id="904" r:id="rId47"/>
    <p:sldId id="905" r:id="rId48"/>
    <p:sldId id="906" r:id="rId49"/>
    <p:sldId id="907" r:id="rId50"/>
    <p:sldId id="908" r:id="rId51"/>
    <p:sldId id="909" r:id="rId52"/>
    <p:sldId id="912" r:id="rId53"/>
    <p:sldId id="966" r:id="rId54"/>
    <p:sldId id="915" r:id="rId55"/>
    <p:sldId id="918" r:id="rId56"/>
    <p:sldId id="919" r:id="rId57"/>
    <p:sldId id="920" r:id="rId58"/>
    <p:sldId id="921" r:id="rId59"/>
    <p:sldId id="922" r:id="rId60"/>
    <p:sldId id="923" r:id="rId61"/>
    <p:sldId id="924" r:id="rId62"/>
    <p:sldId id="925" r:id="rId63"/>
    <p:sldId id="926" r:id="rId64"/>
    <p:sldId id="927" r:id="rId65"/>
    <p:sldId id="928" r:id="rId66"/>
    <p:sldId id="929" r:id="rId67"/>
    <p:sldId id="930" r:id="rId68"/>
    <p:sldId id="931" r:id="rId69"/>
    <p:sldId id="932" r:id="rId70"/>
    <p:sldId id="933" r:id="rId71"/>
    <p:sldId id="934" r:id="rId72"/>
    <p:sldId id="935" r:id="rId73"/>
    <p:sldId id="936" r:id="rId74"/>
    <p:sldId id="943" r:id="rId75"/>
    <p:sldId id="944" r:id="rId76"/>
    <p:sldId id="945" r:id="rId77"/>
    <p:sldId id="946" r:id="rId78"/>
    <p:sldId id="947" r:id="rId79"/>
    <p:sldId id="948" r:id="rId80"/>
    <p:sldId id="967" r:id="rId81"/>
    <p:sldId id="735" r:id="rId82"/>
    <p:sldId id="736" r:id="rId83"/>
    <p:sldId id="737" r:id="rId84"/>
    <p:sldId id="738" r:id="rId85"/>
    <p:sldId id="739" r:id="rId86"/>
    <p:sldId id="740" r:id="rId87"/>
    <p:sldId id="741" r:id="rId88"/>
    <p:sldId id="797" r:id="rId89"/>
    <p:sldId id="743" r:id="rId90"/>
    <p:sldId id="744" r:id="rId91"/>
    <p:sldId id="745" r:id="rId92"/>
    <p:sldId id="746" r:id="rId93"/>
    <p:sldId id="747" r:id="rId94"/>
    <p:sldId id="748" r:id="rId95"/>
    <p:sldId id="749" r:id="rId96"/>
    <p:sldId id="750" r:id="rId97"/>
    <p:sldId id="968" r:id="rId98"/>
    <p:sldId id="949" r:id="rId99"/>
    <p:sldId id="950" r:id="rId100"/>
    <p:sldId id="951" r:id="rId101"/>
    <p:sldId id="952" r:id="rId102"/>
    <p:sldId id="953" r:id="rId103"/>
    <p:sldId id="954" r:id="rId104"/>
    <p:sldId id="955" r:id="rId105"/>
    <p:sldId id="956" r:id="rId106"/>
    <p:sldId id="957" r:id="rId107"/>
    <p:sldId id="969" r:id="rId108"/>
    <p:sldId id="798" r:id="rId109"/>
    <p:sldId id="799" r:id="rId110"/>
    <p:sldId id="800" r:id="rId111"/>
    <p:sldId id="801" r:id="rId112"/>
    <p:sldId id="802" r:id="rId113"/>
    <p:sldId id="803" r:id="rId114"/>
    <p:sldId id="804" r:id="rId115"/>
    <p:sldId id="805" r:id="rId116"/>
    <p:sldId id="806" r:id="rId117"/>
    <p:sldId id="807" r:id="rId118"/>
    <p:sldId id="808" r:id="rId119"/>
    <p:sldId id="809" r:id="rId120"/>
    <p:sldId id="810" r:id="rId121"/>
    <p:sldId id="811" r:id="rId122"/>
    <p:sldId id="812" r:id="rId123"/>
    <p:sldId id="813" r:id="rId124"/>
    <p:sldId id="587" r:id="rId125"/>
  </p:sldIdLst>
  <p:sldSz cx="9144000" cy="5143500" type="screen16x9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7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1pPr>
    <a:lvl2pPr marL="169863" indent="114300" algn="l" rtl="0" fontAlgn="base">
      <a:spcBef>
        <a:spcPct val="0"/>
      </a:spcBef>
      <a:spcAft>
        <a:spcPct val="0"/>
      </a:spcAft>
      <a:defRPr sz="7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2pPr>
    <a:lvl3pPr marL="341313" indent="228600" algn="l" rtl="0" fontAlgn="base">
      <a:spcBef>
        <a:spcPct val="0"/>
      </a:spcBef>
      <a:spcAft>
        <a:spcPct val="0"/>
      </a:spcAft>
      <a:defRPr sz="7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3pPr>
    <a:lvl4pPr marL="512763" indent="342900" algn="l" rtl="0" fontAlgn="base">
      <a:spcBef>
        <a:spcPct val="0"/>
      </a:spcBef>
      <a:spcAft>
        <a:spcPct val="0"/>
      </a:spcAft>
      <a:defRPr sz="7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4pPr>
    <a:lvl5pPr marL="684213" indent="455613" algn="l" rtl="0" fontAlgn="base">
      <a:spcBef>
        <a:spcPct val="0"/>
      </a:spcBef>
      <a:spcAft>
        <a:spcPct val="0"/>
      </a:spcAft>
      <a:defRPr sz="7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5pPr>
    <a:lvl6pPr marL="2286000" algn="l" defTabSz="914400" rtl="0" eaLnBrk="1" latinLnBrk="0" hangingPunct="1">
      <a:defRPr sz="7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6pPr>
    <a:lvl7pPr marL="2743200" algn="l" defTabSz="914400" rtl="0" eaLnBrk="1" latinLnBrk="0" hangingPunct="1">
      <a:defRPr sz="7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7pPr>
    <a:lvl8pPr marL="3200400" algn="l" defTabSz="914400" rtl="0" eaLnBrk="1" latinLnBrk="0" hangingPunct="1">
      <a:defRPr sz="7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8pPr>
    <a:lvl9pPr marL="3657600" algn="l" defTabSz="914400" rtl="0" eaLnBrk="1" latinLnBrk="0" hangingPunct="1">
      <a:defRPr sz="7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E4FF"/>
    <a:srgbClr val="61D6FF"/>
    <a:srgbClr val="777777"/>
    <a:srgbClr val="B9BE78"/>
    <a:srgbClr val="0070C0"/>
    <a:srgbClr val="B8B8B8"/>
    <a:srgbClr val="4D4D4D"/>
    <a:srgbClr val="5E4847"/>
    <a:srgbClr val="604847"/>
    <a:srgbClr val="AB9E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0394" autoAdjust="0"/>
    <p:restoredTop sz="85159" autoAdjust="0"/>
  </p:normalViewPr>
  <p:slideViewPr>
    <p:cSldViewPr snapToGrid="0" showGuides="1">
      <p:cViewPr>
        <p:scale>
          <a:sx n="73" d="100"/>
          <a:sy n="73" d="100"/>
        </p:scale>
        <p:origin x="-1962" y="-690"/>
      </p:cViewPr>
      <p:guideLst>
        <p:guide orient="horz" pos="347"/>
        <p:guide orient="horz" pos="700"/>
        <p:guide pos="509"/>
        <p:guide pos="5759"/>
        <p:guide pos="288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38802"/>
    </p:cViewPr>
  </p:sorter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117" Type="http://schemas.openxmlformats.org/officeDocument/2006/relationships/slide" Target="slides/slide110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84" Type="http://schemas.openxmlformats.org/officeDocument/2006/relationships/slide" Target="slides/slide77.xml"/><Relationship Id="rId89" Type="http://schemas.openxmlformats.org/officeDocument/2006/relationships/slide" Target="slides/slide82.xml"/><Relationship Id="rId112" Type="http://schemas.openxmlformats.org/officeDocument/2006/relationships/slide" Target="slides/slide105.xml"/><Relationship Id="rId16" Type="http://schemas.openxmlformats.org/officeDocument/2006/relationships/slide" Target="slides/slide9.xml"/><Relationship Id="rId107" Type="http://schemas.openxmlformats.org/officeDocument/2006/relationships/slide" Target="slides/slide100.xml"/><Relationship Id="rId11" Type="http://schemas.openxmlformats.org/officeDocument/2006/relationships/slide" Target="slides/slide4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74" Type="http://schemas.openxmlformats.org/officeDocument/2006/relationships/slide" Target="slides/slide67.xml"/><Relationship Id="rId79" Type="http://schemas.openxmlformats.org/officeDocument/2006/relationships/slide" Target="slides/slide72.xml"/><Relationship Id="rId102" Type="http://schemas.openxmlformats.org/officeDocument/2006/relationships/slide" Target="slides/slide95.xml"/><Relationship Id="rId123" Type="http://schemas.openxmlformats.org/officeDocument/2006/relationships/slide" Target="slides/slide116.xml"/><Relationship Id="rId12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3.xml"/><Relationship Id="rId95" Type="http://schemas.openxmlformats.org/officeDocument/2006/relationships/slide" Target="slides/slide88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77" Type="http://schemas.openxmlformats.org/officeDocument/2006/relationships/slide" Target="slides/slide70.xml"/><Relationship Id="rId100" Type="http://schemas.openxmlformats.org/officeDocument/2006/relationships/slide" Target="slides/slide93.xml"/><Relationship Id="rId105" Type="http://schemas.openxmlformats.org/officeDocument/2006/relationships/slide" Target="slides/slide98.xml"/><Relationship Id="rId113" Type="http://schemas.openxmlformats.org/officeDocument/2006/relationships/slide" Target="slides/slide106.xml"/><Relationship Id="rId118" Type="http://schemas.openxmlformats.org/officeDocument/2006/relationships/slide" Target="slides/slide111.xml"/><Relationship Id="rId126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80" Type="http://schemas.openxmlformats.org/officeDocument/2006/relationships/slide" Target="slides/slide73.xml"/><Relationship Id="rId85" Type="http://schemas.openxmlformats.org/officeDocument/2006/relationships/slide" Target="slides/slide78.xml"/><Relationship Id="rId93" Type="http://schemas.openxmlformats.org/officeDocument/2006/relationships/slide" Target="slides/slide86.xml"/><Relationship Id="rId98" Type="http://schemas.openxmlformats.org/officeDocument/2006/relationships/slide" Target="slides/slide91.xml"/><Relationship Id="rId121" Type="http://schemas.openxmlformats.org/officeDocument/2006/relationships/slide" Target="slides/slide11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103" Type="http://schemas.openxmlformats.org/officeDocument/2006/relationships/slide" Target="slides/slide96.xml"/><Relationship Id="rId108" Type="http://schemas.openxmlformats.org/officeDocument/2006/relationships/slide" Target="slides/slide101.xml"/><Relationship Id="rId116" Type="http://schemas.openxmlformats.org/officeDocument/2006/relationships/slide" Target="slides/slide109.xml"/><Relationship Id="rId124" Type="http://schemas.openxmlformats.org/officeDocument/2006/relationships/slide" Target="slides/slide117.xml"/><Relationship Id="rId129" Type="http://schemas.openxmlformats.org/officeDocument/2006/relationships/viewProps" Target="viewProps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83" Type="http://schemas.openxmlformats.org/officeDocument/2006/relationships/slide" Target="slides/slide76.xml"/><Relationship Id="rId88" Type="http://schemas.openxmlformats.org/officeDocument/2006/relationships/slide" Target="slides/slide81.xml"/><Relationship Id="rId91" Type="http://schemas.openxmlformats.org/officeDocument/2006/relationships/slide" Target="slides/slide84.xml"/><Relationship Id="rId96" Type="http://schemas.openxmlformats.org/officeDocument/2006/relationships/slide" Target="slides/slide89.xml"/><Relationship Id="rId111" Type="http://schemas.openxmlformats.org/officeDocument/2006/relationships/slide" Target="slides/slide10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6" Type="http://schemas.openxmlformats.org/officeDocument/2006/relationships/slide" Target="slides/slide99.xml"/><Relationship Id="rId114" Type="http://schemas.openxmlformats.org/officeDocument/2006/relationships/slide" Target="slides/slide107.xml"/><Relationship Id="rId119" Type="http://schemas.openxmlformats.org/officeDocument/2006/relationships/slide" Target="slides/slide112.xml"/><Relationship Id="rId127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slide" Target="slides/slide71.xml"/><Relationship Id="rId81" Type="http://schemas.openxmlformats.org/officeDocument/2006/relationships/slide" Target="slides/slide74.xml"/><Relationship Id="rId86" Type="http://schemas.openxmlformats.org/officeDocument/2006/relationships/slide" Target="slides/slide79.xml"/><Relationship Id="rId94" Type="http://schemas.openxmlformats.org/officeDocument/2006/relationships/slide" Target="slides/slide87.xml"/><Relationship Id="rId99" Type="http://schemas.openxmlformats.org/officeDocument/2006/relationships/slide" Target="slides/slide92.xml"/><Relationship Id="rId101" Type="http://schemas.openxmlformats.org/officeDocument/2006/relationships/slide" Target="slides/slide94.xml"/><Relationship Id="rId122" Type="http://schemas.openxmlformats.org/officeDocument/2006/relationships/slide" Target="slides/slide115.xml"/><Relationship Id="rId13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109" Type="http://schemas.openxmlformats.org/officeDocument/2006/relationships/slide" Target="slides/slide102.xml"/><Relationship Id="rId34" Type="http://schemas.openxmlformats.org/officeDocument/2006/relationships/slide" Target="slides/slide27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6" Type="http://schemas.openxmlformats.org/officeDocument/2006/relationships/slide" Target="slides/slide69.xml"/><Relationship Id="rId97" Type="http://schemas.openxmlformats.org/officeDocument/2006/relationships/slide" Target="slides/slide90.xml"/><Relationship Id="rId104" Type="http://schemas.openxmlformats.org/officeDocument/2006/relationships/slide" Target="slides/slide97.xml"/><Relationship Id="rId120" Type="http://schemas.openxmlformats.org/officeDocument/2006/relationships/slide" Target="slides/slide113.xml"/><Relationship Id="rId125" Type="http://schemas.openxmlformats.org/officeDocument/2006/relationships/slide" Target="slides/slide118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92" Type="http://schemas.openxmlformats.org/officeDocument/2006/relationships/slide" Target="slides/slide85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24" Type="http://schemas.openxmlformats.org/officeDocument/2006/relationships/slide" Target="slides/slide17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66" Type="http://schemas.openxmlformats.org/officeDocument/2006/relationships/slide" Target="slides/slide59.xml"/><Relationship Id="rId87" Type="http://schemas.openxmlformats.org/officeDocument/2006/relationships/slide" Target="slides/slide80.xml"/><Relationship Id="rId110" Type="http://schemas.openxmlformats.org/officeDocument/2006/relationships/slide" Target="slides/slide103.xml"/><Relationship Id="rId115" Type="http://schemas.openxmlformats.org/officeDocument/2006/relationships/slide" Target="slides/slide108.xml"/><Relationship Id="rId131" Type="http://schemas.openxmlformats.org/officeDocument/2006/relationships/tableStyles" Target="tableStyles.xml"/><Relationship Id="rId61" Type="http://schemas.openxmlformats.org/officeDocument/2006/relationships/slide" Target="slides/slide54.xml"/><Relationship Id="rId82" Type="http://schemas.openxmlformats.org/officeDocument/2006/relationships/slide" Target="slides/slide7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spAutoFit/>
          </a:bodyPr>
          <a:lstStyle>
            <a:lvl1pPr algn="l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1600" y="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defRPr sz="1200">
                <a:cs typeface="+mn-cs"/>
              </a:defRPr>
            </a:lvl1pPr>
          </a:lstStyle>
          <a:p>
            <a:pPr>
              <a:defRPr/>
            </a:pPr>
            <a:fld id="{20081F73-A3D6-48AF-B321-CCF67B639CA5}" type="datetime1">
              <a:rPr lang="en-US"/>
              <a:pPr>
                <a:defRPr/>
              </a:pPr>
              <a:t>4/7/2014</a:t>
            </a:fld>
            <a:endParaRPr lang="en-US" dirty="0"/>
          </a:p>
        </p:txBody>
      </p:sp>
      <p:sp>
        <p:nvSpPr>
          <p:cNvPr id="152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7700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  <a:spAutoFit/>
          </a:bodyPr>
          <a:lstStyle>
            <a:lvl1pPr algn="l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1600" y="6600825"/>
            <a:ext cx="39624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defRPr sz="1200">
                <a:cs typeface="+mn-cs"/>
              </a:defRPr>
            </a:lvl1pPr>
          </a:lstStyle>
          <a:p>
            <a:pPr>
              <a:defRPr/>
            </a:pPr>
            <a:fld id="{BC2084C9-A309-4861-9B00-572BD194BB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6923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spcBef>
                <a:spcPct val="0"/>
              </a:spcBef>
              <a:buClrTx/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buClrTx/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86000" y="514350"/>
            <a:ext cx="4572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spcBef>
                <a:spcPct val="0"/>
              </a:spcBef>
              <a:buClrTx/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charset="0"/>
                <a:cs typeface="+mn-cs"/>
              </a:defRPr>
            </a:lvl1pPr>
          </a:lstStyle>
          <a:p>
            <a:pPr>
              <a:defRPr/>
            </a:pPr>
            <a:fld id="{C87FD523-6A9D-431F-9006-8F984D4E0C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2293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400" b="1" kern="1200">
        <a:solidFill>
          <a:schemeClr val="tx1"/>
        </a:solidFill>
        <a:latin typeface="Arial" pitchFamily="-106" charset="0"/>
        <a:ea typeface="ＭＳ Ｐゴシック" charset="-128"/>
        <a:cs typeface="ＭＳ Ｐゴシック" charset="-128"/>
      </a:defRPr>
    </a:lvl1pPr>
    <a:lvl2pPr marL="41275" algn="l" rtl="0" eaLnBrk="0" fontAlgn="base" hangingPunct="0">
      <a:spcBef>
        <a:spcPct val="30000"/>
      </a:spcBef>
      <a:spcAft>
        <a:spcPct val="0"/>
      </a:spcAft>
      <a:defRPr sz="4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2pPr>
    <a:lvl3pPr marL="125413" indent="-39688" algn="l" rtl="0" eaLnBrk="0" fontAlgn="base" hangingPunct="0">
      <a:spcBef>
        <a:spcPct val="30000"/>
      </a:spcBef>
      <a:spcAft>
        <a:spcPct val="0"/>
      </a:spcAft>
      <a:buSzPct val="100000"/>
      <a:buFont typeface="Times" pitchFamily="18" charset="0"/>
      <a:buChar char="•"/>
      <a:defRPr sz="4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3pPr>
    <a:lvl4pPr marL="215900" indent="-44450" algn="l" rtl="0" eaLnBrk="0" fontAlgn="base" hangingPunct="0">
      <a:spcBef>
        <a:spcPct val="30000"/>
      </a:spcBef>
      <a:spcAft>
        <a:spcPct val="0"/>
      </a:spcAft>
      <a:buChar char="–"/>
      <a:defRPr sz="4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4pPr>
    <a:lvl5pPr marL="258763" algn="l" rtl="0" eaLnBrk="0" fontAlgn="base" hangingPunct="0">
      <a:spcBef>
        <a:spcPct val="30000"/>
      </a:spcBef>
      <a:spcAft>
        <a:spcPct val="0"/>
      </a:spcAft>
      <a:defRPr sz="3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5pPr>
    <a:lvl6pPr marL="856575" algn="l" defTabSz="171315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6pPr>
    <a:lvl7pPr marL="1027891" algn="l" defTabSz="171315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7pPr>
    <a:lvl8pPr marL="1199206" algn="l" defTabSz="171315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8pPr>
    <a:lvl9pPr marL="1370521" algn="l" defTabSz="171315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srgbClr val="4F81BD"/>
              </a:buClr>
            </a:pPr>
            <a:fld id="{94AD845F-F96C-4046-9765-DE5A168FCF1F}" type="slidenum">
              <a:rPr lang="en-US">
                <a:solidFill>
                  <a:prstClr val="black"/>
                </a:solidFill>
              </a:rPr>
              <a:pPr>
                <a:buClr>
                  <a:srgbClr val="4F81BD"/>
                </a:buClr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553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solidFill>
            <a:srgbClr val="FFFFFF"/>
          </a:solidFill>
          <a:ln/>
        </p:spPr>
      </p:sp>
      <p:sp>
        <p:nvSpPr>
          <p:cNvPr id="6554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286000" y="514350"/>
            <a:ext cx="4572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buClr>
                <a:srgbClr val="4F81BD"/>
              </a:buClr>
              <a:defRPr/>
            </a:pPr>
            <a:fld id="{3E35C99D-38B2-4789-91F3-2B9105E2BB64}" type="slidenum">
              <a:rPr lang="en-US">
                <a:solidFill>
                  <a:prstClr val="black"/>
                </a:solidFill>
              </a:rPr>
              <a:pPr>
                <a:buClr>
                  <a:srgbClr val="4F81BD"/>
                </a:buClr>
                <a:defRPr/>
              </a:pPr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Clr>
                <a:srgbClr val="4F81BD"/>
              </a:buClr>
            </a:pPr>
            <a:fld id="{B36BF15E-D723-4BBE-A4A3-0B1394D72353}" type="slidenum">
              <a:rPr lang="en-US" sz="1200" smtClean="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buClr>
                  <a:srgbClr val="4F81BD"/>
                </a:buClr>
              </a:pPr>
              <a:t>21</a:t>
            </a:fld>
            <a:endParaRPr lang="en-US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891" name="Text Box 1"/>
          <p:cNvSpPr txBox="1">
            <a:spLocks noChangeArrowheads="1"/>
          </p:cNvSpPr>
          <p:nvPr/>
        </p:nvSpPr>
        <p:spPr bwMode="auto">
          <a:xfrm>
            <a:off x="5180890" y="6514882"/>
            <a:ext cx="3963111" cy="34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ts val="1250"/>
              </a:spcBef>
              <a:buSzPct val="100000"/>
            </a:pPr>
            <a:fld id="{D1F279DA-1F40-49FA-8A32-635FDA9E2BDA}" type="slidenum">
              <a:rPr lang="en-US" sz="1200">
                <a:solidFill>
                  <a:srgbClr val="000000"/>
                </a:solidFill>
              </a:rPr>
              <a:pPr algn="r" eaLnBrk="1" hangingPunct="1">
                <a:lnSpc>
                  <a:spcPct val="90000"/>
                </a:lnSpc>
                <a:spcBef>
                  <a:spcPts val="1250"/>
                </a:spcBef>
                <a:buSzPct val="100000"/>
              </a:pPr>
              <a:t>21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37892" name="Text Box 2"/>
          <p:cNvSpPr txBox="1">
            <a:spLocks noChangeArrowheads="1"/>
          </p:cNvSpPr>
          <p:nvPr/>
        </p:nvSpPr>
        <p:spPr bwMode="auto">
          <a:xfrm>
            <a:off x="1525425" y="515227"/>
            <a:ext cx="6095289" cy="257065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ts val="12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IE">
              <a:solidFill>
                <a:prstClr val="black"/>
              </a:solidFill>
            </a:endParaRP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/>
          </p:nvPr>
        </p:nvSpPr>
        <p:spPr>
          <a:xfrm>
            <a:off x="1219914" y="3257989"/>
            <a:ext cx="6693493" cy="307930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000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Clr>
                <a:srgbClr val="4F81BD"/>
              </a:buClr>
            </a:pPr>
            <a:fld id="{B36BF15E-D723-4BBE-A4A3-0B1394D72353}" type="slidenum">
              <a:rPr lang="en-US" sz="1200" smtClean="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buClr>
                  <a:srgbClr val="4F81BD"/>
                </a:buClr>
              </a:pPr>
              <a:t>22</a:t>
            </a:fld>
            <a:endParaRPr lang="en-US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891" name="Text Box 1"/>
          <p:cNvSpPr txBox="1">
            <a:spLocks noChangeArrowheads="1"/>
          </p:cNvSpPr>
          <p:nvPr/>
        </p:nvSpPr>
        <p:spPr bwMode="auto">
          <a:xfrm>
            <a:off x="5180890" y="6514882"/>
            <a:ext cx="3963111" cy="34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ts val="1250"/>
              </a:spcBef>
              <a:buSzPct val="100000"/>
            </a:pPr>
            <a:fld id="{D1F279DA-1F40-49FA-8A32-635FDA9E2BDA}" type="slidenum">
              <a:rPr lang="en-US" sz="1200">
                <a:solidFill>
                  <a:srgbClr val="000000"/>
                </a:solidFill>
              </a:rPr>
              <a:pPr algn="r" eaLnBrk="1" hangingPunct="1">
                <a:lnSpc>
                  <a:spcPct val="90000"/>
                </a:lnSpc>
                <a:spcBef>
                  <a:spcPts val="1250"/>
                </a:spcBef>
                <a:buSzPct val="100000"/>
              </a:pPr>
              <a:t>22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37892" name="Text Box 2"/>
          <p:cNvSpPr txBox="1">
            <a:spLocks noChangeArrowheads="1"/>
          </p:cNvSpPr>
          <p:nvPr/>
        </p:nvSpPr>
        <p:spPr bwMode="auto">
          <a:xfrm>
            <a:off x="1525425" y="515227"/>
            <a:ext cx="6095289" cy="257065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ts val="12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IE">
              <a:solidFill>
                <a:prstClr val="black"/>
              </a:solidFill>
            </a:endParaRP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/>
          </p:nvPr>
        </p:nvSpPr>
        <p:spPr>
          <a:xfrm>
            <a:off x="1219914" y="3257989"/>
            <a:ext cx="6693493" cy="307930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000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Clr>
                <a:srgbClr val="4F81BD"/>
              </a:buClr>
            </a:pPr>
            <a:fld id="{B36BF15E-D723-4BBE-A4A3-0B1394D72353}" type="slidenum">
              <a:rPr lang="en-US" sz="1200" smtClean="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buClr>
                  <a:srgbClr val="4F81BD"/>
                </a:buClr>
              </a:pPr>
              <a:t>23</a:t>
            </a:fld>
            <a:endParaRPr lang="en-US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891" name="Text Box 1"/>
          <p:cNvSpPr txBox="1">
            <a:spLocks noChangeArrowheads="1"/>
          </p:cNvSpPr>
          <p:nvPr/>
        </p:nvSpPr>
        <p:spPr bwMode="auto">
          <a:xfrm>
            <a:off x="5180890" y="6514882"/>
            <a:ext cx="3963111" cy="34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ts val="1250"/>
              </a:spcBef>
              <a:buSzPct val="100000"/>
            </a:pPr>
            <a:fld id="{D1F279DA-1F40-49FA-8A32-635FDA9E2BDA}" type="slidenum">
              <a:rPr lang="en-US" sz="1200">
                <a:solidFill>
                  <a:srgbClr val="000000"/>
                </a:solidFill>
              </a:rPr>
              <a:pPr algn="r" eaLnBrk="1" hangingPunct="1">
                <a:lnSpc>
                  <a:spcPct val="90000"/>
                </a:lnSpc>
                <a:spcBef>
                  <a:spcPts val="1250"/>
                </a:spcBef>
                <a:buSzPct val="100000"/>
              </a:pPr>
              <a:t>23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37892" name="Text Box 2"/>
          <p:cNvSpPr txBox="1">
            <a:spLocks noChangeArrowheads="1"/>
          </p:cNvSpPr>
          <p:nvPr/>
        </p:nvSpPr>
        <p:spPr bwMode="auto">
          <a:xfrm>
            <a:off x="1525425" y="515227"/>
            <a:ext cx="6095289" cy="257065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ts val="12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IE">
              <a:solidFill>
                <a:prstClr val="black"/>
              </a:solidFill>
            </a:endParaRP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/>
          </p:nvPr>
        </p:nvSpPr>
        <p:spPr>
          <a:xfrm>
            <a:off x="1219914" y="3257989"/>
            <a:ext cx="6693493" cy="307930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000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Clr>
                <a:srgbClr val="4F81BD"/>
              </a:buClr>
            </a:pPr>
            <a:fld id="{B36BF15E-D723-4BBE-A4A3-0B1394D72353}" type="slidenum">
              <a:rPr lang="en-US" sz="1200" smtClean="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buClr>
                  <a:srgbClr val="4F81BD"/>
                </a:buClr>
              </a:pPr>
              <a:t>24</a:t>
            </a:fld>
            <a:endParaRPr lang="en-US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891" name="Text Box 1"/>
          <p:cNvSpPr txBox="1">
            <a:spLocks noChangeArrowheads="1"/>
          </p:cNvSpPr>
          <p:nvPr/>
        </p:nvSpPr>
        <p:spPr bwMode="auto">
          <a:xfrm>
            <a:off x="5180890" y="6514882"/>
            <a:ext cx="3963111" cy="34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ts val="1250"/>
              </a:spcBef>
              <a:buSzPct val="100000"/>
            </a:pPr>
            <a:fld id="{D1F279DA-1F40-49FA-8A32-635FDA9E2BDA}" type="slidenum">
              <a:rPr lang="en-US" sz="1200">
                <a:solidFill>
                  <a:srgbClr val="000000"/>
                </a:solidFill>
              </a:rPr>
              <a:pPr algn="r" eaLnBrk="1" hangingPunct="1">
                <a:lnSpc>
                  <a:spcPct val="90000"/>
                </a:lnSpc>
                <a:spcBef>
                  <a:spcPts val="1250"/>
                </a:spcBef>
                <a:buSzPct val="100000"/>
              </a:pPr>
              <a:t>24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37892" name="Text Box 2"/>
          <p:cNvSpPr txBox="1">
            <a:spLocks noChangeArrowheads="1"/>
          </p:cNvSpPr>
          <p:nvPr/>
        </p:nvSpPr>
        <p:spPr bwMode="auto">
          <a:xfrm>
            <a:off x="1525425" y="515227"/>
            <a:ext cx="6095289" cy="257065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ts val="12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IE">
              <a:solidFill>
                <a:prstClr val="black"/>
              </a:solidFill>
            </a:endParaRP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/>
          </p:nvPr>
        </p:nvSpPr>
        <p:spPr>
          <a:xfrm>
            <a:off x="1219914" y="3257989"/>
            <a:ext cx="6693493" cy="307930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000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Clr>
                <a:srgbClr val="4F81BD"/>
              </a:buClr>
            </a:pPr>
            <a:fld id="{B36BF15E-D723-4BBE-A4A3-0B1394D72353}" type="slidenum">
              <a:rPr lang="en-US" sz="1200" smtClean="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buClr>
                  <a:srgbClr val="4F81BD"/>
                </a:buClr>
              </a:pPr>
              <a:t>25</a:t>
            </a:fld>
            <a:endParaRPr lang="en-US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891" name="Text Box 1"/>
          <p:cNvSpPr txBox="1">
            <a:spLocks noChangeArrowheads="1"/>
          </p:cNvSpPr>
          <p:nvPr/>
        </p:nvSpPr>
        <p:spPr bwMode="auto">
          <a:xfrm>
            <a:off x="5180890" y="6514882"/>
            <a:ext cx="3963111" cy="34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ts val="1250"/>
              </a:spcBef>
              <a:buSzPct val="100000"/>
            </a:pPr>
            <a:fld id="{D1F279DA-1F40-49FA-8A32-635FDA9E2BDA}" type="slidenum">
              <a:rPr lang="en-US" sz="1200">
                <a:solidFill>
                  <a:srgbClr val="000000"/>
                </a:solidFill>
              </a:rPr>
              <a:pPr algn="r" eaLnBrk="1" hangingPunct="1">
                <a:lnSpc>
                  <a:spcPct val="90000"/>
                </a:lnSpc>
                <a:spcBef>
                  <a:spcPts val="1250"/>
                </a:spcBef>
                <a:buSzPct val="100000"/>
              </a:pPr>
              <a:t>25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37892" name="Text Box 2"/>
          <p:cNvSpPr txBox="1">
            <a:spLocks noChangeArrowheads="1"/>
          </p:cNvSpPr>
          <p:nvPr/>
        </p:nvSpPr>
        <p:spPr bwMode="auto">
          <a:xfrm>
            <a:off x="1525425" y="515227"/>
            <a:ext cx="6095289" cy="257065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ts val="12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IE">
              <a:solidFill>
                <a:prstClr val="black"/>
              </a:solidFill>
            </a:endParaRP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/>
          </p:nvPr>
        </p:nvSpPr>
        <p:spPr>
          <a:xfrm>
            <a:off x="1219914" y="3257989"/>
            <a:ext cx="6693493" cy="307930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000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Clr>
                <a:srgbClr val="4F81BD"/>
              </a:buClr>
            </a:pPr>
            <a:fld id="{B36BF15E-D723-4BBE-A4A3-0B1394D72353}" type="slidenum">
              <a:rPr lang="en-US" sz="1200" smtClean="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buClr>
                  <a:srgbClr val="4F81BD"/>
                </a:buClr>
              </a:pPr>
              <a:t>26</a:t>
            </a:fld>
            <a:endParaRPr lang="en-US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891" name="Text Box 1"/>
          <p:cNvSpPr txBox="1">
            <a:spLocks noChangeArrowheads="1"/>
          </p:cNvSpPr>
          <p:nvPr/>
        </p:nvSpPr>
        <p:spPr bwMode="auto">
          <a:xfrm>
            <a:off x="5180890" y="6514882"/>
            <a:ext cx="3963111" cy="34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ts val="1250"/>
              </a:spcBef>
              <a:buSzPct val="100000"/>
            </a:pPr>
            <a:fld id="{D1F279DA-1F40-49FA-8A32-635FDA9E2BDA}" type="slidenum">
              <a:rPr lang="en-US" sz="1200">
                <a:solidFill>
                  <a:srgbClr val="000000"/>
                </a:solidFill>
              </a:rPr>
              <a:pPr algn="r" eaLnBrk="1" hangingPunct="1">
                <a:lnSpc>
                  <a:spcPct val="90000"/>
                </a:lnSpc>
                <a:spcBef>
                  <a:spcPts val="1250"/>
                </a:spcBef>
                <a:buSzPct val="100000"/>
              </a:pPr>
              <a:t>26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37892" name="Text Box 2"/>
          <p:cNvSpPr txBox="1">
            <a:spLocks noChangeArrowheads="1"/>
          </p:cNvSpPr>
          <p:nvPr/>
        </p:nvSpPr>
        <p:spPr bwMode="auto">
          <a:xfrm>
            <a:off x="1525425" y="515227"/>
            <a:ext cx="6095289" cy="257065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ts val="12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IE">
              <a:solidFill>
                <a:prstClr val="black"/>
              </a:solidFill>
            </a:endParaRP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/>
          </p:nvPr>
        </p:nvSpPr>
        <p:spPr>
          <a:xfrm>
            <a:off x="1219914" y="3257989"/>
            <a:ext cx="6693493" cy="307930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000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Clr>
                <a:srgbClr val="4F81BD"/>
              </a:buClr>
            </a:pPr>
            <a:fld id="{B36BF15E-D723-4BBE-A4A3-0B1394D72353}" type="slidenum">
              <a:rPr lang="en-US" sz="1200" smtClean="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buClr>
                  <a:srgbClr val="4F81BD"/>
                </a:buClr>
              </a:pPr>
              <a:t>27</a:t>
            </a:fld>
            <a:endParaRPr lang="en-US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891" name="Text Box 1"/>
          <p:cNvSpPr txBox="1">
            <a:spLocks noChangeArrowheads="1"/>
          </p:cNvSpPr>
          <p:nvPr/>
        </p:nvSpPr>
        <p:spPr bwMode="auto">
          <a:xfrm>
            <a:off x="5180890" y="6514882"/>
            <a:ext cx="3963111" cy="34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ts val="1250"/>
              </a:spcBef>
              <a:buSzPct val="100000"/>
            </a:pPr>
            <a:fld id="{D1F279DA-1F40-49FA-8A32-635FDA9E2BDA}" type="slidenum">
              <a:rPr lang="en-US" sz="1200">
                <a:solidFill>
                  <a:srgbClr val="000000"/>
                </a:solidFill>
              </a:rPr>
              <a:pPr algn="r" eaLnBrk="1" hangingPunct="1">
                <a:lnSpc>
                  <a:spcPct val="90000"/>
                </a:lnSpc>
                <a:spcBef>
                  <a:spcPts val="1250"/>
                </a:spcBef>
                <a:buSzPct val="100000"/>
              </a:pPr>
              <a:t>27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37892" name="Text Box 2"/>
          <p:cNvSpPr txBox="1">
            <a:spLocks noChangeArrowheads="1"/>
          </p:cNvSpPr>
          <p:nvPr/>
        </p:nvSpPr>
        <p:spPr bwMode="auto">
          <a:xfrm>
            <a:off x="1525425" y="515227"/>
            <a:ext cx="6095289" cy="257065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ts val="12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IE">
              <a:solidFill>
                <a:prstClr val="black"/>
              </a:solidFill>
            </a:endParaRP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/>
          </p:nvPr>
        </p:nvSpPr>
        <p:spPr>
          <a:xfrm>
            <a:off x="1219914" y="3257989"/>
            <a:ext cx="6693493" cy="307930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000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srgbClr val="4F81BD"/>
              </a:buClr>
            </a:pPr>
            <a:fld id="{94AD845F-F96C-4046-9765-DE5A168FCF1F}" type="slidenum">
              <a:rPr lang="en-US">
                <a:solidFill>
                  <a:prstClr val="black"/>
                </a:solidFill>
              </a:rPr>
              <a:pPr>
                <a:buClr>
                  <a:srgbClr val="4F81BD"/>
                </a:buClr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553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solidFill>
            <a:srgbClr val="FFFFFF"/>
          </a:solidFill>
          <a:ln/>
        </p:spPr>
      </p:sp>
      <p:sp>
        <p:nvSpPr>
          <p:cNvPr id="6554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Clr>
                <a:srgbClr val="4F81BD"/>
              </a:buClr>
            </a:pPr>
            <a:fld id="{B36BF15E-D723-4BBE-A4A3-0B1394D72353}" type="slidenum">
              <a:rPr lang="en-US" sz="1200" smtClean="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buClr>
                  <a:srgbClr val="4F81BD"/>
                </a:buClr>
              </a:pPr>
              <a:t>28</a:t>
            </a:fld>
            <a:endParaRPr lang="en-US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891" name="Text Box 1"/>
          <p:cNvSpPr txBox="1">
            <a:spLocks noChangeArrowheads="1"/>
          </p:cNvSpPr>
          <p:nvPr/>
        </p:nvSpPr>
        <p:spPr bwMode="auto">
          <a:xfrm>
            <a:off x="5180890" y="6514882"/>
            <a:ext cx="3963111" cy="34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ts val="1250"/>
              </a:spcBef>
              <a:buSzPct val="100000"/>
            </a:pPr>
            <a:fld id="{D1F279DA-1F40-49FA-8A32-635FDA9E2BDA}" type="slidenum">
              <a:rPr lang="en-US" sz="1200">
                <a:solidFill>
                  <a:srgbClr val="000000"/>
                </a:solidFill>
              </a:rPr>
              <a:pPr algn="r" eaLnBrk="1" hangingPunct="1">
                <a:lnSpc>
                  <a:spcPct val="90000"/>
                </a:lnSpc>
                <a:spcBef>
                  <a:spcPts val="1250"/>
                </a:spcBef>
                <a:buSzPct val="100000"/>
              </a:pPr>
              <a:t>28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37892" name="Text Box 2"/>
          <p:cNvSpPr txBox="1">
            <a:spLocks noChangeArrowheads="1"/>
          </p:cNvSpPr>
          <p:nvPr/>
        </p:nvSpPr>
        <p:spPr bwMode="auto">
          <a:xfrm>
            <a:off x="1525425" y="515227"/>
            <a:ext cx="6095289" cy="257065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ts val="12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IE">
              <a:solidFill>
                <a:prstClr val="black"/>
              </a:solidFill>
            </a:endParaRP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/>
          </p:nvPr>
        </p:nvSpPr>
        <p:spPr>
          <a:xfrm>
            <a:off x="1219914" y="3257989"/>
            <a:ext cx="6693493" cy="307930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000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Clr>
                <a:srgbClr val="4F81BD"/>
              </a:buClr>
            </a:pPr>
            <a:fld id="{B36BF15E-D723-4BBE-A4A3-0B1394D72353}" type="slidenum">
              <a:rPr lang="en-US" sz="1200" smtClean="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buClr>
                  <a:srgbClr val="4F81BD"/>
                </a:buClr>
              </a:pPr>
              <a:t>29</a:t>
            </a:fld>
            <a:endParaRPr lang="en-US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891" name="Text Box 1"/>
          <p:cNvSpPr txBox="1">
            <a:spLocks noChangeArrowheads="1"/>
          </p:cNvSpPr>
          <p:nvPr/>
        </p:nvSpPr>
        <p:spPr bwMode="auto">
          <a:xfrm>
            <a:off x="5180890" y="6514882"/>
            <a:ext cx="3963111" cy="34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ts val="1250"/>
              </a:spcBef>
              <a:buSzPct val="100000"/>
            </a:pPr>
            <a:fld id="{D1F279DA-1F40-49FA-8A32-635FDA9E2BDA}" type="slidenum">
              <a:rPr lang="en-US" sz="1200">
                <a:solidFill>
                  <a:srgbClr val="000000"/>
                </a:solidFill>
              </a:rPr>
              <a:pPr algn="r" eaLnBrk="1" hangingPunct="1">
                <a:lnSpc>
                  <a:spcPct val="90000"/>
                </a:lnSpc>
                <a:spcBef>
                  <a:spcPts val="1250"/>
                </a:spcBef>
                <a:buSzPct val="100000"/>
              </a:pPr>
              <a:t>29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37892" name="Text Box 2"/>
          <p:cNvSpPr txBox="1">
            <a:spLocks noChangeArrowheads="1"/>
          </p:cNvSpPr>
          <p:nvPr/>
        </p:nvSpPr>
        <p:spPr bwMode="auto">
          <a:xfrm>
            <a:off x="1525425" y="515227"/>
            <a:ext cx="6095289" cy="257065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ts val="12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IE">
              <a:solidFill>
                <a:prstClr val="black"/>
              </a:solidFill>
            </a:endParaRP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/>
          </p:nvPr>
        </p:nvSpPr>
        <p:spPr>
          <a:xfrm>
            <a:off x="1219914" y="3257989"/>
            <a:ext cx="6693493" cy="307930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000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Clr>
                <a:srgbClr val="4F81BD"/>
              </a:buClr>
            </a:pPr>
            <a:fld id="{B36BF15E-D723-4BBE-A4A3-0B1394D72353}" type="slidenum">
              <a:rPr lang="en-US" sz="1200" smtClean="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buClr>
                  <a:srgbClr val="4F81BD"/>
                </a:buClr>
              </a:pPr>
              <a:t>30</a:t>
            </a:fld>
            <a:endParaRPr lang="en-US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891" name="Text Box 1"/>
          <p:cNvSpPr txBox="1">
            <a:spLocks noChangeArrowheads="1"/>
          </p:cNvSpPr>
          <p:nvPr/>
        </p:nvSpPr>
        <p:spPr bwMode="auto">
          <a:xfrm>
            <a:off x="5180890" y="6514882"/>
            <a:ext cx="3963111" cy="34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ts val="1250"/>
              </a:spcBef>
              <a:buSzPct val="100000"/>
            </a:pPr>
            <a:fld id="{D1F279DA-1F40-49FA-8A32-635FDA9E2BDA}" type="slidenum">
              <a:rPr lang="en-US" sz="1200">
                <a:solidFill>
                  <a:srgbClr val="000000"/>
                </a:solidFill>
              </a:rPr>
              <a:pPr algn="r" eaLnBrk="1" hangingPunct="1">
                <a:lnSpc>
                  <a:spcPct val="90000"/>
                </a:lnSpc>
                <a:spcBef>
                  <a:spcPts val="1250"/>
                </a:spcBef>
                <a:buSzPct val="100000"/>
              </a:pPr>
              <a:t>30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37892" name="Text Box 2"/>
          <p:cNvSpPr txBox="1">
            <a:spLocks noChangeArrowheads="1"/>
          </p:cNvSpPr>
          <p:nvPr/>
        </p:nvSpPr>
        <p:spPr bwMode="auto">
          <a:xfrm>
            <a:off x="1525425" y="515227"/>
            <a:ext cx="6095289" cy="257065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ts val="12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IE">
              <a:solidFill>
                <a:prstClr val="black"/>
              </a:solidFill>
            </a:endParaRP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/>
          </p:nvPr>
        </p:nvSpPr>
        <p:spPr>
          <a:xfrm>
            <a:off x="1219914" y="3257989"/>
            <a:ext cx="6693493" cy="307930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000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Clr>
                <a:srgbClr val="4F81BD"/>
              </a:buClr>
            </a:pPr>
            <a:fld id="{B36BF15E-D723-4BBE-A4A3-0B1394D72353}" type="slidenum">
              <a:rPr lang="en-US" sz="1200" smtClean="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buClr>
                  <a:srgbClr val="4F81BD"/>
                </a:buClr>
              </a:pPr>
              <a:t>31</a:t>
            </a:fld>
            <a:endParaRPr lang="en-US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891" name="Text Box 1"/>
          <p:cNvSpPr txBox="1">
            <a:spLocks noChangeArrowheads="1"/>
          </p:cNvSpPr>
          <p:nvPr/>
        </p:nvSpPr>
        <p:spPr bwMode="auto">
          <a:xfrm>
            <a:off x="5180890" y="6514882"/>
            <a:ext cx="3963111" cy="34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ts val="1250"/>
              </a:spcBef>
              <a:buSzPct val="100000"/>
            </a:pPr>
            <a:fld id="{D1F279DA-1F40-49FA-8A32-635FDA9E2BDA}" type="slidenum">
              <a:rPr lang="en-US" sz="1200">
                <a:solidFill>
                  <a:srgbClr val="000000"/>
                </a:solidFill>
              </a:rPr>
              <a:pPr algn="r" eaLnBrk="1" hangingPunct="1">
                <a:lnSpc>
                  <a:spcPct val="90000"/>
                </a:lnSpc>
                <a:spcBef>
                  <a:spcPts val="1250"/>
                </a:spcBef>
                <a:buSzPct val="100000"/>
              </a:pPr>
              <a:t>31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37892" name="Text Box 2"/>
          <p:cNvSpPr txBox="1">
            <a:spLocks noChangeArrowheads="1"/>
          </p:cNvSpPr>
          <p:nvPr/>
        </p:nvSpPr>
        <p:spPr bwMode="auto">
          <a:xfrm>
            <a:off x="1525425" y="515227"/>
            <a:ext cx="6095289" cy="257065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ts val="12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IE">
              <a:solidFill>
                <a:prstClr val="black"/>
              </a:solidFill>
            </a:endParaRP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/>
          </p:nvPr>
        </p:nvSpPr>
        <p:spPr>
          <a:xfrm>
            <a:off x="1219914" y="3257989"/>
            <a:ext cx="6693493" cy="307930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000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Clr>
                <a:srgbClr val="4F81BD"/>
              </a:buClr>
            </a:pPr>
            <a:fld id="{B36BF15E-D723-4BBE-A4A3-0B1394D72353}" type="slidenum">
              <a:rPr lang="en-US" sz="1200" smtClean="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buClr>
                  <a:srgbClr val="4F81BD"/>
                </a:buClr>
              </a:pPr>
              <a:t>32</a:t>
            </a:fld>
            <a:endParaRPr lang="en-US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891" name="Text Box 1"/>
          <p:cNvSpPr txBox="1">
            <a:spLocks noChangeArrowheads="1"/>
          </p:cNvSpPr>
          <p:nvPr/>
        </p:nvSpPr>
        <p:spPr bwMode="auto">
          <a:xfrm>
            <a:off x="5180890" y="6514882"/>
            <a:ext cx="3963111" cy="34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ts val="1250"/>
              </a:spcBef>
              <a:buSzPct val="100000"/>
            </a:pPr>
            <a:fld id="{D1F279DA-1F40-49FA-8A32-635FDA9E2BDA}" type="slidenum">
              <a:rPr lang="en-US" sz="1200">
                <a:solidFill>
                  <a:srgbClr val="000000"/>
                </a:solidFill>
              </a:rPr>
              <a:pPr algn="r" eaLnBrk="1" hangingPunct="1">
                <a:lnSpc>
                  <a:spcPct val="90000"/>
                </a:lnSpc>
                <a:spcBef>
                  <a:spcPts val="1250"/>
                </a:spcBef>
                <a:buSzPct val="100000"/>
              </a:pPr>
              <a:t>32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37892" name="Text Box 2"/>
          <p:cNvSpPr txBox="1">
            <a:spLocks noChangeArrowheads="1"/>
          </p:cNvSpPr>
          <p:nvPr/>
        </p:nvSpPr>
        <p:spPr bwMode="auto">
          <a:xfrm>
            <a:off x="1525425" y="515227"/>
            <a:ext cx="6095289" cy="257065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ts val="12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IE">
              <a:solidFill>
                <a:prstClr val="black"/>
              </a:solidFill>
            </a:endParaRP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/>
          </p:nvPr>
        </p:nvSpPr>
        <p:spPr>
          <a:xfrm>
            <a:off x="1219914" y="3257989"/>
            <a:ext cx="6693493" cy="307930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000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Clr>
                <a:srgbClr val="4F81BD"/>
              </a:buClr>
            </a:pPr>
            <a:fld id="{B36BF15E-D723-4BBE-A4A3-0B1394D72353}" type="slidenum">
              <a:rPr lang="en-US" sz="1200" smtClean="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buClr>
                  <a:srgbClr val="4F81BD"/>
                </a:buClr>
              </a:pPr>
              <a:t>33</a:t>
            </a:fld>
            <a:endParaRPr lang="en-US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891" name="Text Box 1"/>
          <p:cNvSpPr txBox="1">
            <a:spLocks noChangeArrowheads="1"/>
          </p:cNvSpPr>
          <p:nvPr/>
        </p:nvSpPr>
        <p:spPr bwMode="auto">
          <a:xfrm>
            <a:off x="5180890" y="6514882"/>
            <a:ext cx="3963111" cy="34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ts val="1250"/>
              </a:spcBef>
              <a:buSzPct val="100000"/>
            </a:pPr>
            <a:fld id="{D1F279DA-1F40-49FA-8A32-635FDA9E2BDA}" type="slidenum">
              <a:rPr lang="en-US" sz="1200">
                <a:solidFill>
                  <a:srgbClr val="000000"/>
                </a:solidFill>
              </a:rPr>
              <a:pPr algn="r" eaLnBrk="1" hangingPunct="1">
                <a:lnSpc>
                  <a:spcPct val="90000"/>
                </a:lnSpc>
                <a:spcBef>
                  <a:spcPts val="1250"/>
                </a:spcBef>
                <a:buSzPct val="100000"/>
              </a:pPr>
              <a:t>33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37892" name="Text Box 2"/>
          <p:cNvSpPr txBox="1">
            <a:spLocks noChangeArrowheads="1"/>
          </p:cNvSpPr>
          <p:nvPr/>
        </p:nvSpPr>
        <p:spPr bwMode="auto">
          <a:xfrm>
            <a:off x="1525425" y="515227"/>
            <a:ext cx="6095289" cy="257065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ts val="12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IE">
              <a:solidFill>
                <a:prstClr val="black"/>
              </a:solidFill>
            </a:endParaRP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/>
          </p:nvPr>
        </p:nvSpPr>
        <p:spPr>
          <a:xfrm>
            <a:off x="1219914" y="3257989"/>
            <a:ext cx="6693493" cy="307930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000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Clr>
                <a:srgbClr val="4F81BD"/>
              </a:buClr>
            </a:pPr>
            <a:fld id="{B36BF15E-D723-4BBE-A4A3-0B1394D72353}" type="slidenum">
              <a:rPr lang="en-US" sz="1200" smtClean="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buClr>
                  <a:srgbClr val="4F81BD"/>
                </a:buClr>
              </a:pPr>
              <a:t>34</a:t>
            </a:fld>
            <a:endParaRPr lang="en-US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891" name="Text Box 1"/>
          <p:cNvSpPr txBox="1">
            <a:spLocks noChangeArrowheads="1"/>
          </p:cNvSpPr>
          <p:nvPr/>
        </p:nvSpPr>
        <p:spPr bwMode="auto">
          <a:xfrm>
            <a:off x="5180890" y="6514882"/>
            <a:ext cx="3963111" cy="34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ts val="1250"/>
              </a:spcBef>
              <a:buSzPct val="100000"/>
            </a:pPr>
            <a:fld id="{D1F279DA-1F40-49FA-8A32-635FDA9E2BDA}" type="slidenum">
              <a:rPr lang="en-US" sz="1200">
                <a:solidFill>
                  <a:srgbClr val="000000"/>
                </a:solidFill>
              </a:rPr>
              <a:pPr algn="r" eaLnBrk="1" hangingPunct="1">
                <a:lnSpc>
                  <a:spcPct val="90000"/>
                </a:lnSpc>
                <a:spcBef>
                  <a:spcPts val="1250"/>
                </a:spcBef>
                <a:buSzPct val="100000"/>
              </a:pPr>
              <a:t>34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37892" name="Text Box 2"/>
          <p:cNvSpPr txBox="1">
            <a:spLocks noChangeArrowheads="1"/>
          </p:cNvSpPr>
          <p:nvPr/>
        </p:nvSpPr>
        <p:spPr bwMode="auto">
          <a:xfrm>
            <a:off x="1525425" y="515227"/>
            <a:ext cx="6095289" cy="257065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ts val="12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IE">
              <a:solidFill>
                <a:prstClr val="black"/>
              </a:solidFill>
            </a:endParaRP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/>
          </p:nvPr>
        </p:nvSpPr>
        <p:spPr>
          <a:xfrm>
            <a:off x="1219914" y="3257989"/>
            <a:ext cx="6693493" cy="307930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000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Clr>
                <a:srgbClr val="4F81BD"/>
              </a:buClr>
            </a:pPr>
            <a:fld id="{B36BF15E-D723-4BBE-A4A3-0B1394D72353}" type="slidenum">
              <a:rPr lang="en-US" sz="1200" smtClean="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buClr>
                  <a:srgbClr val="4F81BD"/>
                </a:buClr>
              </a:pPr>
              <a:t>35</a:t>
            </a:fld>
            <a:endParaRPr lang="en-US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891" name="Text Box 1"/>
          <p:cNvSpPr txBox="1">
            <a:spLocks noChangeArrowheads="1"/>
          </p:cNvSpPr>
          <p:nvPr/>
        </p:nvSpPr>
        <p:spPr bwMode="auto">
          <a:xfrm>
            <a:off x="5180890" y="6514882"/>
            <a:ext cx="3963111" cy="34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ts val="1250"/>
              </a:spcBef>
              <a:buSzPct val="100000"/>
            </a:pPr>
            <a:fld id="{D1F279DA-1F40-49FA-8A32-635FDA9E2BDA}" type="slidenum">
              <a:rPr lang="en-US" sz="1200">
                <a:solidFill>
                  <a:srgbClr val="000000"/>
                </a:solidFill>
              </a:rPr>
              <a:pPr algn="r" eaLnBrk="1" hangingPunct="1">
                <a:lnSpc>
                  <a:spcPct val="90000"/>
                </a:lnSpc>
                <a:spcBef>
                  <a:spcPts val="1250"/>
                </a:spcBef>
                <a:buSzPct val="100000"/>
              </a:pPr>
              <a:t>35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37892" name="Text Box 2"/>
          <p:cNvSpPr txBox="1">
            <a:spLocks noChangeArrowheads="1"/>
          </p:cNvSpPr>
          <p:nvPr/>
        </p:nvSpPr>
        <p:spPr bwMode="auto">
          <a:xfrm>
            <a:off x="1525425" y="515227"/>
            <a:ext cx="6095289" cy="257065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ts val="12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IE">
              <a:solidFill>
                <a:prstClr val="black"/>
              </a:solidFill>
            </a:endParaRP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/>
          </p:nvPr>
        </p:nvSpPr>
        <p:spPr>
          <a:xfrm>
            <a:off x="1219914" y="3257989"/>
            <a:ext cx="6693493" cy="307930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000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Clr>
                <a:srgbClr val="4F81BD"/>
              </a:buClr>
            </a:pPr>
            <a:fld id="{B36BF15E-D723-4BBE-A4A3-0B1394D72353}" type="slidenum">
              <a:rPr lang="en-US" sz="1200" smtClean="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buClr>
                  <a:srgbClr val="4F81BD"/>
                </a:buClr>
              </a:pPr>
              <a:t>36</a:t>
            </a:fld>
            <a:endParaRPr lang="en-US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891" name="Text Box 1"/>
          <p:cNvSpPr txBox="1">
            <a:spLocks noChangeArrowheads="1"/>
          </p:cNvSpPr>
          <p:nvPr/>
        </p:nvSpPr>
        <p:spPr bwMode="auto">
          <a:xfrm>
            <a:off x="5180890" y="6514882"/>
            <a:ext cx="3963111" cy="34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ts val="1250"/>
              </a:spcBef>
              <a:buSzPct val="100000"/>
            </a:pPr>
            <a:fld id="{D1F279DA-1F40-49FA-8A32-635FDA9E2BDA}" type="slidenum">
              <a:rPr lang="en-US" sz="1200">
                <a:solidFill>
                  <a:srgbClr val="000000"/>
                </a:solidFill>
              </a:rPr>
              <a:pPr algn="r" eaLnBrk="1" hangingPunct="1">
                <a:lnSpc>
                  <a:spcPct val="90000"/>
                </a:lnSpc>
                <a:spcBef>
                  <a:spcPts val="1250"/>
                </a:spcBef>
                <a:buSzPct val="100000"/>
              </a:pPr>
              <a:t>36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37892" name="Text Box 2"/>
          <p:cNvSpPr txBox="1">
            <a:spLocks noChangeArrowheads="1"/>
          </p:cNvSpPr>
          <p:nvPr/>
        </p:nvSpPr>
        <p:spPr bwMode="auto">
          <a:xfrm>
            <a:off x="1525425" y="515227"/>
            <a:ext cx="6095289" cy="257065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ts val="12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IE">
              <a:solidFill>
                <a:prstClr val="black"/>
              </a:solidFill>
            </a:endParaRP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/>
          </p:nvPr>
        </p:nvSpPr>
        <p:spPr>
          <a:xfrm>
            <a:off x="1219914" y="3257989"/>
            <a:ext cx="6693493" cy="307930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000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srgbClr val="4F81BD"/>
              </a:buClr>
            </a:pPr>
            <a:fld id="{94AD845F-F96C-4046-9765-DE5A168FCF1F}" type="slidenum">
              <a:rPr lang="en-US">
                <a:solidFill>
                  <a:prstClr val="black"/>
                </a:solidFill>
              </a:rPr>
              <a:pPr>
                <a:buClr>
                  <a:srgbClr val="4F81BD"/>
                </a:buClr>
              </a:pPr>
              <a:t>37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553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solidFill>
            <a:srgbClr val="FFFFFF"/>
          </a:solidFill>
          <a:ln/>
        </p:spPr>
      </p:sp>
      <p:sp>
        <p:nvSpPr>
          <p:cNvPr id="6554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srgbClr val="4F81BD"/>
              </a:buClr>
            </a:pPr>
            <a:fld id="{94AD845F-F96C-4046-9765-DE5A168FCF1F}" type="slidenum">
              <a:rPr lang="en-US">
                <a:solidFill>
                  <a:prstClr val="black"/>
                </a:solidFill>
              </a:rPr>
              <a:pPr>
                <a:buClr>
                  <a:srgbClr val="4F81BD"/>
                </a:buClr>
              </a:pPr>
              <a:t>74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553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solidFill>
            <a:srgbClr val="FFFFFF"/>
          </a:solidFill>
          <a:ln/>
        </p:spPr>
      </p:sp>
      <p:sp>
        <p:nvSpPr>
          <p:cNvPr id="6554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srgbClr val="4F81BD"/>
              </a:buClr>
            </a:pPr>
            <a:fld id="{94AD845F-F96C-4046-9765-DE5A168FCF1F}" type="slidenum">
              <a:rPr lang="en-US">
                <a:solidFill>
                  <a:prstClr val="black"/>
                </a:solidFill>
              </a:rPr>
              <a:pPr>
                <a:buClr>
                  <a:srgbClr val="4F81BD"/>
                </a:buClr>
              </a:pPr>
              <a:t>91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553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solidFill>
            <a:srgbClr val="FFFFFF"/>
          </a:solidFill>
          <a:ln/>
        </p:spPr>
      </p:sp>
      <p:sp>
        <p:nvSpPr>
          <p:cNvPr id="6554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92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93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94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95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96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97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98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99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100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srgbClr val="4F81BD"/>
              </a:buClr>
            </a:pPr>
            <a:fld id="{94AD845F-F96C-4046-9765-DE5A168FCF1F}" type="slidenum">
              <a:rPr lang="en-US">
                <a:solidFill>
                  <a:prstClr val="black"/>
                </a:solidFill>
              </a:rPr>
              <a:pPr>
                <a:buClr>
                  <a:srgbClr val="4F81BD"/>
                </a:buClr>
              </a:pPr>
              <a:t>101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553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solidFill>
            <a:srgbClr val="FFFFFF"/>
          </a:solidFill>
          <a:ln/>
        </p:spPr>
      </p:sp>
      <p:sp>
        <p:nvSpPr>
          <p:cNvPr id="6554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8CE8D6D8-639C-4A67-B737-B60FC8334AA4}" type="slidenum">
              <a:rPr lang="en-US" sz="1200" smtClean="0">
                <a:latin typeface="Times" pitchFamily="18" charset="0"/>
              </a:rPr>
              <a:pPr/>
              <a:t>118</a:t>
            </a:fld>
            <a:endParaRPr lang="en-US" sz="1200" dirty="0" smtClean="0">
              <a:latin typeface="Times" pitchFamily="18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7588" y="514350"/>
            <a:ext cx="4567237" cy="2570163"/>
          </a:xfrm>
          <a:ln w="12700" cap="flat">
            <a:solidFill>
              <a:schemeClr val="tx1"/>
            </a:solidFill>
          </a:ln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7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44" tIns="46023" rIns="92044" bIns="46023"/>
          <a:lstStyle/>
          <a:p>
            <a:pPr eaLnBrk="1" hangingPunct="1"/>
            <a:endParaRPr lang="nl-NL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7.jpe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2922" y="3596148"/>
            <a:ext cx="7772797" cy="670855"/>
          </a:xfrm>
        </p:spPr>
        <p:txBody>
          <a:bodyPr anchor="b" anchorCtr="0"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2922" y="4410273"/>
            <a:ext cx="7075289" cy="532642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SzTx/>
              <a:buFont typeface="Arial" pitchFamily="127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 marL="285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1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56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42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27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999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84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105525" y="4868863"/>
            <a:ext cx="2895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9" name="Picture 1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88" y="3101679"/>
            <a:ext cx="22272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4" descr="Tall Red"/>
          <p:cNvPicPr>
            <a:picLocks noChangeArrowheads="1"/>
          </p:cNvPicPr>
          <p:nvPr userDrawn="1"/>
        </p:nvPicPr>
        <p:blipFill>
          <a:blip r:embed="rId4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144588" cy="2117725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</p:pic>
      <p:pic>
        <p:nvPicPr>
          <p:cNvPr id="11" name="Picture 75" descr="Wide Red"/>
          <p:cNvPicPr>
            <a:picLocks noChangeArrowheads="1"/>
          </p:cNvPicPr>
          <p:nvPr userDrawn="1"/>
        </p:nvPicPr>
        <p:blipFill>
          <a:blip r:embed="rId5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3" y="685800"/>
            <a:ext cx="5881687" cy="2117725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355301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3304977"/>
            <a:ext cx="7772797" cy="1021953"/>
          </a:xfrm>
        </p:spPr>
        <p:txBody>
          <a:bodyPr/>
          <a:lstStyle>
            <a:lvl1pPr algn="l">
              <a:defRPr sz="24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179839"/>
            <a:ext cx="7772797" cy="1125141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28557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7114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85671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14229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4278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71343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9990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28458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40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399" y="1200547"/>
            <a:ext cx="4066976" cy="339427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9625" y="1200547"/>
            <a:ext cx="4066977" cy="339427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787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01" y="1150938"/>
            <a:ext cx="4040187" cy="48021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573" indent="0">
              <a:buNone/>
              <a:defRPr sz="1200" b="1"/>
            </a:lvl2pPr>
            <a:lvl3pPr marL="571145" indent="0">
              <a:buNone/>
              <a:defRPr sz="1100" b="1"/>
            </a:lvl3pPr>
            <a:lvl4pPr marL="856718" indent="0">
              <a:buNone/>
              <a:defRPr sz="1000" b="1"/>
            </a:lvl4pPr>
            <a:lvl5pPr marL="1142291" indent="0">
              <a:buNone/>
              <a:defRPr sz="1000" b="1"/>
            </a:lvl5pPr>
            <a:lvl6pPr marL="1427864" indent="0">
              <a:buNone/>
              <a:defRPr sz="1000" b="1"/>
            </a:lvl6pPr>
            <a:lvl7pPr marL="1713437" indent="0">
              <a:buNone/>
              <a:defRPr sz="1000" b="1"/>
            </a:lvl7pPr>
            <a:lvl8pPr marL="1999011" indent="0">
              <a:buNone/>
              <a:defRPr sz="1000" b="1"/>
            </a:lvl8pPr>
            <a:lvl9pPr marL="2284583" indent="0">
              <a:buNone/>
              <a:defRPr sz="1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01" y="1631157"/>
            <a:ext cx="4040187" cy="2963664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22" y="1150938"/>
            <a:ext cx="4041180" cy="48021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573" indent="0">
              <a:buNone/>
              <a:defRPr sz="1200" b="1"/>
            </a:lvl2pPr>
            <a:lvl3pPr marL="571145" indent="0">
              <a:buNone/>
              <a:defRPr sz="1100" b="1"/>
            </a:lvl3pPr>
            <a:lvl4pPr marL="856718" indent="0">
              <a:buNone/>
              <a:defRPr sz="1000" b="1"/>
            </a:lvl4pPr>
            <a:lvl5pPr marL="1142291" indent="0">
              <a:buNone/>
              <a:defRPr sz="1000" b="1"/>
            </a:lvl5pPr>
            <a:lvl6pPr marL="1427864" indent="0">
              <a:buNone/>
              <a:defRPr sz="1000" b="1"/>
            </a:lvl6pPr>
            <a:lvl7pPr marL="1713437" indent="0">
              <a:buNone/>
              <a:defRPr sz="1000" b="1"/>
            </a:lvl7pPr>
            <a:lvl8pPr marL="1999011" indent="0">
              <a:buNone/>
              <a:defRPr sz="1000" b="1"/>
            </a:lvl8pPr>
            <a:lvl9pPr marL="2284583" indent="0">
              <a:buNone/>
              <a:defRPr sz="1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22" y="1631157"/>
            <a:ext cx="4041180" cy="2963664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574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99" y="204393"/>
            <a:ext cx="3008312" cy="872133"/>
          </a:xfrm>
        </p:spPr>
        <p:txBody>
          <a:bodyPr/>
          <a:lstStyle>
            <a:lvl1pPr algn="l">
              <a:defRPr sz="1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852" y="204391"/>
            <a:ext cx="5111750" cy="439043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399" y="1076526"/>
            <a:ext cx="3008312" cy="3518297"/>
          </a:xfrm>
        </p:spPr>
        <p:txBody>
          <a:bodyPr/>
          <a:lstStyle>
            <a:lvl1pPr marL="0" indent="0">
              <a:buNone/>
              <a:defRPr sz="900"/>
            </a:lvl1pPr>
            <a:lvl2pPr marL="285573" indent="0">
              <a:buNone/>
              <a:defRPr sz="700"/>
            </a:lvl2pPr>
            <a:lvl3pPr marL="571145" indent="0">
              <a:buNone/>
              <a:defRPr sz="600"/>
            </a:lvl3pPr>
            <a:lvl4pPr marL="856718" indent="0">
              <a:buNone/>
              <a:defRPr sz="600"/>
            </a:lvl4pPr>
            <a:lvl5pPr marL="1142291" indent="0">
              <a:buNone/>
              <a:defRPr sz="600"/>
            </a:lvl5pPr>
            <a:lvl6pPr marL="1427864" indent="0">
              <a:buNone/>
              <a:defRPr sz="600"/>
            </a:lvl6pPr>
            <a:lvl7pPr marL="1713437" indent="0">
              <a:buNone/>
              <a:defRPr sz="600"/>
            </a:lvl7pPr>
            <a:lvl8pPr marL="1999011" indent="0">
              <a:buNone/>
              <a:defRPr sz="600"/>
            </a:lvl8pPr>
            <a:lvl9pPr marL="2284583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337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283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798" y="206375"/>
            <a:ext cx="2056805" cy="438844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399" y="206375"/>
            <a:ext cx="6077148" cy="438844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639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201075"/>
            <a:ext cx="7950200" cy="473075"/>
          </a:xfrm>
        </p:spPr>
        <p:txBody>
          <a:bodyPr wrap="square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451" y="1111250"/>
            <a:ext cx="7900974" cy="3648075"/>
          </a:xfrm>
        </p:spPr>
        <p:txBody>
          <a:bodyPr wrap="square"/>
          <a:lstStyle>
            <a:lvl1pPr marL="117475" indent="-117475">
              <a:spcBef>
                <a:spcPts val="400"/>
              </a:spcBef>
              <a:spcAft>
                <a:spcPts val="200"/>
              </a:spcAft>
              <a:buFont typeface="Arial" pitchFamily="34" charset="0"/>
              <a:buChar char="•"/>
              <a:defRPr sz="1200" b="0"/>
            </a:lvl1pPr>
            <a:lvl2pPr marL="344488" indent="-177800"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 sz="1100"/>
            </a:lvl2pPr>
            <a:lvl3pPr marL="574675" indent="-171450">
              <a:buClr>
                <a:schemeClr val="tx2"/>
              </a:buClr>
              <a:buFont typeface="Arial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 marL="855663" indent="-107950">
              <a:buClr>
                <a:schemeClr val="tx1"/>
              </a:buClr>
              <a:buFont typeface="Arial" pitchFamily="34" charset="0"/>
              <a:buChar char="–"/>
              <a:defRPr lang="en-US" sz="1100" kern="1200" dirty="0" smtClean="0">
                <a:solidFill>
                  <a:schemeClr val="tx1"/>
                </a:solidFill>
                <a:latin typeface="Arial" pitchFamily="34" charset="0"/>
                <a:ea typeface="ＭＳ Ｐゴシック" pitchFamily="127" charset="-128"/>
                <a:cs typeface="ＭＳ Ｐゴシック" pitchFamily="127" charset="-128"/>
              </a:defRPr>
            </a:lvl4pPr>
            <a:lvl5pPr marL="1200150" indent="-166688">
              <a:buClr>
                <a:schemeClr val="tx2"/>
              </a:buClr>
              <a:buFont typeface="Arial" pitchFamily="34" charset="0"/>
              <a:buChar char="•"/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824267" y="4758191"/>
            <a:ext cx="2895600" cy="274637"/>
          </a:xfrm>
        </p:spPr>
        <p:txBody>
          <a:bodyPr wrap="square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Text Box 14"/>
          <p:cNvSpPr txBox="1">
            <a:spLocks noChangeArrowheads="1"/>
          </p:cNvSpPr>
          <p:nvPr userDrawn="1"/>
        </p:nvSpPr>
        <p:spPr bwMode="auto">
          <a:xfrm>
            <a:off x="635232" y="4874548"/>
            <a:ext cx="156481" cy="21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523" tIns="17262" rIns="34523" bIns="17262"/>
          <a:lstStyle>
            <a:lvl1pPr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14224000" indent="-14052550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9388138" indent="-19045238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marL="0" marR="0" indent="0" algn="r" defTabSz="342851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/>
            </a:pPr>
            <a:fld id="{DF43EDC1-DE77-47A3-B56B-F28176B942E3}" type="slidenum">
              <a:rPr lang="en-US" sz="600" smtClean="0">
                <a:solidFill>
                  <a:schemeClr val="tx1"/>
                </a:solidFill>
              </a:rPr>
              <a:pPr marL="0" marR="0" indent="0" algn="r" defTabSz="342851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lang="en-US" sz="600" dirty="0" smtClean="0">
              <a:solidFill>
                <a:srgbClr val="292929"/>
              </a:solidFill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 userDrawn="1"/>
        </p:nvSpPr>
        <p:spPr bwMode="auto">
          <a:xfrm>
            <a:off x="858449" y="4875874"/>
            <a:ext cx="2229642" cy="218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523" tIns="17262" rIns="34523" bIns="17262"/>
          <a:lstStyle>
            <a:lvl1pPr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14224000" indent="-14052550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9388138" indent="-19045238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marL="0" marR="0" indent="0" algn="l" defTabSz="342851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/>
            </a:pPr>
            <a:r>
              <a:rPr lang="en-US" sz="600" dirty="0" smtClean="0">
                <a:solidFill>
                  <a:srgbClr val="292929"/>
                </a:solidFill>
              </a:rPr>
              <a:t>Copyright</a:t>
            </a:r>
            <a:r>
              <a:rPr lang="en-US" sz="600" baseline="0" dirty="0" smtClean="0">
                <a:solidFill>
                  <a:srgbClr val="292929"/>
                </a:solidFill>
              </a:rPr>
              <a:t> </a:t>
            </a:r>
            <a:r>
              <a:rPr lang="en-US" sz="600" dirty="0" smtClean="0">
                <a:solidFill>
                  <a:srgbClr val="292929"/>
                </a:solidFill>
              </a:rPr>
              <a:t>©</a:t>
            </a:r>
            <a:r>
              <a:rPr lang="en-US" sz="600" baseline="0" dirty="0" smtClean="0">
                <a:solidFill>
                  <a:srgbClr val="292929"/>
                </a:solidFill>
              </a:rPr>
              <a:t> 2012, Oracle and/or its affiliates. All rights reserved.</a:t>
            </a:r>
            <a:endParaRPr lang="en-US" sz="600" dirty="0" smtClean="0">
              <a:solidFill>
                <a:srgbClr val="292929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824370" y="4897874"/>
            <a:ext cx="1092" cy="96623"/>
          </a:xfrm>
          <a:prstGeom prst="line">
            <a:avLst/>
          </a:prstGeom>
          <a:ln w="6350" cmpd="sng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 userDrawn="1"/>
        </p:nvGrpSpPr>
        <p:grpSpPr>
          <a:xfrm>
            <a:off x="3094495" y="4875691"/>
            <a:ext cx="2289387" cy="219168"/>
            <a:chOff x="3094495" y="4875691"/>
            <a:chExt cx="2289387" cy="219168"/>
          </a:xfrm>
        </p:grpSpPr>
        <p:sp>
          <p:nvSpPr>
            <p:cNvPr id="13" name="Text Box 14"/>
            <p:cNvSpPr txBox="1">
              <a:spLocks noChangeArrowheads="1"/>
            </p:cNvSpPr>
            <p:nvPr userDrawn="1"/>
          </p:nvSpPr>
          <p:spPr bwMode="auto">
            <a:xfrm>
              <a:off x="3124525" y="4875691"/>
              <a:ext cx="2259357" cy="219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marL="0" marR="0" indent="0" algn="l" defTabSz="342851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/>
              </a:pPr>
              <a:r>
                <a:rPr lang="en-US" sz="600" dirty="0" smtClean="0">
                  <a:solidFill>
                    <a:srgbClr val="292929"/>
                  </a:solidFill>
                </a:rPr>
                <a:t>Insert Information Protection Policy Classification from Slide 8</a:t>
              </a:r>
              <a:endParaRPr lang="en-US" sz="800" dirty="0" smtClean="0">
                <a:solidFill>
                  <a:srgbClr val="292929"/>
                </a:solidFill>
              </a:endParaRPr>
            </a:p>
          </p:txBody>
        </p:sp>
        <p:cxnSp>
          <p:nvCxnSpPr>
            <p:cNvPr id="15" name="Straight Connector 14"/>
            <p:cNvCxnSpPr/>
            <p:nvPr userDrawn="1"/>
          </p:nvCxnSpPr>
          <p:spPr>
            <a:xfrm flipH="1">
              <a:off x="3094495" y="4897874"/>
              <a:ext cx="1092" cy="96623"/>
            </a:xfrm>
            <a:prstGeom prst="line">
              <a:avLst/>
            </a:prstGeom>
            <a:ln w="6350" cmpd="sng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773617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201076"/>
            <a:ext cx="7950200" cy="530224"/>
          </a:xfrm>
        </p:spPr>
        <p:txBody>
          <a:bodyPr wrap="square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858211" y="4800037"/>
            <a:ext cx="2895600" cy="274637"/>
          </a:xfrm>
        </p:spPr>
        <p:txBody>
          <a:bodyPr wrap="square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635232" y="4874548"/>
            <a:ext cx="156481" cy="21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523" tIns="17262" rIns="34523" bIns="17262"/>
          <a:lstStyle>
            <a:lvl1pPr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14224000" indent="-14052550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9388138" indent="-19045238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marL="0" marR="0" indent="0" algn="r" defTabSz="342851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/>
            </a:pPr>
            <a:fld id="{DF43EDC1-DE77-47A3-B56B-F28176B942E3}" type="slidenum">
              <a:rPr lang="en-US" sz="600" smtClean="0">
                <a:solidFill>
                  <a:schemeClr val="tx1"/>
                </a:solidFill>
              </a:rPr>
              <a:pPr marL="0" marR="0" indent="0" algn="r" defTabSz="342851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lang="en-US" sz="600" dirty="0" smtClean="0">
              <a:solidFill>
                <a:srgbClr val="292929"/>
              </a:solidFill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 userDrawn="1"/>
        </p:nvSpPr>
        <p:spPr bwMode="auto">
          <a:xfrm>
            <a:off x="858449" y="4875874"/>
            <a:ext cx="2229642" cy="218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523" tIns="17262" rIns="34523" bIns="17262"/>
          <a:lstStyle>
            <a:lvl1pPr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14224000" indent="-14052550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9388138" indent="-19045238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marL="0" marR="0" indent="0" algn="l" defTabSz="342851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/>
            </a:pPr>
            <a:r>
              <a:rPr lang="en-US" sz="600" dirty="0" smtClean="0">
                <a:solidFill>
                  <a:srgbClr val="292929"/>
                </a:solidFill>
              </a:rPr>
              <a:t>Copyright</a:t>
            </a:r>
            <a:r>
              <a:rPr lang="en-US" sz="600" baseline="0" dirty="0" smtClean="0">
                <a:solidFill>
                  <a:srgbClr val="292929"/>
                </a:solidFill>
              </a:rPr>
              <a:t> </a:t>
            </a:r>
            <a:r>
              <a:rPr lang="en-US" sz="600" dirty="0" smtClean="0">
                <a:solidFill>
                  <a:srgbClr val="292929"/>
                </a:solidFill>
              </a:rPr>
              <a:t>©</a:t>
            </a:r>
            <a:r>
              <a:rPr lang="en-US" sz="600" baseline="0" dirty="0" smtClean="0">
                <a:solidFill>
                  <a:srgbClr val="292929"/>
                </a:solidFill>
              </a:rPr>
              <a:t> 2012, Oracle and/or its affiliates. All rights reserved.</a:t>
            </a:r>
            <a:endParaRPr lang="en-US" sz="600" dirty="0" smtClean="0">
              <a:solidFill>
                <a:srgbClr val="292929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824370" y="4897874"/>
            <a:ext cx="1092" cy="96623"/>
          </a:xfrm>
          <a:prstGeom prst="line">
            <a:avLst/>
          </a:prstGeom>
          <a:ln w="6350" cmpd="sng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 userDrawn="1"/>
        </p:nvGrpSpPr>
        <p:grpSpPr>
          <a:xfrm>
            <a:off x="3094495" y="4875691"/>
            <a:ext cx="2289387" cy="219168"/>
            <a:chOff x="3094495" y="4875691"/>
            <a:chExt cx="2289387" cy="219168"/>
          </a:xfrm>
        </p:grpSpPr>
        <p:sp>
          <p:nvSpPr>
            <p:cNvPr id="12" name="Text Box 14"/>
            <p:cNvSpPr txBox="1">
              <a:spLocks noChangeArrowheads="1"/>
            </p:cNvSpPr>
            <p:nvPr userDrawn="1"/>
          </p:nvSpPr>
          <p:spPr bwMode="auto">
            <a:xfrm>
              <a:off x="3124525" y="4875691"/>
              <a:ext cx="2259357" cy="219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marL="0" marR="0" indent="0" algn="l" defTabSz="342851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/>
              </a:pPr>
              <a:r>
                <a:rPr lang="en-US" sz="600" dirty="0" smtClean="0">
                  <a:solidFill>
                    <a:srgbClr val="292929"/>
                  </a:solidFill>
                </a:rPr>
                <a:t>Insert Information Protection Policy Classification from Slide 8</a:t>
              </a:r>
              <a:endParaRPr lang="en-US" sz="800" dirty="0" smtClean="0">
                <a:solidFill>
                  <a:srgbClr val="292929"/>
                </a:solidFill>
              </a:endParaRPr>
            </a:p>
          </p:txBody>
        </p:sp>
        <p:cxnSp>
          <p:nvCxnSpPr>
            <p:cNvPr id="14" name="Straight Connector 13"/>
            <p:cNvCxnSpPr/>
            <p:nvPr userDrawn="1"/>
          </p:nvCxnSpPr>
          <p:spPr>
            <a:xfrm flipH="1">
              <a:off x="3094495" y="4897874"/>
              <a:ext cx="1092" cy="96623"/>
            </a:xfrm>
            <a:prstGeom prst="line">
              <a:avLst/>
            </a:prstGeom>
            <a:ln w="6350" cmpd="sng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819293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w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57200" y="1412030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919160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905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w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919160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11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038" y="1164165"/>
            <a:ext cx="7910512" cy="32972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08038" y="658572"/>
            <a:ext cx="8139112" cy="318691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2689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w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57200" y="1412030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919160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905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w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919160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11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038" y="1164165"/>
            <a:ext cx="7910512" cy="32972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08038" y="658572"/>
            <a:ext cx="8139112" cy="318691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2689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w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57200" y="1412030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919160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905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1" y="1517907"/>
            <a:ext cx="2607406" cy="2488686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sz="1800" b="0"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7" hasCustomPrompt="1"/>
          </p:nvPr>
        </p:nvSpPr>
        <p:spPr>
          <a:xfrm>
            <a:off x="3482976" y="1123950"/>
            <a:ext cx="5236560" cy="3284538"/>
          </a:xfrm>
        </p:spPr>
        <p:txBody>
          <a:bodyPr anchor="ctr" anchorCtr="1"/>
          <a:lstStyle>
            <a:lvl1pPr marL="60325" indent="0" algn="ctr">
              <a:buNone/>
              <a:defRPr/>
            </a:lvl1pPr>
          </a:lstStyle>
          <a:p>
            <a:r>
              <a:rPr lang="en-US" dirty="0" smtClean="0"/>
              <a:t>Insert Chart Here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26"/>
          <p:cNvSpPr>
            <a:spLocks noChangeArrowheads="1"/>
          </p:cNvSpPr>
          <p:nvPr userDrawn="1"/>
        </p:nvSpPr>
        <p:spPr bwMode="auto">
          <a:xfrm flipH="1">
            <a:off x="3171825" y="1118350"/>
            <a:ext cx="27432" cy="315515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lIns="34281" tIns="17140" rIns="34281" bIns="1714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455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gram 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361054" y="0"/>
            <a:ext cx="6782945" cy="4631267"/>
          </a:xfrm>
          <a:prstGeom prst="rect">
            <a:avLst/>
          </a:prstGeom>
          <a:gradFill flip="none" rotWithShape="1">
            <a:gsLst>
              <a:gs pos="10000">
                <a:srgbClr val="FFFFFF"/>
              </a:gs>
              <a:gs pos="80000">
                <a:srgbClr val="B3B3B3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1414"/>
              </a:buClr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681095" y="-2117"/>
            <a:ext cx="6462904" cy="463126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1414"/>
              </a:buClr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57835" y="1171557"/>
            <a:ext cx="1724448" cy="760334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13"/>
          </p:nvPr>
        </p:nvSpPr>
        <p:spPr>
          <a:xfrm>
            <a:off x="3175011" y="1122129"/>
            <a:ext cx="5544524" cy="3116236"/>
          </a:xfrm>
        </p:spPr>
        <p:txBody>
          <a:bodyPr lIns="0" tIns="0"/>
          <a:lstStyle>
            <a:lvl1pPr marL="342900" indent="-342900">
              <a:lnSpc>
                <a:spcPct val="120000"/>
              </a:lnSpc>
              <a:buSzPct val="90000"/>
              <a:buFont typeface="Wingdings" pitchFamily="2" charset="2"/>
              <a:buChar char="§"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2" name="Group 9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11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2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48302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w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919160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11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w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57200" y="1412030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919160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011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gram 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361054" y="0"/>
            <a:ext cx="6782945" cy="4631267"/>
          </a:xfrm>
          <a:prstGeom prst="rect">
            <a:avLst/>
          </a:prstGeom>
          <a:gradFill flip="none" rotWithShape="1">
            <a:gsLst>
              <a:gs pos="10000">
                <a:srgbClr val="FFFFFF"/>
              </a:gs>
              <a:gs pos="80000">
                <a:srgbClr val="B3B3B3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414"/>
              </a:buClr>
            </a:pPr>
            <a:endParaRPr lang="en-US" sz="1800" b="1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681095" y="-2117"/>
            <a:ext cx="6462904" cy="463126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414"/>
              </a:buClr>
            </a:pPr>
            <a:endParaRPr lang="en-US" sz="1800" b="1">
              <a:solidFill>
                <a:prstClr val="white"/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57835" y="1171557"/>
            <a:ext cx="1724448" cy="760334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13"/>
          </p:nvPr>
        </p:nvSpPr>
        <p:spPr>
          <a:xfrm>
            <a:off x="3175011" y="1122129"/>
            <a:ext cx="5544524" cy="3116236"/>
          </a:xfrm>
        </p:spPr>
        <p:txBody>
          <a:bodyPr lIns="0" tIns="0"/>
          <a:lstStyle>
            <a:lvl1pPr marL="342900" indent="-342900">
              <a:lnSpc>
                <a:spcPct val="120000"/>
              </a:lnSpc>
              <a:buSzPct val="90000"/>
              <a:buFont typeface="Wingdings" pitchFamily="2" charset="2"/>
              <a:buChar char="§"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2" name="Group 9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11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2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48302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1" y="1517907"/>
            <a:ext cx="2607406" cy="2488686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sz="1800" b="0"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919160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Rectangle 26"/>
          <p:cNvSpPr>
            <a:spLocks noChangeArrowheads="1"/>
          </p:cNvSpPr>
          <p:nvPr userDrawn="1"/>
        </p:nvSpPr>
        <p:spPr bwMode="auto">
          <a:xfrm flipH="1">
            <a:off x="3171825" y="1258050"/>
            <a:ext cx="27432" cy="315515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lIns="34281" tIns="17140" rIns="34281" bIns="1714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414"/>
              </a:buClr>
            </a:pPr>
            <a:endParaRPr lang="en-US" sz="1800" b="1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818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201076"/>
            <a:ext cx="6569039" cy="44608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038" y="1164165"/>
            <a:ext cx="8140700" cy="332535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Picture 24" descr="Small Red Square"/>
          <p:cNvPicPr>
            <a:picLocks noChangeAspect="1" noChangeArrowheads="1"/>
          </p:cNvPicPr>
          <p:nvPr userDrawn="1"/>
        </p:nvPicPr>
        <p:blipFill>
          <a:blip r:embed="rId2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206" y="0"/>
            <a:ext cx="1608794" cy="55086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509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120" indent="0" algn="ctr">
              <a:buNone/>
              <a:defRPr/>
            </a:lvl2pPr>
            <a:lvl3pPr marL="914239" indent="0" algn="ctr">
              <a:buNone/>
              <a:defRPr/>
            </a:lvl3pPr>
            <a:lvl4pPr marL="1371359" indent="0" algn="ctr">
              <a:buNone/>
              <a:defRPr/>
            </a:lvl4pPr>
            <a:lvl5pPr marL="1828478" indent="0" algn="ctr">
              <a:buNone/>
              <a:defRPr/>
            </a:lvl5pPr>
            <a:lvl6pPr marL="2285598" indent="0" algn="ctr">
              <a:buNone/>
              <a:defRPr/>
            </a:lvl6pPr>
            <a:lvl7pPr marL="2742717" indent="0" algn="ctr">
              <a:buNone/>
              <a:defRPr/>
            </a:lvl7pPr>
            <a:lvl8pPr marL="3199836" indent="0" algn="ctr">
              <a:buNone/>
              <a:defRPr/>
            </a:lvl8pPr>
            <a:lvl9pPr marL="365695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0994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2189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20" indent="0">
              <a:buNone/>
              <a:defRPr sz="1800"/>
            </a:lvl2pPr>
            <a:lvl3pPr marL="914239" indent="0">
              <a:buNone/>
              <a:defRPr sz="1600"/>
            </a:lvl3pPr>
            <a:lvl4pPr marL="1371359" indent="0">
              <a:buNone/>
              <a:defRPr sz="1400"/>
            </a:lvl4pPr>
            <a:lvl5pPr marL="1828478" indent="0">
              <a:buNone/>
              <a:defRPr sz="1400"/>
            </a:lvl5pPr>
            <a:lvl6pPr marL="2285598" indent="0">
              <a:buNone/>
              <a:defRPr sz="1400"/>
            </a:lvl6pPr>
            <a:lvl7pPr marL="2742717" indent="0">
              <a:buNone/>
              <a:defRPr sz="1400"/>
            </a:lvl7pPr>
            <a:lvl8pPr marL="3199836" indent="0">
              <a:buNone/>
              <a:defRPr sz="1400"/>
            </a:lvl8pPr>
            <a:lvl9pPr marL="365695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74376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71550"/>
            <a:ext cx="4267200" cy="3486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971550"/>
            <a:ext cx="4267200" cy="3486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1769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0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9" indent="0">
              <a:buNone/>
              <a:defRPr sz="1600" b="1"/>
            </a:lvl4pPr>
            <a:lvl5pPr marL="1828478" indent="0">
              <a:buNone/>
              <a:defRPr sz="1600" b="1"/>
            </a:lvl5pPr>
            <a:lvl6pPr marL="2285598" indent="0">
              <a:buNone/>
              <a:defRPr sz="1600" b="1"/>
            </a:lvl6pPr>
            <a:lvl7pPr marL="2742717" indent="0">
              <a:buNone/>
              <a:defRPr sz="1600" b="1"/>
            </a:lvl7pPr>
            <a:lvl8pPr marL="3199836" indent="0">
              <a:buNone/>
              <a:defRPr sz="1600" b="1"/>
            </a:lvl8pPr>
            <a:lvl9pPr marL="365695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8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0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9" indent="0">
              <a:buNone/>
              <a:defRPr sz="1600" b="1"/>
            </a:lvl4pPr>
            <a:lvl5pPr marL="1828478" indent="0">
              <a:buNone/>
              <a:defRPr sz="1600" b="1"/>
            </a:lvl5pPr>
            <a:lvl6pPr marL="2285598" indent="0">
              <a:buNone/>
              <a:defRPr sz="1600" b="1"/>
            </a:lvl6pPr>
            <a:lvl7pPr marL="2742717" indent="0">
              <a:buNone/>
              <a:defRPr sz="1600" b="1"/>
            </a:lvl7pPr>
            <a:lvl8pPr marL="3199836" indent="0">
              <a:buNone/>
              <a:defRPr sz="1600" b="1"/>
            </a:lvl8pPr>
            <a:lvl9pPr marL="365695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2843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4097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621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1" y="204789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1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20" indent="0">
              <a:buNone/>
              <a:defRPr sz="1200"/>
            </a:lvl2pPr>
            <a:lvl3pPr marL="914239" indent="0">
              <a:buNone/>
              <a:defRPr sz="1000"/>
            </a:lvl3pPr>
            <a:lvl4pPr marL="1371359" indent="0">
              <a:buNone/>
              <a:defRPr sz="900"/>
            </a:lvl4pPr>
            <a:lvl5pPr marL="1828478" indent="0">
              <a:buNone/>
              <a:defRPr sz="900"/>
            </a:lvl5pPr>
            <a:lvl6pPr marL="2285598" indent="0">
              <a:buNone/>
              <a:defRPr sz="900"/>
            </a:lvl6pPr>
            <a:lvl7pPr marL="2742717" indent="0">
              <a:buNone/>
              <a:defRPr sz="900"/>
            </a:lvl7pPr>
            <a:lvl8pPr marL="3199836" indent="0">
              <a:buNone/>
              <a:defRPr sz="900"/>
            </a:lvl8pPr>
            <a:lvl9pPr marL="365695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78610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4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20" indent="0">
              <a:buNone/>
              <a:defRPr sz="2800"/>
            </a:lvl2pPr>
            <a:lvl3pPr marL="914239" indent="0">
              <a:buNone/>
              <a:defRPr sz="2400"/>
            </a:lvl3pPr>
            <a:lvl4pPr marL="1371359" indent="0">
              <a:buNone/>
              <a:defRPr sz="2000"/>
            </a:lvl4pPr>
            <a:lvl5pPr marL="1828478" indent="0">
              <a:buNone/>
              <a:defRPr sz="2000"/>
            </a:lvl5pPr>
            <a:lvl6pPr marL="2285598" indent="0">
              <a:buNone/>
              <a:defRPr sz="2000"/>
            </a:lvl6pPr>
            <a:lvl7pPr marL="2742717" indent="0">
              <a:buNone/>
              <a:defRPr sz="2000"/>
            </a:lvl7pPr>
            <a:lvl8pPr marL="3199836" indent="0">
              <a:buNone/>
              <a:defRPr sz="2000"/>
            </a:lvl8pPr>
            <a:lvl9pPr marL="3656956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20" indent="0">
              <a:buNone/>
              <a:defRPr sz="1200"/>
            </a:lvl2pPr>
            <a:lvl3pPr marL="914239" indent="0">
              <a:buNone/>
              <a:defRPr sz="1000"/>
            </a:lvl3pPr>
            <a:lvl4pPr marL="1371359" indent="0">
              <a:buNone/>
              <a:defRPr sz="900"/>
            </a:lvl4pPr>
            <a:lvl5pPr marL="1828478" indent="0">
              <a:buNone/>
              <a:defRPr sz="900"/>
            </a:lvl5pPr>
            <a:lvl6pPr marL="2285598" indent="0">
              <a:buNone/>
              <a:defRPr sz="900"/>
            </a:lvl6pPr>
            <a:lvl7pPr marL="2742717" indent="0">
              <a:buNone/>
              <a:defRPr sz="900"/>
            </a:lvl7pPr>
            <a:lvl8pPr marL="3199836" indent="0">
              <a:buNone/>
              <a:defRPr sz="900"/>
            </a:lvl8pPr>
            <a:lvl9pPr marL="365695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67266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845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8824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285750"/>
            <a:ext cx="2171700" cy="4171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85750"/>
            <a:ext cx="6362700" cy="41719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6397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576263" cy="557213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7" y="245540"/>
            <a:ext cx="8229586" cy="76880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2"/>
            <a:ext cx="8229600" cy="30626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1029231"/>
            <a:ext cx="8229600" cy="30480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3017434"/>
      </p:ext>
    </p:extLst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576263" cy="557213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7" y="245539"/>
            <a:ext cx="8229586" cy="40639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2"/>
            <a:ext cx="8229600" cy="30626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7849066"/>
      </p:ext>
    </p:extLst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Tit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5943600" y="0"/>
            <a:ext cx="3200400" cy="5143500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8" name="Picture 21" descr="O_signature_wht_rgb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939" y="254002"/>
            <a:ext cx="2147887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1486" y="1583267"/>
            <a:ext cx="5026449" cy="1230657"/>
          </a:xfrm>
        </p:spPr>
        <p:txBody>
          <a:bodyPr anchor="b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49" y="2914276"/>
            <a:ext cx="5027083" cy="1048124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943600" y="0"/>
            <a:ext cx="3200400" cy="5143500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rtlCol="0" anchor="ctr" anchorCtr="1">
            <a:noAutofit/>
          </a:bodyPr>
          <a:lstStyle>
            <a:lvl1pPr marL="60325" indent="0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66931851"/>
      </p:ext>
    </p:extLst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Tit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25400"/>
            <a:ext cx="9144000" cy="5168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-25398"/>
            <a:ext cx="9144000" cy="4157663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8" name="Picture 21" descr="O_signature_wht_rgb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939" y="254002"/>
            <a:ext cx="2147887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>
          <a:xfrm>
            <a:off x="5943600" y="-25398"/>
            <a:ext cx="3200400" cy="4157663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1485" y="1583267"/>
            <a:ext cx="5026448" cy="1230657"/>
          </a:xfrm>
        </p:spPr>
        <p:txBody>
          <a:bodyPr anchor="b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49" y="2914276"/>
            <a:ext cx="5027083" cy="1048124"/>
          </a:xfrm>
        </p:spPr>
        <p:txBody>
          <a:bodyPr/>
          <a:lstStyle>
            <a:lvl1pPr marL="0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943600" y="-25398"/>
            <a:ext cx="3200400" cy="4157663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rtlCol="0" anchor="ctr" anchorCtr="1">
            <a:noAutofit/>
          </a:bodyPr>
          <a:lstStyle>
            <a:lvl1pPr>
              <a:buFontTx/>
              <a:buNone/>
              <a:defRPr lang="en-US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85940566"/>
      </p:ext>
    </p:extLst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Program 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160465"/>
            <a:ext cx="9144000" cy="297973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6" name="Group 9"/>
          <p:cNvGrpSpPr>
            <a:grpSpLocks/>
          </p:cNvGrpSpPr>
          <p:nvPr userDrawn="1"/>
        </p:nvGrpSpPr>
        <p:grpSpPr bwMode="auto">
          <a:xfrm>
            <a:off x="0" y="4629152"/>
            <a:ext cx="9144000" cy="168275"/>
            <a:chOff x="0" y="4629150"/>
            <a:chExt cx="9144000" cy="168275"/>
          </a:xfrm>
        </p:grpSpPr>
        <p:pic>
          <p:nvPicPr>
            <p:cNvPr id="7" name="Picture 25" descr="Red Ba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8"/>
          <p:cNvSpPr/>
          <p:nvPr userDrawn="1"/>
        </p:nvSpPr>
        <p:spPr>
          <a:xfrm>
            <a:off x="0" y="0"/>
            <a:ext cx="576263" cy="557213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804981" y="245540"/>
            <a:ext cx="7771752" cy="761995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81" y="1363133"/>
            <a:ext cx="7771752" cy="2616201"/>
          </a:xfrm>
        </p:spPr>
        <p:txBody>
          <a:bodyPr/>
          <a:lstStyle>
            <a:lvl1pPr marL="342900" indent="-342900">
              <a:lnSpc>
                <a:spcPct val="120000"/>
              </a:lnSpc>
              <a:buSzPct val="90000"/>
              <a:buFont typeface="Wingdings" pitchFamily="2" charset="2"/>
              <a:buChar char="§"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922513"/>
      </p:ext>
    </p:extLst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Graphic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5715000" y="0"/>
            <a:ext cx="3429000" cy="4630738"/>
          </a:xfrm>
          <a:prstGeom prst="rect">
            <a:avLst/>
          </a:prstGeom>
          <a:gradFill flip="none" rotWithShape="1">
            <a:gsLst>
              <a:gs pos="100000">
                <a:srgbClr val="FF1414"/>
              </a:gs>
              <a:gs pos="0">
                <a:srgbClr val="AA0000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4" name="Group 5"/>
          <p:cNvGrpSpPr>
            <a:grpSpLocks/>
          </p:cNvGrpSpPr>
          <p:nvPr userDrawn="1"/>
        </p:nvGrpSpPr>
        <p:grpSpPr bwMode="auto">
          <a:xfrm>
            <a:off x="0" y="4629152"/>
            <a:ext cx="9144000" cy="168275"/>
            <a:chOff x="0" y="4629150"/>
            <a:chExt cx="9144000" cy="168275"/>
          </a:xfrm>
        </p:grpSpPr>
        <p:pic>
          <p:nvPicPr>
            <p:cNvPr id="5" name="Picture 25" descr="Red Ba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Rectangle 6"/>
          <p:cNvSpPr/>
          <p:nvPr userDrawn="1"/>
        </p:nvSpPr>
        <p:spPr>
          <a:xfrm>
            <a:off x="0" y="0"/>
            <a:ext cx="576263" cy="557213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02762" y="1571845"/>
            <a:ext cx="4709053" cy="1100723"/>
          </a:xfrm>
        </p:spPr>
        <p:txBody>
          <a:bodyPr/>
          <a:lstStyle>
            <a:lvl1pPr>
              <a:defRPr sz="2800" b="1">
                <a:ln w="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792241"/>
      </p:ext>
    </p:extLst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Imag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 userDrawn="1"/>
        </p:nvGrpSpPr>
        <p:grpSpPr bwMode="auto">
          <a:xfrm>
            <a:off x="0" y="4629152"/>
            <a:ext cx="9144000" cy="168275"/>
            <a:chOff x="0" y="4629150"/>
            <a:chExt cx="9144000" cy="168275"/>
          </a:xfrm>
        </p:grpSpPr>
        <p:pic>
          <p:nvPicPr>
            <p:cNvPr id="5" name="Picture 25" descr="Red Ba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Rectangle 6"/>
          <p:cNvSpPr/>
          <p:nvPr userDrawn="1"/>
        </p:nvSpPr>
        <p:spPr>
          <a:xfrm>
            <a:off x="5715000" y="0"/>
            <a:ext cx="3429000" cy="4630738"/>
          </a:xfrm>
          <a:prstGeom prst="rect">
            <a:avLst/>
          </a:prstGeom>
          <a:gradFill flip="none" rotWithShape="1">
            <a:gsLst>
              <a:gs pos="100000">
                <a:srgbClr val="F3F3F3"/>
              </a:gs>
              <a:gs pos="0">
                <a:srgbClr val="B3B3B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576263" cy="557213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02761" y="1571845"/>
            <a:ext cx="4709040" cy="1100723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5715000" y="-2117"/>
            <a:ext cx="3429000" cy="4629150"/>
          </a:xfrm>
          <a:ln>
            <a:noFill/>
          </a:ln>
          <a:effectLst/>
        </p:spPr>
        <p:txBody>
          <a:bodyPr rtlCol="0" anchor="ctr">
            <a:noAutofit/>
          </a:bodyPr>
          <a:lstStyle>
            <a:lvl1pPr marL="0" indent="0" algn="ctr">
              <a:buNone/>
              <a:defRPr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76185109"/>
      </p:ext>
    </p:extLst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160463"/>
            <a:ext cx="9144000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5" name="Group 8"/>
          <p:cNvGrpSpPr>
            <a:grpSpLocks/>
          </p:cNvGrpSpPr>
          <p:nvPr userDrawn="1"/>
        </p:nvGrpSpPr>
        <p:grpSpPr bwMode="auto">
          <a:xfrm>
            <a:off x="0" y="4629152"/>
            <a:ext cx="9144000" cy="168275"/>
            <a:chOff x="0" y="4629150"/>
            <a:chExt cx="9144000" cy="168275"/>
          </a:xfrm>
        </p:grpSpPr>
        <p:pic>
          <p:nvPicPr>
            <p:cNvPr id="6" name="Picture 25" descr="Red Ba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Rectangle 7"/>
          <p:cNvSpPr/>
          <p:nvPr userDrawn="1"/>
        </p:nvSpPr>
        <p:spPr>
          <a:xfrm>
            <a:off x="0" y="0"/>
            <a:ext cx="576263" cy="557213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804347" y="1459243"/>
            <a:ext cx="5029186" cy="2410019"/>
          </a:xfrm>
        </p:spPr>
        <p:txBody>
          <a:bodyPr>
            <a:noAutofit/>
          </a:bodyPr>
          <a:lstStyle>
            <a:lvl1pPr marL="0" marR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 sz="44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5941225" y="0"/>
            <a:ext cx="3064933" cy="4629150"/>
          </a:xfrm>
          <a:ln>
            <a:noFill/>
          </a:ln>
          <a:effectLst/>
        </p:spPr>
        <p:txBody>
          <a:bodyPr rtlCol="0" anchor="ctr">
            <a:noAutofit/>
          </a:bodyPr>
          <a:lstStyle>
            <a:lvl1pPr marL="0" indent="0" algn="ctr"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28842973"/>
      </p:ext>
    </p:extLst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 Key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990850" y="1160463"/>
            <a:ext cx="6153150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36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576263" cy="557213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443822" y="1430282"/>
            <a:ext cx="5369979" cy="2523657"/>
          </a:xfrm>
        </p:spPr>
        <p:txBody>
          <a:bodyPr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9"/>
            <a:ext cx="8229586" cy="7704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351" y="1159936"/>
            <a:ext cx="2944368" cy="2971800"/>
          </a:xfrm>
          <a:ln>
            <a:noFill/>
          </a:ln>
          <a:effectLst>
            <a:reflection stA="30000" endPos="4000" dir="5400000" sy="-100000" algn="bl" rotWithShape="0"/>
          </a:effectLst>
        </p:spPr>
        <p:txBody>
          <a:bodyPr rtlCol="0" anchor="ctr">
            <a:noAutofit/>
          </a:bodyPr>
          <a:lstStyle>
            <a:lvl1pPr marL="0" indent="0" algn="ctr"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73687847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9702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716089"/>
            <a:ext cx="4284663" cy="242093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1588" y="1157288"/>
            <a:ext cx="4291012" cy="550862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 anchor="ctr"/>
          <a:lstStyle/>
          <a:p>
            <a:pPr marL="119063" indent="-119063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solidFill>
                <a:srgbClr val="FFFFFF"/>
              </a:solidFill>
              <a:latin typeface="Arial" pitchFamily="-106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576263" cy="557213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5"/>
          </p:nvPr>
        </p:nvSpPr>
        <p:spPr>
          <a:xfrm>
            <a:off x="4318000" y="1156648"/>
            <a:ext cx="4825998" cy="2971800"/>
          </a:xfrm>
          <a:effectLst>
            <a:reflection blurRad="63500" stA="50000" endPos="7000" dir="5400000" sy="-100000" algn="bl" rotWithShape="0"/>
          </a:effectLst>
        </p:spPr>
        <p:txBody>
          <a:bodyPr rtlCol="0" anchor="ctr" anchorCtr="1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753544" y="1859644"/>
            <a:ext cx="3131820" cy="213741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4"/>
          </p:nvPr>
        </p:nvSpPr>
        <p:spPr>
          <a:xfrm>
            <a:off x="804346" y="1163622"/>
            <a:ext cx="3412068" cy="544351"/>
          </a:xfrm>
          <a:noFill/>
        </p:spPr>
        <p:txBody>
          <a:bodyPr anchor="ctr">
            <a:noAutofit/>
          </a:bodyPr>
          <a:lstStyle>
            <a:lvl1pPr marL="0" indent="0">
              <a:buNone/>
              <a:defRPr sz="20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04346" y="245539"/>
            <a:ext cx="8221121" cy="7704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527104"/>
      </p:ext>
    </p:extLst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160463"/>
            <a:ext cx="9144000" cy="2971800"/>
          </a:xfrm>
          <a:prstGeom prst="rect">
            <a:avLst/>
          </a:prstGeom>
          <a:gradFill flip="none" rotWithShape="1">
            <a:gsLst>
              <a:gs pos="0">
                <a:srgbClr val="AA0000"/>
              </a:gs>
              <a:gs pos="10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76263" cy="557213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97999" y="1422406"/>
            <a:ext cx="7617881" cy="1354667"/>
          </a:xfrm>
        </p:spPr>
        <p:txBody>
          <a:bodyPr>
            <a:normAutofit/>
          </a:bodyPr>
          <a:lstStyle>
            <a:lvl1pPr marL="114300" indent="-11430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  <a:defRPr sz="2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899602" y="2844805"/>
            <a:ext cx="3994149" cy="443953"/>
          </a:xfrm>
          <a:noFill/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2000" b="1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7"/>
          </p:nvPr>
        </p:nvSpPr>
        <p:spPr>
          <a:xfrm>
            <a:off x="899602" y="3343624"/>
            <a:ext cx="3994149" cy="703448"/>
          </a:xfrm>
          <a:noFill/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1600" b="0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9154470"/>
      </p:ext>
    </p:extLst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6"/>
          <p:cNvSpPr>
            <a:spLocks noChangeArrowheads="1"/>
          </p:cNvSpPr>
          <p:nvPr userDrawn="1"/>
        </p:nvSpPr>
        <p:spPr bwMode="auto">
          <a:xfrm flipH="1">
            <a:off x="3171825" y="1117600"/>
            <a:ext cx="26988" cy="31559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lIns="34281" tIns="17140" rIns="34281" bIns="1714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76263" cy="557213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457201" y="1517907"/>
            <a:ext cx="2607406" cy="2488686"/>
          </a:xfrm>
          <a:noFill/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sz="18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7"/>
          </p:nvPr>
        </p:nvSpPr>
        <p:spPr>
          <a:xfrm>
            <a:off x="3482976" y="1123950"/>
            <a:ext cx="5236560" cy="3284538"/>
          </a:xfrm>
        </p:spPr>
        <p:txBody>
          <a:bodyPr rtlCol="0" anchor="ctr" anchorCtr="1">
            <a:noAutofit/>
          </a:bodyPr>
          <a:lstStyle>
            <a:lvl1pPr marL="60325" indent="0" algn="ctr">
              <a:buNone/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04347" y="245539"/>
            <a:ext cx="8229586" cy="7704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082442"/>
      </p:ext>
    </p:extLst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Template_Corp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4"/>
          <p:cNvGrpSpPr>
            <a:grpSpLocks/>
          </p:cNvGrpSpPr>
          <p:nvPr userDrawn="1"/>
        </p:nvGrpSpPr>
        <p:grpSpPr bwMode="auto">
          <a:xfrm>
            <a:off x="2103441" y="1774827"/>
            <a:ext cx="4937125" cy="1593850"/>
            <a:chOff x="2113332" y="1464413"/>
            <a:chExt cx="4936386" cy="1595045"/>
          </a:xfrm>
        </p:grpSpPr>
        <p:pic>
          <p:nvPicPr>
            <p:cNvPr id="4" name="Picture 10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13332" y="1464413"/>
              <a:ext cx="4936386" cy="15950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1034" descr="HSET_clr_rgb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81263" y="1700213"/>
              <a:ext cx="4179887" cy="1198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574254289"/>
      </p:ext>
    </p:extLst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Template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0" descr="O_signature_clr_rg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5663" y="1328738"/>
            <a:ext cx="7315200" cy="224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89448276"/>
      </p:ext>
    </p:extLst>
  </p:cSld>
  <p:clrMapOvr>
    <a:masterClrMapping/>
  </p:clrMapOvr>
  <p:transition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 NOT USE_Instructio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4530726"/>
            <a:ext cx="9144000" cy="35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02763" y="1571845"/>
            <a:ext cx="5030787" cy="1100723"/>
          </a:xfr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041179"/>
      </p:ext>
    </p:extLst>
  </p:cSld>
  <p:clrMapOvr>
    <a:masterClrMapping/>
  </p:clrMapOvr>
  <p:transition spd="med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530726"/>
            <a:ext cx="9144000" cy="35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9"/>
            <a:ext cx="8229600" cy="7704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538196"/>
      </p:ext>
    </p:extLst>
  </p:cSld>
  <p:clrMapOvr>
    <a:masterClrMapping/>
  </p:clrMapOvr>
  <p:transition spd="med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487865"/>
            <a:ext cx="9144000" cy="357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40639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1612849"/>
      </p:ext>
    </p:extLst>
  </p:cSld>
  <p:clrMapOvr>
    <a:masterClrMapping/>
  </p:clrMapOvr>
  <p:transition spd="med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37593" y="4791847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584629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637" y="3256371"/>
            <a:ext cx="2227964" cy="27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4" descr="Tall Red"/>
          <p:cNvPicPr>
            <a:picLocks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" y="685208"/>
            <a:ext cx="1144637" cy="2118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5" descr="Wide Red"/>
          <p:cNvPicPr>
            <a:picLocks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491" y="685208"/>
            <a:ext cx="5881517" cy="2118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1"/>
          <p:cNvSpPr>
            <a:spLocks noChangeAspect="1" noChangeArrowheads="1"/>
          </p:cNvSpPr>
          <p:nvPr userDrawn="1"/>
        </p:nvSpPr>
        <p:spPr bwMode="auto">
          <a:xfrm>
            <a:off x="1144650" y="685805"/>
            <a:ext cx="2118441" cy="211871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lIns="34489" tIns="17244" rIns="34489" bIns="17244" anchor="ctr"/>
          <a:lstStyle/>
          <a:p>
            <a:pPr algn="ctr" eaLnBrk="0" hangingPunct="0">
              <a:defRPr/>
            </a:pPr>
            <a:r>
              <a:rPr lang="en-US" sz="1500" b="1">
                <a:solidFill>
                  <a:srgbClr val="000000"/>
                </a:solidFill>
                <a:latin typeface="Arial" charset="0"/>
                <a:ea typeface="ＭＳ Ｐゴシック" pitchFamily="1" charset="-128"/>
              </a:rPr>
              <a:t>&lt;Insert Picture Here&gt;</a:t>
            </a:r>
            <a:endParaRPr lang="en-US" sz="150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262220" name="Rectangle 76"/>
          <p:cNvSpPr>
            <a:spLocks noGrp="1" noChangeArrowheads="1"/>
          </p:cNvSpPr>
          <p:nvPr>
            <p:ph type="ctrTitle" sz="quarter"/>
          </p:nvPr>
        </p:nvSpPr>
        <p:spPr>
          <a:xfrm>
            <a:off x="371430" y="1351360"/>
            <a:ext cx="2657129" cy="242292"/>
          </a:xfrm>
        </p:spPr>
        <p:txBody>
          <a:bodyPr lIns="34252" tIns="17124" rIns="34252" bIns="17124" anchor="b"/>
          <a:lstStyle>
            <a:lvl1pPr>
              <a:defRPr sz="9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2221" name="Rectangle 7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71426" y="1609141"/>
            <a:ext cx="2399988" cy="214313"/>
          </a:xfrm>
        </p:spPr>
        <p:txBody>
          <a:bodyPr lIns="34252" tIns="17124" rIns="34252" bIns="17124"/>
          <a:lstStyle>
            <a:lvl1pPr marL="0" indent="0">
              <a:spcBef>
                <a:spcPct val="0"/>
              </a:spcBef>
              <a:buFontTx/>
              <a:buNone/>
              <a:defRPr sz="6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21278262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nnounc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4" descr="Small Red Square"/>
          <p:cNvPicPr>
            <a:picLocks noChangeAspect="1" noChangeArrowheads="1"/>
          </p:cNvPicPr>
          <p:nvPr userDrawn="1"/>
        </p:nvPicPr>
        <p:blipFill>
          <a:blip r:embed="rId2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2738438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8038" y="318055"/>
            <a:ext cx="7779072" cy="5044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Announcement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08038" y="858762"/>
            <a:ext cx="7792822" cy="1867582"/>
          </a:xfrm>
        </p:spPr>
        <p:txBody>
          <a:bodyPr/>
          <a:lstStyle>
            <a:lvl1pPr marL="0" indent="0">
              <a:buClr>
                <a:schemeClr val="bg1"/>
              </a:buClr>
              <a:buNone/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Product Name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60951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665" y="43162"/>
            <a:ext cx="2842842" cy="26491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665" y="514361"/>
            <a:ext cx="2826176" cy="119419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974830"/>
      </p:ext>
    </p:extLst>
  </p:cSld>
  <p:clrMapOvr>
    <a:masterClrMapping/>
  </p:clrMapOvr>
  <p:transition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839" y="1240642"/>
            <a:ext cx="2914271" cy="383381"/>
          </a:xfrm>
        </p:spPr>
        <p:txBody>
          <a:bodyPr/>
          <a:lstStyle>
            <a:lvl1pPr algn="l">
              <a:defRPr sz="1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0839" y="818555"/>
            <a:ext cx="2914271" cy="422076"/>
          </a:xfrm>
        </p:spPr>
        <p:txBody>
          <a:bodyPr anchor="b"/>
          <a:lstStyle>
            <a:lvl1pPr marL="0" indent="0">
              <a:buNone/>
              <a:defRPr sz="700"/>
            </a:lvl1pPr>
            <a:lvl2pPr marL="171256" indent="0">
              <a:buNone/>
              <a:defRPr sz="700"/>
            </a:lvl2pPr>
            <a:lvl3pPr marL="342513" indent="0">
              <a:buNone/>
              <a:defRPr sz="600"/>
            </a:lvl3pPr>
            <a:lvl4pPr marL="513768" indent="0">
              <a:buNone/>
              <a:defRPr sz="500"/>
            </a:lvl4pPr>
            <a:lvl5pPr marL="685023" indent="0">
              <a:buNone/>
              <a:defRPr sz="500"/>
            </a:lvl5pPr>
            <a:lvl6pPr marL="856278" indent="0">
              <a:buNone/>
              <a:defRPr sz="500"/>
            </a:lvl6pPr>
            <a:lvl7pPr marL="1027534" indent="0">
              <a:buNone/>
              <a:defRPr sz="500"/>
            </a:lvl7pPr>
            <a:lvl8pPr marL="1198790" indent="0">
              <a:buNone/>
              <a:defRPr sz="500"/>
            </a:lvl8pPr>
            <a:lvl9pPr marL="1370046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940568"/>
      </p:ext>
    </p:extLst>
  </p:cSld>
  <p:clrMapOvr>
    <a:masterClrMapping/>
  </p:clrMapOvr>
  <p:transition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6673" y="514361"/>
            <a:ext cx="1384517" cy="1194197"/>
          </a:xfrm>
        </p:spPr>
        <p:txBody>
          <a:bodyPr/>
          <a:lstStyle>
            <a:lvl1pPr>
              <a:defRPr sz="1000"/>
            </a:lvl1pPr>
            <a:lvl2pPr>
              <a:defRPr sz="9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58330" y="514361"/>
            <a:ext cx="1384517" cy="1194197"/>
          </a:xfrm>
        </p:spPr>
        <p:txBody>
          <a:bodyPr/>
          <a:lstStyle>
            <a:lvl1pPr>
              <a:defRPr sz="1000"/>
            </a:lvl1pPr>
            <a:lvl2pPr>
              <a:defRPr sz="9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52756"/>
      </p:ext>
    </p:extLst>
  </p:cSld>
  <p:clrMapOvr>
    <a:masterClrMapping/>
  </p:clrMapOvr>
  <p:transition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28" y="77400"/>
            <a:ext cx="3085698" cy="32146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438" y="432197"/>
            <a:ext cx="1514873" cy="179784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1256" indent="0">
              <a:buNone/>
              <a:defRPr sz="700" b="1"/>
            </a:lvl2pPr>
            <a:lvl3pPr marL="342513" indent="0">
              <a:buNone/>
              <a:defRPr sz="700" b="1"/>
            </a:lvl3pPr>
            <a:lvl4pPr marL="513768" indent="0">
              <a:buNone/>
              <a:defRPr sz="600" b="1"/>
            </a:lvl4pPr>
            <a:lvl5pPr marL="685023" indent="0">
              <a:buNone/>
              <a:defRPr sz="600" b="1"/>
            </a:lvl5pPr>
            <a:lvl6pPr marL="856278" indent="0">
              <a:buNone/>
              <a:defRPr sz="600" b="1"/>
            </a:lvl6pPr>
            <a:lvl7pPr marL="1027534" indent="0">
              <a:buNone/>
              <a:defRPr sz="600" b="1"/>
            </a:lvl7pPr>
            <a:lvl8pPr marL="1198790" indent="0">
              <a:buNone/>
              <a:defRPr sz="600" b="1"/>
            </a:lvl8pPr>
            <a:lvl9pPr marL="1370046" indent="0">
              <a:buNone/>
              <a:defRPr sz="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1438" y="611992"/>
            <a:ext cx="1514873" cy="1112639"/>
          </a:xfrm>
        </p:spPr>
        <p:txBody>
          <a:bodyPr/>
          <a:lstStyle>
            <a:lvl1pPr>
              <a:defRPr sz="900"/>
            </a:lvl1pPr>
            <a:lvl2pPr>
              <a:defRPr sz="7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741658" y="432197"/>
            <a:ext cx="1515468" cy="179784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1256" indent="0">
              <a:buNone/>
              <a:defRPr sz="700" b="1"/>
            </a:lvl2pPr>
            <a:lvl3pPr marL="342513" indent="0">
              <a:buNone/>
              <a:defRPr sz="700" b="1"/>
            </a:lvl3pPr>
            <a:lvl4pPr marL="513768" indent="0">
              <a:buNone/>
              <a:defRPr sz="600" b="1"/>
            </a:lvl4pPr>
            <a:lvl5pPr marL="685023" indent="0">
              <a:buNone/>
              <a:defRPr sz="600" b="1"/>
            </a:lvl5pPr>
            <a:lvl6pPr marL="856278" indent="0">
              <a:buNone/>
              <a:defRPr sz="600" b="1"/>
            </a:lvl6pPr>
            <a:lvl7pPr marL="1027534" indent="0">
              <a:buNone/>
              <a:defRPr sz="600" b="1"/>
            </a:lvl7pPr>
            <a:lvl8pPr marL="1198790" indent="0">
              <a:buNone/>
              <a:defRPr sz="600" b="1"/>
            </a:lvl8pPr>
            <a:lvl9pPr marL="1370046" indent="0">
              <a:buNone/>
              <a:defRPr sz="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741658" y="611992"/>
            <a:ext cx="1515468" cy="1112639"/>
          </a:xfrm>
        </p:spPr>
        <p:txBody>
          <a:bodyPr/>
          <a:lstStyle>
            <a:lvl1pPr>
              <a:defRPr sz="900"/>
            </a:lvl1pPr>
            <a:lvl2pPr>
              <a:defRPr sz="7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879945"/>
      </p:ext>
    </p:extLst>
  </p:cSld>
  <p:clrMapOvr>
    <a:masterClrMapping/>
  </p:clrMapOvr>
  <p:transition>
    <p:wipe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786752"/>
      </p:ext>
    </p:extLst>
  </p:cSld>
  <p:clrMapOvr>
    <a:masterClrMapping/>
  </p:clrMapOvr>
  <p:transition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908475"/>
      </p:ext>
    </p:extLst>
  </p:cSld>
  <p:clrMapOvr>
    <a:masterClrMapping/>
  </p:clrMapOvr>
  <p:transition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33" y="76798"/>
            <a:ext cx="1127971" cy="327422"/>
          </a:xfrm>
        </p:spPr>
        <p:txBody>
          <a:bodyPr anchor="b"/>
          <a:lstStyle>
            <a:lvl1pPr algn="l">
              <a:defRPr sz="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0478" y="76799"/>
            <a:ext cx="1916657" cy="1647825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1433" y="404226"/>
            <a:ext cx="1127971" cy="1320403"/>
          </a:xfrm>
        </p:spPr>
        <p:txBody>
          <a:bodyPr/>
          <a:lstStyle>
            <a:lvl1pPr marL="0" indent="0">
              <a:buNone/>
              <a:defRPr sz="500"/>
            </a:lvl1pPr>
            <a:lvl2pPr marL="171256" indent="0">
              <a:buNone/>
              <a:defRPr sz="400"/>
            </a:lvl2pPr>
            <a:lvl3pPr marL="342513" indent="0">
              <a:buNone/>
              <a:defRPr sz="400"/>
            </a:lvl3pPr>
            <a:lvl4pPr marL="513768" indent="0">
              <a:buNone/>
              <a:defRPr sz="300"/>
            </a:lvl4pPr>
            <a:lvl5pPr marL="685023" indent="0">
              <a:buNone/>
              <a:defRPr sz="300"/>
            </a:lvl5pPr>
            <a:lvl6pPr marL="856278" indent="0">
              <a:buNone/>
              <a:defRPr sz="300"/>
            </a:lvl6pPr>
            <a:lvl7pPr marL="1027534" indent="0">
              <a:buNone/>
              <a:defRPr sz="300"/>
            </a:lvl7pPr>
            <a:lvl8pPr marL="1198790" indent="0">
              <a:buNone/>
              <a:defRPr sz="300"/>
            </a:lvl8pPr>
            <a:lvl9pPr marL="1370046" indent="0">
              <a:buNone/>
              <a:defRPr sz="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466152"/>
      </p:ext>
    </p:extLst>
  </p:cSld>
  <p:clrMapOvr>
    <a:masterClrMapping/>
  </p:clrMapOvr>
  <p:transition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021" y="1351359"/>
            <a:ext cx="2057132" cy="159544"/>
          </a:xfrm>
        </p:spPr>
        <p:txBody>
          <a:bodyPr anchor="b"/>
          <a:lstStyle>
            <a:lvl1pPr algn="l">
              <a:defRPr sz="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72021" y="172641"/>
            <a:ext cx="2057132" cy="1158478"/>
          </a:xfrm>
        </p:spPr>
        <p:txBody>
          <a:bodyPr/>
          <a:lstStyle>
            <a:lvl1pPr marL="0" indent="0">
              <a:buNone/>
              <a:defRPr sz="1200"/>
            </a:lvl1pPr>
            <a:lvl2pPr marL="171256" indent="0">
              <a:buNone/>
              <a:defRPr sz="1000"/>
            </a:lvl2pPr>
            <a:lvl3pPr marL="342513" indent="0">
              <a:buNone/>
              <a:defRPr sz="900"/>
            </a:lvl3pPr>
            <a:lvl4pPr marL="513768" indent="0">
              <a:buNone/>
              <a:defRPr sz="700"/>
            </a:lvl4pPr>
            <a:lvl5pPr marL="685023" indent="0">
              <a:buNone/>
              <a:defRPr sz="700"/>
            </a:lvl5pPr>
            <a:lvl6pPr marL="856278" indent="0">
              <a:buNone/>
              <a:defRPr sz="700"/>
            </a:lvl6pPr>
            <a:lvl7pPr marL="1027534" indent="0">
              <a:buNone/>
              <a:defRPr sz="700"/>
            </a:lvl7pPr>
            <a:lvl8pPr marL="1198790" indent="0">
              <a:buNone/>
              <a:defRPr sz="700"/>
            </a:lvl8pPr>
            <a:lvl9pPr marL="1370046" indent="0">
              <a:buNone/>
              <a:defRPr sz="7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2021" y="1510903"/>
            <a:ext cx="2057132" cy="226814"/>
          </a:xfrm>
        </p:spPr>
        <p:txBody>
          <a:bodyPr/>
          <a:lstStyle>
            <a:lvl1pPr marL="0" indent="0">
              <a:buNone/>
              <a:defRPr sz="500"/>
            </a:lvl1pPr>
            <a:lvl2pPr marL="171256" indent="0">
              <a:buNone/>
              <a:defRPr sz="400"/>
            </a:lvl2pPr>
            <a:lvl3pPr marL="342513" indent="0">
              <a:buNone/>
              <a:defRPr sz="400"/>
            </a:lvl3pPr>
            <a:lvl4pPr marL="513768" indent="0">
              <a:buNone/>
              <a:defRPr sz="300"/>
            </a:lvl4pPr>
            <a:lvl5pPr marL="685023" indent="0">
              <a:buNone/>
              <a:defRPr sz="300"/>
            </a:lvl5pPr>
            <a:lvl6pPr marL="856278" indent="0">
              <a:buNone/>
              <a:defRPr sz="300"/>
            </a:lvl6pPr>
            <a:lvl7pPr marL="1027534" indent="0">
              <a:buNone/>
              <a:defRPr sz="300"/>
            </a:lvl7pPr>
            <a:lvl8pPr marL="1198790" indent="0">
              <a:buNone/>
              <a:defRPr sz="300"/>
            </a:lvl8pPr>
            <a:lvl9pPr marL="1370046" indent="0">
              <a:buNone/>
              <a:defRPr sz="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297653"/>
      </p:ext>
    </p:extLst>
  </p:cSld>
  <p:clrMapOvr>
    <a:masterClrMapping/>
  </p:clrMapOvr>
  <p:transition>
    <p:wipe dir="r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871116"/>
      </p:ext>
    </p:extLst>
  </p:cSld>
  <p:clrMapOvr>
    <a:masterClrMapping/>
  </p:clrMapOvr>
  <p:transition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461310" y="51197"/>
            <a:ext cx="714877" cy="1657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6671" y="51197"/>
            <a:ext cx="2087489" cy="1657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541398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4" descr="Small Red Square"/>
          <p:cNvPicPr>
            <a:picLocks noChangeAspect="1" noChangeArrowheads="1"/>
          </p:cNvPicPr>
          <p:nvPr userDrawn="1"/>
        </p:nvPicPr>
        <p:blipFill>
          <a:blip r:embed="rId2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2738438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5468" y="357650"/>
            <a:ext cx="7779072" cy="1244269"/>
          </a:xfrm>
        </p:spPr>
        <p:txBody>
          <a:bodyPr/>
          <a:lstStyle>
            <a:lvl1pPr marL="91440" indent="-91440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Quote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08038" y="1817688"/>
            <a:ext cx="7792822" cy="854637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285750" indent="0">
              <a:buNone/>
              <a:defRPr sz="1600">
                <a:solidFill>
                  <a:schemeClr val="bg1"/>
                </a:solidFill>
              </a:defRPr>
            </a:lvl2pPr>
            <a:lvl3pPr>
              <a:buClr>
                <a:schemeClr val="tx2"/>
              </a:buCl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name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54665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1" y="246459"/>
            <a:ext cx="7314248" cy="6447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14882" y="1199558"/>
            <a:ext cx="3627957" cy="3256359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99990" y="1199558"/>
            <a:ext cx="3628553" cy="3256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52380" y="4914900"/>
            <a:ext cx="6854726" cy="114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52644"/>
      </p:ext>
    </p:extLst>
  </p:cSld>
  <p:clrMapOvr>
    <a:masterClrMapping/>
  </p:clrMapOvr>
  <p:transition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1" y="246459"/>
            <a:ext cx="7314248" cy="6447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882" y="1199558"/>
            <a:ext cx="3627957" cy="3256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599990" y="1199558"/>
            <a:ext cx="3628553" cy="3256359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52380" y="4914900"/>
            <a:ext cx="6854726" cy="114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151743"/>
      </p:ext>
    </p:extLst>
  </p:cSld>
  <p:clrMapOvr>
    <a:masterClrMapping/>
  </p:clrMapOvr>
  <p:transition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1" y="1517907"/>
            <a:ext cx="2607406" cy="2488686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sz="1800" b="0"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919160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Rectangle 26"/>
          <p:cNvSpPr>
            <a:spLocks noChangeArrowheads="1"/>
          </p:cNvSpPr>
          <p:nvPr userDrawn="1"/>
        </p:nvSpPr>
        <p:spPr bwMode="auto">
          <a:xfrm flipH="1">
            <a:off x="3171825" y="1258052"/>
            <a:ext cx="27432" cy="315515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lIns="34281" tIns="17140" rIns="34281" bIns="1714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414"/>
              </a:buClr>
            </a:pPr>
            <a:endParaRPr lang="en-US" sz="1800" b="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400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-1587" y="0"/>
            <a:ext cx="9145587" cy="3625850"/>
            <a:chOff x="-1587" y="0"/>
            <a:chExt cx="9145587" cy="3625850"/>
          </a:xfrm>
        </p:grpSpPr>
        <p:pic>
          <p:nvPicPr>
            <p:cNvPr id="7" name="Pictur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104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4" descr="Small Red Square"/>
            <p:cNvPicPr>
              <a:picLocks noChangeAspect="1" noChangeArrowheads="1"/>
            </p:cNvPicPr>
            <p:nvPr userDrawn="1"/>
          </p:nvPicPr>
          <p:blipFill>
            <a:blip r:embed="rId3">
              <a:alphaModFix amt="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87" y="1041400"/>
              <a:ext cx="9144000" cy="258445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0" y="1821925"/>
            <a:ext cx="9142413" cy="900649"/>
          </a:xfrm>
          <a:noFill/>
          <a:ln>
            <a:noFill/>
          </a:ln>
        </p:spPr>
        <p:txBody>
          <a:bodyPr/>
          <a:lstStyle>
            <a:lvl1pPr algn="ctr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Q&amp;A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113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/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 userDrawn="1"/>
        </p:nvGrpSpPr>
        <p:grpSpPr bwMode="auto"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8180" y="2094112"/>
              <a:ext cx="5998766" cy="750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82080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.jpeg"/><Relationship Id="rId5" Type="http://schemas.openxmlformats.org/officeDocument/2006/relationships/image" Target="../media/image8.wmf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.jpeg"/><Relationship Id="rId5" Type="http://schemas.openxmlformats.org/officeDocument/2006/relationships/image" Target="../media/image8.wmf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8.wmf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3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image" Target="../media/image8.wmf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image" Target="../media/image13.wmf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60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08038" y="201075"/>
            <a:ext cx="8132762" cy="432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08038" y="1164165"/>
            <a:ext cx="8126412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37593" y="4791845"/>
            <a:ext cx="2895600" cy="274637"/>
          </a:xfrm>
          <a:prstGeom prst="rect">
            <a:avLst/>
          </a:prstGeom>
        </p:spPr>
        <p:txBody>
          <a:bodyPr vert="horz" wrap="square" lIns="57115" tIns="28558" rIns="57115" bIns="28558" rtlCol="0" anchor="ctr"/>
          <a:lstStyle>
            <a:lvl1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defRPr sz="7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1029" name="Picture 24" descr="Small Red Square"/>
          <p:cNvPicPr>
            <a:picLocks noChangeAspect="1" noChangeArrowheads="1"/>
          </p:cNvPicPr>
          <p:nvPr/>
        </p:nvPicPr>
        <p:blipFill>
          <a:blip r:embed="rId21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3088" cy="55086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1" name="Group 5"/>
          <p:cNvGrpSpPr>
            <a:grpSpLocks/>
          </p:cNvGrpSpPr>
          <p:nvPr/>
        </p:nvGrpSpPr>
        <p:grpSpPr bwMode="auto"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1033" name="Picture 25" descr="Red Bar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" name="Picture 3" descr="O_redbox_clr_rgb.jpg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9654" y="4651456"/>
              <a:ext cx="755707" cy="118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 Box 14"/>
          <p:cNvSpPr txBox="1">
            <a:spLocks noChangeArrowheads="1"/>
          </p:cNvSpPr>
          <p:nvPr userDrawn="1"/>
        </p:nvSpPr>
        <p:spPr bwMode="auto">
          <a:xfrm>
            <a:off x="635232" y="4874548"/>
            <a:ext cx="156481" cy="21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523" tIns="17262" rIns="34523" bIns="17262"/>
          <a:lstStyle>
            <a:lvl1pPr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14224000" indent="-14052550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9388138" indent="-19045238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marL="0" marR="0" indent="0" algn="r" defTabSz="342851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/>
            </a:pPr>
            <a:fld id="{DF43EDC1-DE77-47A3-B56B-F28176B942E3}" type="slidenum">
              <a:rPr lang="en-US" sz="600" smtClean="0">
                <a:solidFill>
                  <a:schemeClr val="tx1"/>
                </a:solidFill>
              </a:rPr>
              <a:pPr marL="0" marR="0" indent="0" algn="r" defTabSz="342851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lang="en-US" sz="600" dirty="0" smtClean="0">
              <a:solidFill>
                <a:srgbClr val="292929"/>
              </a:solidFill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 userDrawn="1"/>
        </p:nvSpPr>
        <p:spPr bwMode="auto">
          <a:xfrm>
            <a:off x="858449" y="4875874"/>
            <a:ext cx="2229642" cy="218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523" tIns="17262" rIns="34523" bIns="17262"/>
          <a:lstStyle>
            <a:lvl1pPr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14224000" indent="-14052550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9388138" indent="-19045238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marL="0" marR="0" indent="0" algn="l" defTabSz="342851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/>
            </a:pPr>
            <a:r>
              <a:rPr lang="en-US" sz="600" dirty="0" smtClean="0">
                <a:solidFill>
                  <a:srgbClr val="292929"/>
                </a:solidFill>
              </a:rPr>
              <a:t>Copyright</a:t>
            </a:r>
            <a:r>
              <a:rPr lang="en-US" sz="600" baseline="0" dirty="0" smtClean="0">
                <a:solidFill>
                  <a:srgbClr val="292929"/>
                </a:solidFill>
              </a:rPr>
              <a:t> </a:t>
            </a:r>
            <a:r>
              <a:rPr lang="en-US" sz="600" dirty="0" smtClean="0">
                <a:solidFill>
                  <a:srgbClr val="292929"/>
                </a:solidFill>
              </a:rPr>
              <a:t>©</a:t>
            </a:r>
            <a:r>
              <a:rPr lang="en-US" sz="600" baseline="0" dirty="0" smtClean="0">
                <a:solidFill>
                  <a:srgbClr val="292929"/>
                </a:solidFill>
              </a:rPr>
              <a:t> 2012, Oracle and/or its affiliates. All rights reserved.</a:t>
            </a:r>
            <a:endParaRPr lang="en-US" sz="600" dirty="0" smtClean="0">
              <a:solidFill>
                <a:srgbClr val="292929"/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824370" y="4897874"/>
            <a:ext cx="1092" cy="96623"/>
          </a:xfrm>
          <a:prstGeom prst="line">
            <a:avLst/>
          </a:prstGeom>
          <a:ln w="6350" cmpd="sng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3094495" y="4897874"/>
            <a:ext cx="1092" cy="96623"/>
          </a:xfrm>
          <a:prstGeom prst="line">
            <a:avLst/>
          </a:prstGeom>
          <a:ln w="6350" cmpd="sng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6" r:id="rId2"/>
    <p:sldLayoutId id="2147483812" r:id="rId3"/>
    <p:sldLayoutId id="2147483816" r:id="rId4"/>
    <p:sldLayoutId id="2147483817" r:id="rId5"/>
    <p:sldLayoutId id="2147483827" r:id="rId6"/>
    <p:sldLayoutId id="2147483828" r:id="rId7"/>
    <p:sldLayoutId id="2147483829" r:id="rId8"/>
    <p:sldLayoutId id="2147483822" r:id="rId9"/>
    <p:sldLayoutId id="2147483813" r:id="rId10"/>
    <p:sldLayoutId id="2147483814" r:id="rId11"/>
    <p:sldLayoutId id="2147483815" r:id="rId12"/>
    <p:sldLayoutId id="2147483818" r:id="rId13"/>
    <p:sldLayoutId id="2147483819" r:id="rId14"/>
    <p:sldLayoutId id="2147483820" r:id="rId15"/>
    <p:sldLayoutId id="2147483824" r:id="rId16"/>
    <p:sldLayoutId id="2147483825" r:id="rId17"/>
    <p:sldLayoutId id="2147483840" r:id="rId18"/>
    <p:sldLayoutId id="2147483841" r:id="rId19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itchFamily="34" charset="0"/>
          <a:ea typeface="ＭＳ Ｐゴシック" pitchFamily="127" charset="-128"/>
          <a:cs typeface="ＭＳ Ｐゴシック" pitchFamily="12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charset="0"/>
          <a:ea typeface="ＭＳ Ｐゴシック" pitchFamily="127" charset="-128"/>
          <a:cs typeface="ＭＳ Ｐゴシック" pitchFamily="12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charset="0"/>
          <a:ea typeface="ＭＳ Ｐゴシック" pitchFamily="127" charset="-128"/>
          <a:cs typeface="ＭＳ Ｐゴシック" pitchFamily="12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charset="0"/>
          <a:ea typeface="ＭＳ Ｐゴシック" pitchFamily="127" charset="-128"/>
          <a:cs typeface="ＭＳ Ｐゴシック" pitchFamily="12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charset="0"/>
          <a:ea typeface="ＭＳ Ｐゴシック" pitchFamily="127" charset="-128"/>
          <a:cs typeface="ＭＳ Ｐゴシック" pitchFamily="127" charset="-128"/>
        </a:defRPr>
      </a:lvl5pPr>
      <a:lvl6pPr marL="285573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6pPr>
      <a:lvl7pPr marL="571145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7pPr>
      <a:lvl8pPr marL="856718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8pPr>
      <a:lvl9pPr marL="1142291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12725" indent="-212725" algn="l" rtl="0" eaLnBrk="0" fontAlgn="base" hangingPunct="0">
        <a:spcBef>
          <a:spcPts val="500"/>
        </a:spcBef>
        <a:spcAft>
          <a:spcPts val="200"/>
        </a:spcAft>
        <a:buClr>
          <a:schemeClr val="tx2"/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ＭＳ Ｐゴシック" pitchFamily="127" charset="-128"/>
          <a:cs typeface="ＭＳ Ｐゴシック" pitchFamily="127" charset="-128"/>
        </a:defRPr>
      </a:lvl1pPr>
      <a:lvl2pPr marL="512763" indent="-227013" algn="l" rtl="0" eaLnBrk="0" fontAlgn="base" hangingPunct="0">
        <a:spcBef>
          <a:spcPts val="200"/>
        </a:spcBef>
        <a:spcAft>
          <a:spcPts val="20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ＭＳ Ｐゴシック" pitchFamily="127" charset="-128"/>
          <a:cs typeface="ＭＳ Ｐゴシック" pitchFamily="127" charset="-128"/>
        </a:defRPr>
      </a:lvl2pPr>
      <a:lvl3pPr marL="712788" indent="-141288" algn="l" rtl="0" eaLnBrk="0" fontAlgn="base" hangingPunct="0">
        <a:spcBef>
          <a:spcPts val="200"/>
        </a:spcBef>
        <a:spcAft>
          <a:spcPts val="200"/>
        </a:spcAft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ＭＳ Ｐゴシック" pitchFamily="127" charset="-128"/>
          <a:cs typeface="ＭＳ Ｐゴシック" pitchFamily="127" charset="-128"/>
        </a:defRPr>
      </a:lvl3pPr>
      <a:lvl4pPr marL="1085850" indent="-228600" algn="l" rtl="0" eaLnBrk="0" fontAlgn="base" hangingPunct="0">
        <a:spcBef>
          <a:spcPts val="200"/>
        </a:spcBef>
        <a:spcAft>
          <a:spcPts val="200"/>
        </a:spcAft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ＭＳ Ｐゴシック" pitchFamily="127" charset="-128"/>
          <a:cs typeface="ＭＳ Ｐゴシック" pitchFamily="127" charset="-128"/>
        </a:defRPr>
      </a:lvl4pPr>
      <a:lvl5pPr marL="1374775" indent="-231775" algn="l" rtl="0" eaLnBrk="0" fontAlgn="base" hangingPunct="0">
        <a:spcBef>
          <a:spcPts val="200"/>
        </a:spcBef>
        <a:spcAft>
          <a:spcPts val="200"/>
        </a:spcAft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ＭＳ Ｐゴシック" pitchFamily="127" charset="-128"/>
          <a:cs typeface="ＭＳ Ｐゴシック" pitchFamily="127" charset="-128"/>
        </a:defRPr>
      </a:lvl5pPr>
      <a:lvl6pPr marL="1570651" indent="-142786" algn="l" defTabSz="571145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56224" indent="-142786" algn="l" defTabSz="571145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41797" indent="-142786" algn="l" defTabSz="571145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27369" indent="-142786" algn="l" defTabSz="571145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114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5573" algn="l" defTabSz="57114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1145" algn="l" defTabSz="57114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56718" algn="l" defTabSz="57114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2291" algn="l" defTabSz="57114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27864" algn="l" defTabSz="57114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13437" algn="l" defTabSz="57114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99011" algn="l" defTabSz="57114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84583" algn="l" defTabSz="57114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3514"/>
            <a:ext cx="8229600" cy="29298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13" name="Picture 20" descr="Oracle WHITE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15479" y="4668926"/>
            <a:ext cx="704056" cy="8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4"/>
          <p:cNvGrpSpPr/>
          <p:nvPr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9" name="Picture 25" descr="Red Bar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8" name="Picture 20" descr="Oracle WHITE"/>
            <p:cNvPicPr>
              <a:picLocks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13"/>
          <p:cNvGrpSpPr/>
          <p:nvPr/>
        </p:nvGrpSpPr>
        <p:grpSpPr>
          <a:xfrm>
            <a:off x="597807" y="4913790"/>
            <a:ext cx="4584912" cy="219168"/>
            <a:chOff x="597807" y="4913790"/>
            <a:chExt cx="4584912" cy="219168"/>
          </a:xfrm>
        </p:grpSpPr>
        <p:sp>
          <p:nvSpPr>
            <p:cNvPr id="15" name="Text Box 14"/>
            <p:cNvSpPr txBox="1">
              <a:spLocks noChangeArrowheads="1"/>
            </p:cNvSpPr>
            <p:nvPr userDrawn="1"/>
          </p:nvSpPr>
          <p:spPr bwMode="auto">
            <a:xfrm>
              <a:off x="631886" y="4913973"/>
              <a:ext cx="2505014" cy="218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defTabSz="342851" eaLnBrk="1" hangingPunct="1">
                <a:spcBef>
                  <a:spcPts val="0"/>
                </a:spcBef>
                <a:buClr>
                  <a:srgbClr val="FF1414"/>
                </a:buClr>
                <a:buFont typeface="Arial"/>
                <a:buNone/>
                <a:defRPr/>
              </a:pPr>
              <a:r>
                <a:rPr lang="en-US" sz="600" dirty="0" smtClean="0">
                  <a:solidFill>
                    <a:srgbClr val="424545"/>
                  </a:solidFill>
                  <a:cs typeface="+mn-cs"/>
                </a:rPr>
                <a:t>Copyright © 2012, Oracle and/or its affiliates. All rights reserved.</a:t>
              </a:r>
            </a:p>
          </p:txBody>
        </p:sp>
        <p:cxnSp>
          <p:nvCxnSpPr>
            <p:cNvPr id="16" name="Straight Connector 15"/>
            <p:cNvCxnSpPr/>
            <p:nvPr userDrawn="1"/>
          </p:nvCxnSpPr>
          <p:spPr>
            <a:xfrm flipH="1">
              <a:off x="597807" y="4935973"/>
              <a:ext cx="1092" cy="96623"/>
            </a:xfrm>
            <a:prstGeom prst="line">
              <a:avLst/>
            </a:prstGeom>
            <a:ln w="6350" cmpd="sng">
              <a:solidFill>
                <a:srgbClr val="424545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 Box 14"/>
            <p:cNvSpPr txBox="1">
              <a:spLocks noChangeArrowheads="1"/>
            </p:cNvSpPr>
            <p:nvPr userDrawn="1"/>
          </p:nvSpPr>
          <p:spPr bwMode="auto">
            <a:xfrm>
              <a:off x="2923362" y="4913790"/>
              <a:ext cx="2259357" cy="219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defTabSz="342851" eaLnBrk="1" hangingPunct="1">
                <a:spcBef>
                  <a:spcPts val="0"/>
                </a:spcBef>
                <a:buClr>
                  <a:srgbClr val="FF1414"/>
                </a:buClr>
                <a:buFont typeface="Arial"/>
                <a:buNone/>
                <a:defRPr/>
              </a:pPr>
              <a:r>
                <a:rPr lang="en-US" sz="600" dirty="0" smtClean="0">
                  <a:solidFill>
                    <a:srgbClr val="424545"/>
                  </a:solidFill>
                  <a:cs typeface="+mn-cs"/>
                </a:rPr>
                <a:t>Insert Information Protection Policy Classification from Slide 12</a:t>
              </a:r>
              <a:endParaRPr lang="en-US" sz="800" dirty="0" smtClean="0">
                <a:solidFill>
                  <a:srgbClr val="424545"/>
                </a:solidFill>
                <a:cs typeface="+mn-cs"/>
              </a:endParaRPr>
            </a:p>
          </p:txBody>
        </p:sp>
        <p:cxnSp>
          <p:nvCxnSpPr>
            <p:cNvPr id="19" name="Straight Connector 18"/>
            <p:cNvCxnSpPr/>
            <p:nvPr userDrawn="1"/>
          </p:nvCxnSpPr>
          <p:spPr>
            <a:xfrm flipH="1">
              <a:off x="2893332" y="4935973"/>
              <a:ext cx="1092" cy="96623"/>
            </a:xfrm>
            <a:prstGeom prst="line">
              <a:avLst/>
            </a:prstGeom>
            <a:ln w="6350" cmpd="sng"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356299" y="4883819"/>
            <a:ext cx="2787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6A5A4AC0-1BEC-FE47-8A68-418BE237F8CE}" type="slidenum">
              <a:rPr lang="en-US" sz="600" smtClean="0">
                <a:solidFill>
                  <a:srgbClr val="424545"/>
                </a:solidFill>
                <a:latin typeface="Arial"/>
                <a:ea typeface="+mn-ea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424545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98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8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28600" indent="-168275" algn="l" defTabSz="2286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SzPct val="85000"/>
        <a:buFont typeface="Wingdings" pitchFamily="2" charset="2"/>
        <a:buChar char="§"/>
        <a:tabLst/>
        <a:defRPr sz="20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6318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2pPr>
      <a:lvl3pPr marL="974725" indent="-174625" algn="l" defTabSz="2286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SzPct val="85000"/>
        <a:buFont typeface="Wingdings" pitchFamily="2" charset="2"/>
        <a:buChar char="§"/>
        <a:defRPr sz="18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3pPr>
      <a:lvl4pPr marL="14319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4pPr>
      <a:lvl5pPr marL="1828800" indent="-168275" algn="l" defTabSz="9144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Font typeface="Arial" pitchFamily="34" charset="0"/>
        <a:buChar char="»"/>
        <a:defRPr sz="1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3514"/>
            <a:ext cx="8229600" cy="29298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13" name="Picture 20" descr="Oracle WHITE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15479" y="4668926"/>
            <a:ext cx="704056" cy="8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4"/>
          <p:cNvGrpSpPr/>
          <p:nvPr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9" name="Picture 25" descr="Red Bar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8" name="Picture 20" descr="Oracle WHITE"/>
            <p:cNvPicPr>
              <a:picLocks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13"/>
          <p:cNvGrpSpPr/>
          <p:nvPr/>
        </p:nvGrpSpPr>
        <p:grpSpPr>
          <a:xfrm>
            <a:off x="597807" y="4913790"/>
            <a:ext cx="4584912" cy="219168"/>
            <a:chOff x="597807" y="4913790"/>
            <a:chExt cx="4584912" cy="219168"/>
          </a:xfrm>
        </p:grpSpPr>
        <p:sp>
          <p:nvSpPr>
            <p:cNvPr id="15" name="Text Box 14"/>
            <p:cNvSpPr txBox="1">
              <a:spLocks noChangeArrowheads="1"/>
            </p:cNvSpPr>
            <p:nvPr userDrawn="1"/>
          </p:nvSpPr>
          <p:spPr bwMode="auto">
            <a:xfrm>
              <a:off x="631886" y="4913973"/>
              <a:ext cx="2505014" cy="218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defTabSz="342851" eaLnBrk="1" hangingPunct="1">
                <a:spcBef>
                  <a:spcPts val="0"/>
                </a:spcBef>
                <a:buClr>
                  <a:srgbClr val="FF1414"/>
                </a:buClr>
                <a:buFont typeface="Arial"/>
                <a:buNone/>
                <a:defRPr/>
              </a:pPr>
              <a:r>
                <a:rPr lang="en-US" sz="600" dirty="0" smtClean="0">
                  <a:solidFill>
                    <a:srgbClr val="424545"/>
                  </a:solidFill>
                  <a:cs typeface="+mn-cs"/>
                </a:rPr>
                <a:t>Copyright © 2012, Oracle and/or its affiliates. All rights reserved.</a:t>
              </a:r>
            </a:p>
          </p:txBody>
        </p:sp>
        <p:cxnSp>
          <p:nvCxnSpPr>
            <p:cNvPr id="16" name="Straight Connector 15"/>
            <p:cNvCxnSpPr/>
            <p:nvPr userDrawn="1"/>
          </p:nvCxnSpPr>
          <p:spPr>
            <a:xfrm flipH="1">
              <a:off x="597807" y="4935973"/>
              <a:ext cx="1092" cy="96623"/>
            </a:xfrm>
            <a:prstGeom prst="line">
              <a:avLst/>
            </a:prstGeom>
            <a:ln w="6350" cmpd="sng">
              <a:solidFill>
                <a:srgbClr val="424545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 Box 14"/>
            <p:cNvSpPr txBox="1">
              <a:spLocks noChangeArrowheads="1"/>
            </p:cNvSpPr>
            <p:nvPr userDrawn="1"/>
          </p:nvSpPr>
          <p:spPr bwMode="auto">
            <a:xfrm>
              <a:off x="2923362" y="4913790"/>
              <a:ext cx="2259357" cy="219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defTabSz="342851" eaLnBrk="1" hangingPunct="1">
                <a:spcBef>
                  <a:spcPts val="0"/>
                </a:spcBef>
                <a:buClr>
                  <a:srgbClr val="FF1414"/>
                </a:buClr>
                <a:buFont typeface="Arial"/>
                <a:buNone/>
                <a:defRPr/>
              </a:pPr>
              <a:r>
                <a:rPr lang="en-US" sz="600" dirty="0" smtClean="0">
                  <a:solidFill>
                    <a:srgbClr val="424545"/>
                  </a:solidFill>
                  <a:cs typeface="+mn-cs"/>
                </a:rPr>
                <a:t>Insert Information Protection Policy Classification from Slide 12</a:t>
              </a:r>
              <a:endParaRPr lang="en-US" sz="800" dirty="0" smtClean="0">
                <a:solidFill>
                  <a:srgbClr val="424545"/>
                </a:solidFill>
                <a:cs typeface="+mn-cs"/>
              </a:endParaRPr>
            </a:p>
          </p:txBody>
        </p:sp>
        <p:cxnSp>
          <p:nvCxnSpPr>
            <p:cNvPr id="19" name="Straight Connector 18"/>
            <p:cNvCxnSpPr/>
            <p:nvPr userDrawn="1"/>
          </p:nvCxnSpPr>
          <p:spPr>
            <a:xfrm flipH="1">
              <a:off x="2893332" y="4935973"/>
              <a:ext cx="1092" cy="96623"/>
            </a:xfrm>
            <a:prstGeom prst="line">
              <a:avLst/>
            </a:prstGeom>
            <a:ln w="6350" cmpd="sng"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356299" y="4883819"/>
            <a:ext cx="2787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6A5A4AC0-1BEC-FE47-8A68-418BE237F8CE}" type="slidenum">
              <a:rPr lang="en-US" sz="600" smtClean="0">
                <a:solidFill>
                  <a:srgbClr val="424545"/>
                </a:solidFill>
                <a:latin typeface="Arial"/>
                <a:ea typeface="+mn-ea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424545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98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7" r:id="rId2"/>
    <p:sldLayoutId id="2147483842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28600" indent="-168275" algn="l" defTabSz="2286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SzPct val="85000"/>
        <a:buFont typeface="Wingdings" pitchFamily="2" charset="2"/>
        <a:buChar char="§"/>
        <a:tabLst/>
        <a:defRPr sz="20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6318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2pPr>
      <a:lvl3pPr marL="974725" indent="-174625" algn="l" defTabSz="2286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SzPct val="85000"/>
        <a:buFont typeface="Wingdings" pitchFamily="2" charset="2"/>
        <a:buChar char="§"/>
        <a:defRPr sz="18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3pPr>
      <a:lvl4pPr marL="14319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4pPr>
      <a:lvl5pPr marL="1828800" indent="-168275" algn="l" defTabSz="9144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Font typeface="Arial" pitchFamily="34" charset="0"/>
        <a:buChar char="»"/>
        <a:defRPr sz="1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3514"/>
            <a:ext cx="8229600" cy="29298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13" name="Picture 20" descr="Oracle WHITE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15479" y="4668926"/>
            <a:ext cx="704056" cy="8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4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9" name="Picture 25" descr="Red Bar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8" name="Picture 20" descr="Oracle WHITE"/>
            <p:cNvPicPr>
              <a:picLocks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13"/>
          <p:cNvGrpSpPr/>
          <p:nvPr userDrawn="1"/>
        </p:nvGrpSpPr>
        <p:grpSpPr>
          <a:xfrm>
            <a:off x="597807" y="4913973"/>
            <a:ext cx="2539093" cy="218542"/>
            <a:chOff x="597807" y="4913973"/>
            <a:chExt cx="2539093" cy="218542"/>
          </a:xfrm>
        </p:grpSpPr>
        <p:sp>
          <p:nvSpPr>
            <p:cNvPr id="15" name="Text Box 14"/>
            <p:cNvSpPr txBox="1">
              <a:spLocks noChangeArrowheads="1"/>
            </p:cNvSpPr>
            <p:nvPr userDrawn="1"/>
          </p:nvSpPr>
          <p:spPr bwMode="auto">
            <a:xfrm>
              <a:off x="631886" y="4913973"/>
              <a:ext cx="2505014" cy="218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defTabSz="342851" eaLnBrk="1" hangingPunct="1">
                <a:spcBef>
                  <a:spcPts val="0"/>
                </a:spcBef>
                <a:buClr>
                  <a:srgbClr val="FF1414"/>
                </a:buClr>
                <a:buFont typeface="Arial"/>
                <a:buNone/>
                <a:defRPr/>
              </a:pPr>
              <a:r>
                <a:rPr lang="en-US" sz="600" dirty="0" smtClean="0">
                  <a:solidFill>
                    <a:srgbClr val="424545"/>
                  </a:solidFill>
                </a:rPr>
                <a:t>Copyright © 2012, Oracle and/or its affiliates. All rights reserved.</a:t>
              </a:r>
            </a:p>
          </p:txBody>
        </p:sp>
        <p:cxnSp>
          <p:nvCxnSpPr>
            <p:cNvPr id="16" name="Straight Connector 15"/>
            <p:cNvCxnSpPr/>
            <p:nvPr userDrawn="1"/>
          </p:nvCxnSpPr>
          <p:spPr>
            <a:xfrm flipH="1">
              <a:off x="597807" y="4935973"/>
              <a:ext cx="1092" cy="96623"/>
            </a:xfrm>
            <a:prstGeom prst="line">
              <a:avLst/>
            </a:prstGeom>
            <a:ln w="6350" cmpd="sng">
              <a:solidFill>
                <a:srgbClr val="424545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>
              <a:off x="2893332" y="4935973"/>
              <a:ext cx="1092" cy="96623"/>
            </a:xfrm>
            <a:prstGeom prst="line">
              <a:avLst/>
            </a:prstGeom>
            <a:ln w="6350" cmpd="sng"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 userDrawn="1"/>
        </p:nvSpPr>
        <p:spPr>
          <a:xfrm>
            <a:off x="356299" y="4883819"/>
            <a:ext cx="2787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6A5A4AC0-1BEC-FE47-8A68-418BE237F8CE}" type="slidenum">
              <a:rPr lang="en-US" sz="600" smtClean="0">
                <a:solidFill>
                  <a:srgbClr val="424545"/>
                </a:solidFill>
                <a:latin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424545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98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28600" indent="-168275" algn="l" defTabSz="2286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SzPct val="85000"/>
        <a:buFont typeface="Wingdings" pitchFamily="2" charset="2"/>
        <a:buChar char="§"/>
        <a:tabLst/>
        <a:defRPr sz="20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6318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2pPr>
      <a:lvl3pPr marL="974725" indent="-174625" algn="l" defTabSz="2286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SzPct val="85000"/>
        <a:buFont typeface="Wingdings" pitchFamily="2" charset="2"/>
        <a:buChar char="§"/>
        <a:defRPr sz="18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3pPr>
      <a:lvl4pPr marL="14319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4pPr>
      <a:lvl5pPr marL="1828800" indent="-168275" algn="l" defTabSz="9144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Font typeface="Arial" pitchFamily="34" charset="0"/>
        <a:buChar char="»"/>
        <a:defRPr sz="1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71550"/>
            <a:ext cx="8686800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9" tIns="46030" rIns="92059" bIns="460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3" y="285750"/>
            <a:ext cx="86074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grpSp>
        <p:nvGrpSpPr>
          <p:cNvPr id="2052" name="Group 17"/>
          <p:cNvGrpSpPr>
            <a:grpSpLocks/>
          </p:cNvGrpSpPr>
          <p:nvPr userDrawn="1"/>
        </p:nvGrpSpPr>
        <p:grpSpPr bwMode="auto">
          <a:xfrm>
            <a:off x="0" y="4714875"/>
            <a:ext cx="9144000" cy="201216"/>
            <a:chOff x="0" y="3960"/>
            <a:chExt cx="5760" cy="169"/>
          </a:xfrm>
        </p:grpSpPr>
        <p:sp>
          <p:nvSpPr>
            <p:cNvPr id="1029" name="Rectangle 15"/>
            <p:cNvSpPr>
              <a:spLocks noChangeArrowheads="1"/>
            </p:cNvSpPr>
            <p:nvPr userDrawn="1"/>
          </p:nvSpPr>
          <p:spPr bwMode="auto">
            <a:xfrm>
              <a:off x="0" y="3961"/>
              <a:ext cx="5760" cy="167"/>
            </a:xfrm>
            <a:prstGeom prst="rect">
              <a:avLst/>
            </a:prstGeom>
            <a:solidFill>
              <a:srgbClr val="FB0B0B"/>
            </a:solidFill>
            <a:ln w="12700">
              <a:solidFill>
                <a:srgbClr val="FB0B0B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pic>
          <p:nvPicPr>
            <p:cNvPr id="2054" name="Picture 5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3960"/>
              <a:ext cx="1680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89283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xStyles>
    <p:titleStyle>
      <a:lvl1pPr algn="l" defTabSz="1152525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1152525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defTabSz="1152525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defTabSz="1152525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defTabSz="1152525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120" algn="l" defTabSz="115391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239" algn="l" defTabSz="115391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359" algn="l" defTabSz="115391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478" algn="l" defTabSz="115391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69963" indent="-3413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370013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833563" indent="-2905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o"/>
        <a:defRPr sz="2400">
          <a:solidFill>
            <a:schemeClr val="tx1"/>
          </a:solidFill>
          <a:latin typeface="+mn-lt"/>
        </a:defRPr>
      </a:lvl4pPr>
      <a:lvl5pPr marL="2173288" indent="-22383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5pPr>
      <a:lvl6pPr marL="2631612" indent="-22538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6pPr>
      <a:lvl7pPr marL="3088731" indent="-22538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7pPr>
      <a:lvl8pPr marL="3545851" indent="-22538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8pPr>
      <a:lvl9pPr marL="4002970" indent="-22538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0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8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8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7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804863" y="246064"/>
            <a:ext cx="82296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04863" y="1524000"/>
            <a:ext cx="822960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pic>
        <p:nvPicPr>
          <p:cNvPr id="6148" name="Picture 20" descr="Oracle WHITE"/>
          <p:cNvPicPr>
            <a:picLocks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015288" y="4668840"/>
            <a:ext cx="704850" cy="8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49" name="Group 4"/>
          <p:cNvGrpSpPr>
            <a:grpSpLocks/>
          </p:cNvGrpSpPr>
          <p:nvPr/>
        </p:nvGrpSpPr>
        <p:grpSpPr bwMode="auto">
          <a:xfrm>
            <a:off x="0" y="4629152"/>
            <a:ext cx="9144000" cy="168275"/>
            <a:chOff x="0" y="4629150"/>
            <a:chExt cx="9144000" cy="168275"/>
          </a:xfrm>
        </p:grpSpPr>
        <p:pic>
          <p:nvPicPr>
            <p:cNvPr id="6156" name="Picture 25" descr="Red Bar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6157" name="Picture 20" descr="Oracle WHITE"/>
            <p:cNvPicPr>
              <a:picLocks noChangeArrowheads="1"/>
            </p:cNvPicPr>
            <p:nvPr userDrawn="1"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150" name="Group 13"/>
          <p:cNvGrpSpPr>
            <a:grpSpLocks/>
          </p:cNvGrpSpPr>
          <p:nvPr/>
        </p:nvGrpSpPr>
        <p:grpSpPr bwMode="auto">
          <a:xfrm>
            <a:off x="598488" y="4913315"/>
            <a:ext cx="4584700" cy="219075"/>
            <a:chOff x="597807" y="4913790"/>
            <a:chExt cx="4584912" cy="219168"/>
          </a:xfrm>
        </p:grpSpPr>
        <p:sp>
          <p:nvSpPr>
            <p:cNvPr id="15" name="Text Box 14"/>
            <p:cNvSpPr txBox="1">
              <a:spLocks noChangeArrowheads="1"/>
            </p:cNvSpPr>
            <p:nvPr userDrawn="1"/>
          </p:nvSpPr>
          <p:spPr bwMode="auto">
            <a:xfrm>
              <a:off x="631146" y="4913790"/>
              <a:ext cx="2505191" cy="21916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defTabSz="342851" eaLnBrk="1" hangingPunct="1">
                <a:spcBef>
                  <a:spcPts val="0"/>
                </a:spcBef>
                <a:buClr>
                  <a:srgbClr val="FF1414"/>
                </a:buClr>
                <a:buFont typeface="Arial"/>
                <a:buNone/>
                <a:defRPr/>
              </a:pPr>
              <a:r>
                <a:rPr lang="en-US" sz="600" dirty="0" smtClean="0">
                  <a:solidFill>
                    <a:srgbClr val="000000"/>
                  </a:solidFill>
                </a:rPr>
                <a:t>Copyright © 2012, Oracle and/or its affiliates. All rights reserved.</a:t>
              </a:r>
            </a:p>
          </p:txBody>
        </p:sp>
        <p:cxnSp>
          <p:nvCxnSpPr>
            <p:cNvPr id="16" name="Straight Connector 15"/>
            <p:cNvCxnSpPr/>
            <p:nvPr userDrawn="1"/>
          </p:nvCxnSpPr>
          <p:spPr>
            <a:xfrm flipH="1">
              <a:off x="597807" y="4936024"/>
              <a:ext cx="1587" cy="96878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 Box 14"/>
            <p:cNvSpPr txBox="1">
              <a:spLocks noChangeArrowheads="1"/>
            </p:cNvSpPr>
            <p:nvPr userDrawn="1"/>
          </p:nvSpPr>
          <p:spPr bwMode="auto">
            <a:xfrm>
              <a:off x="2923602" y="4913790"/>
              <a:ext cx="2259117" cy="21916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defTabSz="342851" eaLnBrk="1" hangingPunct="1">
                <a:spcBef>
                  <a:spcPts val="0"/>
                </a:spcBef>
                <a:buClr>
                  <a:srgbClr val="FF1414"/>
                </a:buClr>
                <a:buFont typeface="Arial"/>
                <a:buNone/>
                <a:defRPr/>
              </a:pPr>
              <a:r>
                <a:rPr lang="en-US" sz="600" dirty="0" smtClean="0">
                  <a:solidFill>
                    <a:srgbClr val="000000"/>
                  </a:solidFill>
                </a:rPr>
                <a:t>Insert Information Protection Policy Classification from Slide 13</a:t>
              </a:r>
              <a:endParaRPr lang="en-US" sz="800" dirty="0" smtClean="0">
                <a:solidFill>
                  <a:srgbClr val="000000"/>
                </a:solidFill>
              </a:endParaRPr>
            </a:p>
          </p:txBody>
        </p:sp>
        <p:cxnSp>
          <p:nvCxnSpPr>
            <p:cNvPr id="19" name="Straight Connector 18"/>
            <p:cNvCxnSpPr/>
            <p:nvPr userDrawn="1"/>
          </p:nvCxnSpPr>
          <p:spPr>
            <a:xfrm flipH="1">
              <a:off x="2893438" y="4936024"/>
              <a:ext cx="1587" cy="96878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355760" y="4883150"/>
            <a:ext cx="279243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4ECCFD4-8FDC-4639-BFFB-8C4C46B9609A}" type="slidenum">
              <a:rPr lang="en-US" sz="600">
                <a:solidFill>
                  <a:srgbClr val="000000"/>
                </a:solidFill>
                <a:latin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3095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  <p:sldLayoutId id="2147483873" r:id="rId13"/>
    <p:sldLayoutId id="2147483874" r:id="rId14"/>
    <p:sldLayoutId id="2147483875" r:id="rId15"/>
    <p:sldLayoutId id="2147483876" r:id="rId16"/>
    <p:sldLayoutId id="2147483877" r:id="rId17"/>
    <p:sldLayoutId id="2147483878" r:id="rId18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228600" indent="-168275" algn="l" defTabSz="228600" rtl="0" eaLnBrk="1" fontAlgn="base" hangingPunct="1">
        <a:spcBef>
          <a:spcPct val="0"/>
        </a:spcBef>
        <a:spcAft>
          <a:spcPts val="600"/>
        </a:spcAft>
        <a:buClr>
          <a:srgbClr val="FF0000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31825" indent="-228600" algn="l" defTabSz="228600" rtl="0" eaLnBrk="1" fontAlgn="base" hangingPunct="1">
        <a:spcBef>
          <a:spcPct val="0"/>
        </a:spcBef>
        <a:spcAft>
          <a:spcPts val="600"/>
        </a:spcAft>
        <a:buSzPct val="85000"/>
        <a:buFont typeface="Arial" pitchFamily="34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74725" indent="-174625" algn="l" defTabSz="228600" rtl="0" eaLnBrk="1" fontAlgn="base" hangingPunct="1">
        <a:spcBef>
          <a:spcPct val="0"/>
        </a:spcBef>
        <a:spcAft>
          <a:spcPts val="600"/>
        </a:spcAft>
        <a:buClr>
          <a:srgbClr val="FF0000"/>
        </a:buClr>
        <a:buSzPct val="85000"/>
        <a:buFont typeface="Wingdings" pitchFamily="2" charset="2"/>
        <a:buChar char="§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431925" indent="-228600" algn="l" defTabSz="228600" rtl="0" eaLnBrk="1" fontAlgn="base" hangingPunct="1">
        <a:spcBef>
          <a:spcPct val="0"/>
        </a:spcBef>
        <a:spcAft>
          <a:spcPts val="600"/>
        </a:spcAft>
        <a:buSzPct val="85000"/>
        <a:buFont typeface="Arial" pitchFamily="34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828800" indent="-168275" algn="l" rtl="0" eaLnBrk="1" fontAlgn="base" hangingPunct="1">
        <a:spcBef>
          <a:spcPct val="0"/>
        </a:spcBef>
        <a:spcAft>
          <a:spcPts val="600"/>
        </a:spcAft>
        <a:buClr>
          <a:srgbClr val="FF0000"/>
        </a:buClr>
        <a:buFont typeface="Arial" pitchFamily="34" charset="0"/>
        <a:buChar char="»"/>
        <a:defRPr sz="1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5" descr="Red Bar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29747"/>
            <a:ext cx="9144000" cy="167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24" descr="Small Red Square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" y="1"/>
            <a:ext cx="533331" cy="51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76" y="1199558"/>
            <a:ext cx="7313652" cy="3256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9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914281" y="246459"/>
            <a:ext cx="7314248" cy="644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0" y="4629756"/>
            <a:ext cx="9144000" cy="22800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 lIns="91262" tIns="45631" rIns="91262" bIns="45631" anchor="ctr"/>
          <a:lstStyle/>
          <a:p>
            <a:pPr algn="ctr" defTabSz="912769">
              <a:lnSpc>
                <a:spcPct val="90000"/>
              </a:lnSpc>
              <a:spcBef>
                <a:spcPct val="50000"/>
              </a:spcBef>
              <a:buClr>
                <a:srgbClr val="667263"/>
              </a:buClr>
              <a:defRPr/>
            </a:pPr>
            <a:endParaRPr lang="en-US" sz="2000" b="1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pic>
        <p:nvPicPr>
          <p:cNvPr id="6151" name="Picture 20" descr="Oracle WHITE"/>
          <p:cNvPicPr>
            <a:picLocks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165" y="4669047"/>
            <a:ext cx="732139" cy="92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7" name="Rectangle 2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380" y="4914900"/>
            <a:ext cx="6854726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spcBef>
                <a:spcPct val="0"/>
              </a:spcBef>
              <a:buClrTx/>
              <a:defRPr sz="900" smtClean="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8" name="Text Box 14"/>
          <p:cNvSpPr txBox="1">
            <a:spLocks noChangeArrowheads="1"/>
          </p:cNvSpPr>
          <p:nvPr userDrawn="1"/>
        </p:nvSpPr>
        <p:spPr bwMode="auto">
          <a:xfrm>
            <a:off x="8277352" y="4943486"/>
            <a:ext cx="685711" cy="117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4489" tIns="17244" rIns="34489" bIns="17244"/>
          <a:lstStyle/>
          <a:p>
            <a:pPr algn="r">
              <a:lnSpc>
                <a:spcPct val="90000"/>
              </a:lnSpc>
              <a:spcBef>
                <a:spcPct val="50000"/>
              </a:spcBef>
              <a:buClr>
                <a:srgbClr val="667263"/>
              </a:buClr>
              <a:defRPr/>
            </a:pPr>
            <a:fld id="{06D01077-E0E1-452A-86F6-265A6DBF839E}" type="slidenum">
              <a:rPr lang="en-US" sz="600" b="1">
                <a:solidFill>
                  <a:srgbClr val="B8B8B8"/>
                </a:solidFill>
                <a:latin typeface="Arial" charset="0"/>
                <a:ea typeface="ＭＳ Ｐゴシック" pitchFamily="1" charset="-128"/>
              </a:rPr>
              <a:pPr algn="r">
                <a:lnSpc>
                  <a:spcPct val="90000"/>
                </a:lnSpc>
                <a:spcBef>
                  <a:spcPct val="50000"/>
                </a:spcBef>
                <a:buClr>
                  <a:srgbClr val="667263"/>
                </a:buClr>
                <a:defRPr/>
              </a:pPr>
              <a:t>‹#›</a:t>
            </a:fld>
            <a:endParaRPr lang="en-US" sz="600" b="1">
              <a:solidFill>
                <a:srgbClr val="B8B8B8"/>
              </a:solidFill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93969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  <p:sldLayoutId id="2147483891" r:id="rId12"/>
    <p:sldLayoutId id="2147483892" r:id="rId13"/>
    <p:sldLayoutId id="2147483893" r:id="rId14"/>
  </p:sldLayoutIdLst>
  <p:transition>
    <p:wipe dir="r"/>
  </p:transition>
  <p:txStyles>
    <p:titleStyle>
      <a:lvl1pPr algn="l" defTabSz="912769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+mj-lt"/>
          <a:ea typeface="ＭＳ Ｐゴシック" pitchFamily="1" charset="-128"/>
          <a:cs typeface="+mj-cs"/>
        </a:defRPr>
      </a:lvl1pPr>
      <a:lvl2pPr algn="l" defTabSz="912769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-106" charset="0"/>
          <a:ea typeface="ＭＳ Ｐゴシック" pitchFamily="1" charset="-128"/>
        </a:defRPr>
      </a:lvl2pPr>
      <a:lvl3pPr algn="l" defTabSz="912769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-106" charset="0"/>
          <a:ea typeface="ＭＳ Ｐゴシック" pitchFamily="1" charset="-128"/>
        </a:defRPr>
      </a:lvl3pPr>
      <a:lvl4pPr algn="l" defTabSz="912769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-106" charset="0"/>
          <a:ea typeface="ＭＳ Ｐゴシック" pitchFamily="1" charset="-128"/>
        </a:defRPr>
      </a:lvl4pPr>
      <a:lvl5pPr algn="l" defTabSz="912769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-106" charset="0"/>
          <a:ea typeface="ＭＳ Ｐゴシック" pitchFamily="1" charset="-128"/>
        </a:defRPr>
      </a:lvl5pPr>
      <a:lvl6pPr marL="171256" algn="l" rtl="0" fontAlgn="base">
        <a:spcBef>
          <a:spcPct val="0"/>
        </a:spcBef>
        <a:spcAft>
          <a:spcPct val="0"/>
        </a:spcAft>
        <a:defRPr sz="1200" b="1">
          <a:solidFill>
            <a:schemeClr val="tx1"/>
          </a:solidFill>
          <a:latin typeface="Arial" pitchFamily="-106" charset="0"/>
        </a:defRPr>
      </a:lvl6pPr>
      <a:lvl7pPr marL="342513" algn="l" rtl="0" fontAlgn="base">
        <a:spcBef>
          <a:spcPct val="0"/>
        </a:spcBef>
        <a:spcAft>
          <a:spcPct val="0"/>
        </a:spcAft>
        <a:defRPr sz="1200" b="1">
          <a:solidFill>
            <a:schemeClr val="tx1"/>
          </a:solidFill>
          <a:latin typeface="Arial" pitchFamily="-106" charset="0"/>
        </a:defRPr>
      </a:lvl7pPr>
      <a:lvl8pPr marL="513768" algn="l" rtl="0" fontAlgn="base">
        <a:spcBef>
          <a:spcPct val="0"/>
        </a:spcBef>
        <a:spcAft>
          <a:spcPct val="0"/>
        </a:spcAft>
        <a:defRPr sz="1200" b="1">
          <a:solidFill>
            <a:schemeClr val="tx1"/>
          </a:solidFill>
          <a:latin typeface="Arial" pitchFamily="-106" charset="0"/>
        </a:defRPr>
      </a:lvl8pPr>
      <a:lvl9pPr marL="685023" algn="l" rtl="0" fontAlgn="base">
        <a:spcBef>
          <a:spcPct val="0"/>
        </a:spcBef>
        <a:spcAft>
          <a:spcPct val="0"/>
        </a:spcAft>
        <a:defRPr sz="1200" b="1">
          <a:solidFill>
            <a:schemeClr val="tx1"/>
          </a:solidFill>
          <a:latin typeface="Arial" pitchFamily="-106" charset="0"/>
        </a:defRPr>
      </a:lvl9pPr>
    </p:titleStyle>
    <p:bodyStyle>
      <a:lvl1pPr marL="214070" indent="-214070" algn="l" defTabSz="912769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1pPr>
      <a:lvl2pPr marL="513768" indent="-214070" algn="l" defTabSz="912769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Times CY" pitchFamily="1" charset="0"/>
        <a:buChar char="–"/>
        <a:defRPr sz="1900">
          <a:solidFill>
            <a:schemeClr val="tx1"/>
          </a:solidFill>
          <a:latin typeface="+mn-lt"/>
          <a:ea typeface="ＭＳ Ｐゴシック" pitchFamily="-106" charset="-128"/>
        </a:defRPr>
      </a:lvl2pPr>
      <a:lvl3pPr marL="770651" indent="-171256" algn="l" defTabSz="912769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900">
          <a:solidFill>
            <a:schemeClr val="tx1"/>
          </a:solidFill>
          <a:latin typeface="+mn-lt"/>
          <a:ea typeface="ＭＳ Ｐゴシック" pitchFamily="-106" charset="-128"/>
        </a:defRPr>
      </a:lvl3pPr>
      <a:lvl4pPr marL="1113164" indent="-214070" algn="l" defTabSz="912769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Times CY" pitchFamily="1" charset="0"/>
        <a:buChar char="–"/>
        <a:defRPr sz="1900">
          <a:solidFill>
            <a:schemeClr val="tx1"/>
          </a:solidFill>
          <a:latin typeface="+mn-lt"/>
          <a:ea typeface="ＭＳ Ｐゴシック" pitchFamily="-106" charset="-128"/>
        </a:defRPr>
      </a:lvl4pPr>
      <a:lvl5pPr marL="1370046" indent="-171256" algn="l" defTabSz="912769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900">
          <a:solidFill>
            <a:schemeClr val="tx1"/>
          </a:solidFill>
          <a:latin typeface="+mn-lt"/>
          <a:ea typeface="ＭＳ Ｐゴシック" pitchFamily="-106" charset="-128"/>
        </a:defRPr>
      </a:lvl5pPr>
      <a:lvl6pPr marL="771247" indent="-85628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700">
          <a:solidFill>
            <a:schemeClr val="tx1"/>
          </a:solidFill>
          <a:latin typeface="+mn-lt"/>
          <a:ea typeface="ＭＳ Ｐゴシック" pitchFamily="-106" charset="-128"/>
        </a:defRPr>
      </a:lvl6pPr>
      <a:lvl7pPr marL="942503" indent="-85628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700">
          <a:solidFill>
            <a:schemeClr val="tx1"/>
          </a:solidFill>
          <a:latin typeface="+mn-lt"/>
          <a:ea typeface="ＭＳ Ｐゴシック" pitchFamily="-106" charset="-128"/>
        </a:defRPr>
      </a:lvl7pPr>
      <a:lvl8pPr marL="1113757" indent="-85628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700">
          <a:solidFill>
            <a:schemeClr val="tx1"/>
          </a:solidFill>
          <a:latin typeface="+mn-lt"/>
          <a:ea typeface="ＭＳ Ｐゴシック" pitchFamily="-106" charset="-128"/>
        </a:defRPr>
      </a:lvl8pPr>
      <a:lvl9pPr marL="1285011" indent="-85628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7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171256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71256" algn="l" defTabSz="171256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42513" algn="l" defTabSz="171256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13768" algn="l" defTabSz="171256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85023" algn="l" defTabSz="171256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56278" algn="l" defTabSz="171256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27534" algn="l" defTabSz="171256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198790" algn="l" defTabSz="171256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70046" algn="l" defTabSz="171256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8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6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6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6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6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6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6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6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6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6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oracle.com/cd/B28359_01/server.111/b28286/sql_elements006.htm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8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8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61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6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Title 5"/>
          <p:cNvSpPr>
            <a:spLocks noGrp="1"/>
          </p:cNvSpPr>
          <p:nvPr>
            <p:ph type="ctrTitle"/>
          </p:nvPr>
        </p:nvSpPr>
        <p:spPr>
          <a:xfrm>
            <a:off x="1152525" y="3825875"/>
            <a:ext cx="6458719" cy="441325"/>
          </a:xfrm>
        </p:spPr>
        <p:txBody>
          <a:bodyPr wrap="square">
            <a:noAutofit/>
          </a:bodyPr>
          <a:lstStyle/>
          <a:p>
            <a:pPr lvl="0"/>
            <a:r>
              <a:rPr lang="en-US" dirty="0" smtClean="0"/>
              <a:t>SQL Tuning tips and tricks</a:t>
            </a:r>
            <a:r>
              <a:rPr lang="en-US" dirty="0" smtClean="0">
                <a:ea typeface="ＭＳ Ｐゴシック" pitchFamily="34" charset="-128"/>
              </a:rPr>
              <a:t>	</a:t>
            </a:r>
          </a:p>
        </p:txBody>
      </p:sp>
      <p:pic>
        <p:nvPicPr>
          <p:cNvPr id="8" name="Picture 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073" y="117158"/>
            <a:ext cx="9667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2235" y="728685"/>
            <a:ext cx="2132594" cy="2024676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p2_solution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4110" y="934531"/>
            <a:ext cx="4335780" cy="3686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right tools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2590680" y="1737180"/>
            <a:ext cx="3870960" cy="1676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339220" y="3642180"/>
            <a:ext cx="1920240" cy="5105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26400" y="1663200"/>
            <a:ext cx="210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</a:rPr>
              <a:t>Additional format option shows actual bind value under the plan</a:t>
            </a:r>
          </a:p>
        </p:txBody>
      </p:sp>
      <p:cxnSp>
        <p:nvCxnSpPr>
          <p:cNvPr id="13" name="Elbow Connector 12"/>
          <p:cNvCxnSpPr>
            <a:endCxn id="14" idx="3"/>
          </p:cNvCxnSpPr>
          <p:nvPr/>
        </p:nvCxnSpPr>
        <p:spPr>
          <a:xfrm rot="10800000">
            <a:off x="6461640" y="1821000"/>
            <a:ext cx="558362" cy="258408"/>
          </a:xfrm>
          <a:prstGeom prst="bentConnector3">
            <a:avLst>
              <a:gd name="adj1" fmla="val 50000"/>
            </a:avLst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Optimizer hints not obeyed?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Actual join order used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Hint now valid because transformation prevented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47675" y="1814556"/>
            <a:ext cx="8264526" cy="27813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7" descr="nomerge_ordered_hint_pla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76795" y="1886128"/>
            <a:ext cx="5590411" cy="2671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Group 16"/>
          <p:cNvGrpSpPr/>
          <p:nvPr/>
        </p:nvGrpSpPr>
        <p:grpSpPr>
          <a:xfrm>
            <a:off x="2324100" y="3224256"/>
            <a:ext cx="6372225" cy="1295400"/>
            <a:chOff x="2324100" y="3133725"/>
            <a:chExt cx="6372225" cy="1323975"/>
          </a:xfrm>
        </p:grpSpPr>
        <p:sp>
          <p:nvSpPr>
            <p:cNvPr id="15" name="Rounded Rectangle 14"/>
            <p:cNvSpPr/>
            <p:nvPr/>
          </p:nvSpPr>
          <p:spPr>
            <a:xfrm>
              <a:off x="2324100" y="3133725"/>
              <a:ext cx="5353050" cy="1323975"/>
            </a:xfrm>
            <a:prstGeom prst="roundRect">
              <a:avLst/>
            </a:prstGeom>
            <a:noFill/>
            <a:ln>
              <a:solidFill>
                <a:srgbClr val="FF14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686675" y="3352800"/>
              <a:ext cx="1009650" cy="707886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D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tx2"/>
                  </a:solidFill>
                </a:rPr>
                <a:t>Inline View v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409825" y="2824206"/>
            <a:ext cx="209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19350" y="2976606"/>
            <a:ext cx="209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43151" y="3595732"/>
            <a:ext cx="247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Agenda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body" sz="quarter" idx="13"/>
          </p:nvPr>
        </p:nvSpPr>
        <p:spPr>
          <a:noFill/>
        </p:spPr>
        <p:txBody>
          <a:bodyPr/>
          <a:lstStyle/>
          <a:p>
            <a:r>
              <a:rPr lang="en-US" dirty="0" smtClean="0"/>
              <a:t>Using the right tools</a:t>
            </a:r>
          </a:p>
          <a:p>
            <a:r>
              <a:rPr lang="en-US" dirty="0" smtClean="0"/>
              <a:t>Functions, friends or foes?</a:t>
            </a:r>
          </a:p>
          <a:p>
            <a:r>
              <a:rPr lang="en-US" dirty="0" smtClean="0"/>
              <a:t>Data type dilemmas</a:t>
            </a:r>
          </a:p>
          <a:p>
            <a:r>
              <a:rPr lang="en-US" dirty="0" smtClean="0"/>
              <a:t>Optimizer hints</a:t>
            </a:r>
          </a:p>
          <a:p>
            <a:r>
              <a:rPr lang="en-US" dirty="0" smtClean="0">
                <a:solidFill>
                  <a:srgbClr val="FF1414"/>
                </a:solidFill>
              </a:rPr>
              <a:t>Influencing the execution plan without adding hints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If you can hint it, baseline it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smtClean="0"/>
              <a:t>Its not always possible to add hints to third party applications</a:t>
            </a:r>
          </a:p>
          <a:p>
            <a:r>
              <a:rPr lang="en-US" smtClean="0"/>
              <a:t>Hints can be extremely difficult to manage over time</a:t>
            </a:r>
          </a:p>
          <a:p>
            <a:r>
              <a:rPr lang="en-US" smtClean="0"/>
              <a:t>Once added never removed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Alternative approach to hints</a:t>
            </a:r>
            <a:endParaRPr lang="en-US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457200" y="2736005"/>
            <a:ext cx="8229600" cy="15407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228600" indent="-168275" defTabSz="228600" fontAlgn="auto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defRPr/>
            </a:pPr>
            <a:r>
              <a:rPr lang="en-US" sz="2400" b="1" dirty="0" smtClean="0">
                <a:solidFill>
                  <a:srgbClr val="424545"/>
                </a:solidFill>
                <a:ea typeface="+mn-ea"/>
              </a:rPr>
              <a:t>Solution</a:t>
            </a:r>
          </a:p>
          <a:p>
            <a:pPr marL="228600" indent="-168275" defTabSz="228600" fontAlgn="auto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rgbClr val="424545"/>
                </a:solidFill>
                <a:ea typeface="+mn-ea"/>
              </a:rPr>
              <a:t>Use SQL Plan Management (SPM)</a:t>
            </a:r>
          </a:p>
          <a:p>
            <a:pPr marL="228600" indent="-168275" defTabSz="228600" fontAlgn="auto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rgbClr val="424545"/>
                </a:solidFill>
                <a:latin typeface="Arial"/>
                <a:ea typeface="+mn-ea"/>
                <a:cs typeface="+mn-cs"/>
              </a:rPr>
              <a:t>Influence the execution plan without adding hints directly to queries</a:t>
            </a:r>
          </a:p>
          <a:p>
            <a:pPr marL="228600" indent="-168275" defTabSz="228600" fontAlgn="auto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rgbClr val="424545"/>
                </a:solidFill>
                <a:latin typeface="Arial"/>
                <a:ea typeface="+mn-ea"/>
                <a:cs typeface="+mn-cs"/>
              </a:rPr>
              <a:t>SPM available in EE, no additional options required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you can hint it, baseline 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SQL Plan Management </a:t>
            </a:r>
            <a:endParaRPr lang="en-US" dirty="0"/>
          </a:p>
        </p:txBody>
      </p:sp>
      <p:grpSp>
        <p:nvGrpSpPr>
          <p:cNvPr id="4" name="Group 101"/>
          <p:cNvGrpSpPr/>
          <p:nvPr/>
        </p:nvGrpSpPr>
        <p:grpSpPr>
          <a:xfrm>
            <a:off x="2298700" y="1203325"/>
            <a:ext cx="2241550" cy="1249957"/>
            <a:chOff x="2298700" y="1203325"/>
            <a:chExt cx="2241550" cy="1249957"/>
          </a:xfrm>
        </p:grpSpPr>
        <p:grpSp>
          <p:nvGrpSpPr>
            <p:cNvPr id="5" name="Group 18"/>
            <p:cNvGrpSpPr>
              <a:grpSpLocks/>
            </p:cNvGrpSpPr>
            <p:nvPr/>
          </p:nvGrpSpPr>
          <p:grpSpPr bwMode="auto">
            <a:xfrm>
              <a:off x="2298700" y="1673225"/>
              <a:ext cx="1511300" cy="339725"/>
              <a:chOff x="3354" y="1341"/>
              <a:chExt cx="660" cy="214"/>
            </a:xfrm>
          </p:grpSpPr>
          <p:sp>
            <p:nvSpPr>
              <p:cNvPr id="21" name="Line 19"/>
              <p:cNvSpPr>
                <a:spLocks noChangeShapeType="1"/>
              </p:cNvSpPr>
              <p:nvPr/>
            </p:nvSpPr>
            <p:spPr bwMode="auto">
              <a:xfrm>
                <a:off x="3354" y="1356"/>
                <a:ext cx="66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" name="Text Box 20"/>
              <p:cNvSpPr txBox="1">
                <a:spLocks noChangeArrowheads="1"/>
              </p:cNvSpPr>
              <p:nvPr/>
            </p:nvSpPr>
            <p:spPr bwMode="auto">
              <a:xfrm>
                <a:off x="3427" y="1341"/>
                <a:ext cx="582" cy="2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>
                    <a:solidFill>
                      <a:srgbClr val="000000"/>
                    </a:solidFill>
                    <a:latin typeface="Arial"/>
                    <a:ea typeface="+mn-ea"/>
                    <a:cs typeface="+mn-cs"/>
                  </a:rPr>
                  <a:t>Parse</a:t>
                </a:r>
              </a:p>
            </p:txBody>
          </p:sp>
        </p:grpSp>
        <p:grpSp>
          <p:nvGrpSpPr>
            <p:cNvPr id="6" name="Group 21"/>
            <p:cNvGrpSpPr>
              <a:grpSpLocks/>
            </p:cNvGrpSpPr>
            <p:nvPr/>
          </p:nvGrpSpPr>
          <p:grpSpPr bwMode="auto">
            <a:xfrm>
              <a:off x="3603625" y="1203325"/>
              <a:ext cx="936625" cy="1249957"/>
              <a:chOff x="1650" y="1308"/>
              <a:chExt cx="409" cy="586"/>
            </a:xfrm>
          </p:grpSpPr>
          <p:grpSp>
            <p:nvGrpSpPr>
              <p:cNvPr id="7" name="Group 22"/>
              <p:cNvGrpSpPr>
                <a:grpSpLocks/>
              </p:cNvGrpSpPr>
              <p:nvPr/>
            </p:nvGrpSpPr>
            <p:grpSpPr bwMode="auto">
              <a:xfrm>
                <a:off x="1650" y="1308"/>
                <a:ext cx="360" cy="582"/>
                <a:chOff x="1650" y="1308"/>
                <a:chExt cx="360" cy="582"/>
              </a:xfrm>
            </p:grpSpPr>
            <p:sp>
              <p:nvSpPr>
                <p:cNvPr id="11" name="Oval 23"/>
                <p:cNvSpPr>
                  <a:spLocks noChangeArrowheads="1"/>
                </p:cNvSpPr>
                <p:nvPr/>
              </p:nvSpPr>
              <p:spPr bwMode="auto">
                <a:xfrm>
                  <a:off x="1752" y="1416"/>
                  <a:ext cx="168" cy="108"/>
                </a:xfrm>
                <a:prstGeom prst="ellipse">
                  <a:avLst/>
                </a:prstGeom>
                <a:solidFill>
                  <a:srgbClr val="44AFBA"/>
                </a:solidFill>
                <a:ln w="9525">
                  <a:noFill/>
                  <a:round/>
                  <a:headEnd/>
                  <a:tailEnd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lIns="92075" tIns="46038" rIns="92075" bIns="46038" anchor="ctr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solidFill>
                      <a:srgbClr val="000000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12" name="Oval 24"/>
                <p:cNvSpPr>
                  <a:spLocks noChangeArrowheads="1"/>
                </p:cNvSpPr>
                <p:nvPr/>
              </p:nvSpPr>
              <p:spPr bwMode="auto">
                <a:xfrm>
                  <a:off x="1650" y="1782"/>
                  <a:ext cx="168" cy="108"/>
                </a:xfrm>
                <a:prstGeom prst="ellipse">
                  <a:avLst/>
                </a:prstGeom>
                <a:solidFill>
                  <a:srgbClr val="44AFBA"/>
                </a:solidFill>
                <a:ln w="9525">
                  <a:noFill/>
                  <a:round/>
                  <a:headEnd/>
                  <a:tailEnd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lIns="92075" tIns="46038" rIns="92075" bIns="46038" anchor="ctr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solidFill>
                      <a:srgbClr val="000000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Oval 25"/>
                <p:cNvSpPr>
                  <a:spLocks noChangeArrowheads="1"/>
                </p:cNvSpPr>
                <p:nvPr/>
              </p:nvSpPr>
              <p:spPr bwMode="auto">
                <a:xfrm>
                  <a:off x="1746" y="1596"/>
                  <a:ext cx="168" cy="108"/>
                </a:xfrm>
                <a:prstGeom prst="ellipse">
                  <a:avLst/>
                </a:prstGeom>
                <a:solidFill>
                  <a:srgbClr val="44AFBA"/>
                </a:solidFill>
                <a:ln w="9525">
                  <a:noFill/>
                  <a:round/>
                  <a:headEnd/>
                  <a:tailEnd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lIns="92075" tIns="46038" rIns="92075" bIns="46038" anchor="ctr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solidFill>
                      <a:srgbClr val="000000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Oval 26"/>
                <p:cNvSpPr>
                  <a:spLocks noChangeArrowheads="1"/>
                </p:cNvSpPr>
                <p:nvPr/>
              </p:nvSpPr>
              <p:spPr bwMode="auto">
                <a:xfrm>
                  <a:off x="1842" y="1782"/>
                  <a:ext cx="168" cy="108"/>
                </a:xfrm>
                <a:prstGeom prst="ellipse">
                  <a:avLst/>
                </a:prstGeom>
                <a:solidFill>
                  <a:srgbClr val="44AFBA"/>
                </a:solidFill>
                <a:ln w="9525">
                  <a:noFill/>
                  <a:round/>
                  <a:headEnd/>
                  <a:tailEnd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lIns="92075" tIns="46038" rIns="92075" bIns="46038" anchor="ctr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solidFill>
                      <a:srgbClr val="000000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Line 27"/>
                <p:cNvSpPr>
                  <a:spLocks noChangeShapeType="1"/>
                </p:cNvSpPr>
                <p:nvPr/>
              </p:nvSpPr>
              <p:spPr bwMode="auto">
                <a:xfrm flipH="1" flipV="1">
                  <a:off x="1824" y="1308"/>
                  <a:ext cx="12" cy="9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lIns="92075" tIns="46038" rIns="92075" bIns="46038">
                  <a:prstTxWarp prst="textNoShape">
                    <a:avLst/>
                  </a:prstTxWarp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srgbClr val="000000"/>
                    </a:solidFill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Line 28"/>
                <p:cNvSpPr>
                  <a:spLocks noChangeShapeType="1"/>
                </p:cNvSpPr>
                <p:nvPr/>
              </p:nvSpPr>
              <p:spPr bwMode="auto">
                <a:xfrm flipH="1" flipV="1">
                  <a:off x="1824" y="1512"/>
                  <a:ext cx="12" cy="9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lIns="92075" tIns="46038" rIns="92075" bIns="46038">
                  <a:prstTxWarp prst="textNoShape">
                    <a:avLst/>
                  </a:prstTxWarp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srgbClr val="000000"/>
                    </a:solidFill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1764" y="1692"/>
                  <a:ext cx="36" cy="9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lIns="92075" tIns="46038" rIns="92075" bIns="46038">
                  <a:prstTxWarp prst="textNoShape">
                    <a:avLst/>
                  </a:prstTxWarp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srgbClr val="000000"/>
                    </a:solidFill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Line 30"/>
                <p:cNvSpPr>
                  <a:spLocks noChangeShapeType="1"/>
                </p:cNvSpPr>
                <p:nvPr/>
              </p:nvSpPr>
              <p:spPr bwMode="auto">
                <a:xfrm flipH="1" flipV="1">
                  <a:off x="1860" y="1692"/>
                  <a:ext cx="36" cy="9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lIns="92075" tIns="46038" rIns="92075" bIns="46038">
                  <a:prstTxWarp prst="textNoShape">
                    <a:avLst/>
                  </a:prstTxWarp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srgbClr val="000000"/>
                    </a:solidFill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Text Box 31"/>
              <p:cNvSpPr txBox="1">
                <a:spLocks noChangeArrowheads="1"/>
              </p:cNvSpPr>
              <p:nvPr/>
            </p:nvSpPr>
            <p:spPr bwMode="auto">
              <a:xfrm>
                <a:off x="1823" y="1775"/>
                <a:ext cx="236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50" b="1" dirty="0">
                    <a:solidFill>
                      <a:srgbClr val="000000"/>
                    </a:solidFill>
                    <a:latin typeface="Arial"/>
                    <a:ea typeface="+mn-ea"/>
                    <a:cs typeface="+mn-cs"/>
                  </a:rPr>
                  <a:t>HJ</a:t>
                </a:r>
              </a:p>
            </p:txBody>
          </p:sp>
          <p:sp>
            <p:nvSpPr>
              <p:cNvPr id="9" name="Text Box 32"/>
              <p:cNvSpPr txBox="1">
                <a:spLocks noChangeArrowheads="1"/>
              </p:cNvSpPr>
              <p:nvPr/>
            </p:nvSpPr>
            <p:spPr bwMode="auto">
              <a:xfrm>
                <a:off x="1743" y="1583"/>
                <a:ext cx="236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50" b="1" dirty="0">
                    <a:solidFill>
                      <a:srgbClr val="000000"/>
                    </a:solidFill>
                    <a:latin typeface="Arial"/>
                    <a:ea typeface="+mn-ea"/>
                    <a:cs typeface="+mn-cs"/>
                  </a:rPr>
                  <a:t>HJ</a:t>
                </a:r>
              </a:p>
            </p:txBody>
          </p:sp>
          <p:sp>
            <p:nvSpPr>
              <p:cNvPr id="10" name="Text Box 33"/>
              <p:cNvSpPr txBox="1">
                <a:spLocks noChangeArrowheads="1"/>
              </p:cNvSpPr>
              <p:nvPr/>
            </p:nvSpPr>
            <p:spPr bwMode="auto">
              <a:xfrm>
                <a:off x="1742" y="1404"/>
                <a:ext cx="288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50" b="1" dirty="0">
                    <a:solidFill>
                      <a:srgbClr val="000000"/>
                    </a:solidFill>
                    <a:latin typeface="Arial"/>
                    <a:ea typeface="+mn-ea"/>
                    <a:cs typeface="+mn-cs"/>
                  </a:rPr>
                  <a:t>GB</a:t>
                </a:r>
              </a:p>
            </p:txBody>
          </p:sp>
        </p:grpSp>
      </p:grpSp>
      <p:grpSp>
        <p:nvGrpSpPr>
          <p:cNvPr id="20" name="Group 33"/>
          <p:cNvGrpSpPr>
            <a:grpSpLocks/>
          </p:cNvGrpSpPr>
          <p:nvPr/>
        </p:nvGrpSpPr>
        <p:grpSpPr bwMode="auto">
          <a:xfrm>
            <a:off x="736600" y="2273300"/>
            <a:ext cx="2527300" cy="2273300"/>
            <a:chOff x="450" y="2838"/>
            <a:chExt cx="954" cy="984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0" name="Oval 34"/>
            <p:cNvSpPr>
              <a:spLocks noChangeArrowheads="1"/>
            </p:cNvSpPr>
            <p:nvPr/>
          </p:nvSpPr>
          <p:spPr bwMode="auto">
            <a:xfrm>
              <a:off x="450" y="2838"/>
              <a:ext cx="954" cy="984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lIns="92075" tIns="46038" rIns="92075" bIns="46038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41" name="Text Box 35"/>
            <p:cNvSpPr txBox="1">
              <a:spLocks noChangeArrowheads="1"/>
            </p:cNvSpPr>
            <p:nvPr/>
          </p:nvSpPr>
          <p:spPr bwMode="auto">
            <a:xfrm>
              <a:off x="671" y="2857"/>
              <a:ext cx="666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lIns="92075" tIns="46038" rIns="92075" bIns="46038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rgbClr val="000000"/>
                  </a:solidFill>
                  <a:ea typeface="+mn-ea"/>
                  <a:cs typeface="+mn-cs"/>
                </a:rPr>
                <a:t>Plan history</a:t>
              </a:r>
            </a:p>
          </p:txBody>
        </p:sp>
      </p:grpSp>
      <p:sp>
        <p:nvSpPr>
          <p:cNvPr id="42" name="Oval 37"/>
          <p:cNvSpPr>
            <a:spLocks noChangeArrowheads="1"/>
          </p:cNvSpPr>
          <p:nvPr/>
        </p:nvSpPr>
        <p:spPr bwMode="auto">
          <a:xfrm>
            <a:off x="1181100" y="2641600"/>
            <a:ext cx="1828800" cy="1716089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square" lIns="92075" tIns="46038" rIns="92075" bIns="46038" anchor="ctr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4" name="Text Box 51"/>
          <p:cNvSpPr txBox="1">
            <a:spLocks noChangeArrowheads="1"/>
          </p:cNvSpPr>
          <p:nvPr/>
        </p:nvSpPr>
        <p:spPr bwMode="auto">
          <a:xfrm>
            <a:off x="1416050" y="2722563"/>
            <a:ext cx="1606550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Plan baseline</a:t>
            </a:r>
          </a:p>
        </p:txBody>
      </p:sp>
      <p:grpSp>
        <p:nvGrpSpPr>
          <p:cNvPr id="23" name="Group 138"/>
          <p:cNvGrpSpPr>
            <a:grpSpLocks/>
          </p:cNvGrpSpPr>
          <p:nvPr/>
        </p:nvGrpSpPr>
        <p:grpSpPr bwMode="auto">
          <a:xfrm>
            <a:off x="4359276" y="1203302"/>
            <a:ext cx="4860926" cy="900258"/>
            <a:chOff x="4283076" y="2841939"/>
            <a:chExt cx="4860926" cy="899797"/>
          </a:xfrm>
        </p:grpSpPr>
        <p:grpSp>
          <p:nvGrpSpPr>
            <p:cNvPr id="24" name="Group 4"/>
            <p:cNvGrpSpPr>
              <a:grpSpLocks/>
            </p:cNvGrpSpPr>
            <p:nvPr/>
          </p:nvGrpSpPr>
          <p:grpSpPr bwMode="auto">
            <a:xfrm>
              <a:off x="4283076" y="2986087"/>
              <a:ext cx="4860926" cy="755649"/>
              <a:chOff x="2698" y="1881"/>
              <a:chExt cx="3062" cy="476"/>
            </a:xfrm>
          </p:grpSpPr>
          <p:grpSp>
            <p:nvGrpSpPr>
              <p:cNvPr id="25" name="Group 5"/>
              <p:cNvGrpSpPr>
                <a:grpSpLocks/>
              </p:cNvGrpSpPr>
              <p:nvPr/>
            </p:nvGrpSpPr>
            <p:grpSpPr bwMode="auto">
              <a:xfrm>
                <a:off x="2698" y="1881"/>
                <a:ext cx="1253" cy="476"/>
                <a:chOff x="2056" y="1593"/>
                <a:chExt cx="1253" cy="476"/>
              </a:xfrm>
            </p:grpSpPr>
            <p:pic>
              <p:nvPicPr>
                <p:cNvPr id="76" name="Picture 6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3049" y="1593"/>
                  <a:ext cx="260" cy="4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26" name="Group 7"/>
                <p:cNvGrpSpPr>
                  <a:grpSpLocks/>
                </p:cNvGrpSpPr>
                <p:nvPr/>
              </p:nvGrpSpPr>
              <p:grpSpPr bwMode="auto">
                <a:xfrm>
                  <a:off x="2056" y="1811"/>
                  <a:ext cx="953" cy="258"/>
                  <a:chOff x="4639" y="1554"/>
                  <a:chExt cx="661" cy="258"/>
                </a:xfrm>
              </p:grpSpPr>
              <p:sp>
                <p:nvSpPr>
                  <p:cNvPr id="78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4639" y="1554"/>
                    <a:ext cx="661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lIns="92075" tIns="46038" rIns="92075" bIns="46038">
                    <a:prstTxWarp prst="textNoShape">
                      <a:avLst/>
                    </a:prstTxWarp>
                    <a:spAutoFit/>
                  </a:bodyPr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sz="1800">
                      <a:solidFill>
                        <a:srgbClr val="000000"/>
                      </a:solidFill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9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15" y="1579"/>
                    <a:ext cx="582" cy="2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 lIns="92075" tIns="46038" rIns="92075" bIns="46038">
                    <a:prstTxWarp prst="textNoShape">
                      <a:avLst/>
                    </a:prstTxWarp>
                    <a:spAutoFit/>
                  </a:bodyPr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8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rPr>
                      <a:t>Execute</a:t>
                    </a:r>
                  </a:p>
                </p:txBody>
              </p:sp>
            </p:grpSp>
          </p:grpSp>
          <p:sp>
            <p:nvSpPr>
              <p:cNvPr id="75" name="Text Box 14"/>
              <p:cNvSpPr txBox="1">
                <a:spLocks noChangeArrowheads="1"/>
              </p:cNvSpPr>
              <p:nvPr/>
            </p:nvSpPr>
            <p:spPr bwMode="auto">
              <a:xfrm>
                <a:off x="4284" y="1890"/>
                <a:ext cx="1476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latin typeface="Arial"/>
                    <a:ea typeface="+mn-ea"/>
                    <a:cs typeface="+mn-cs"/>
                  </a:rPr>
                  <a:t>Plan Acceptable</a:t>
                </a:r>
              </a:p>
            </p:txBody>
          </p:sp>
        </p:grpSp>
        <p:pic>
          <p:nvPicPr>
            <p:cNvPr id="73" name="Picture 5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35726" y="2841939"/>
              <a:ext cx="463550" cy="71241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grpSp>
        <p:nvGrpSpPr>
          <p:cNvPr id="27" name="Group 21"/>
          <p:cNvGrpSpPr>
            <a:grpSpLocks/>
          </p:cNvGrpSpPr>
          <p:nvPr/>
        </p:nvGrpSpPr>
        <p:grpSpPr bwMode="auto">
          <a:xfrm>
            <a:off x="1660525" y="3019425"/>
            <a:ext cx="936625" cy="1249957"/>
            <a:chOff x="1650" y="1308"/>
            <a:chExt cx="409" cy="586"/>
          </a:xfrm>
        </p:grpSpPr>
        <p:grpSp>
          <p:nvGrpSpPr>
            <p:cNvPr id="28" name="Group 22"/>
            <p:cNvGrpSpPr>
              <a:grpSpLocks/>
            </p:cNvGrpSpPr>
            <p:nvPr/>
          </p:nvGrpSpPr>
          <p:grpSpPr bwMode="auto">
            <a:xfrm>
              <a:off x="1650" y="1308"/>
              <a:ext cx="360" cy="582"/>
              <a:chOff x="1650" y="1308"/>
              <a:chExt cx="360" cy="582"/>
            </a:xfrm>
          </p:grpSpPr>
          <p:sp>
            <p:nvSpPr>
              <p:cNvPr id="88" name="Oval 23"/>
              <p:cNvSpPr>
                <a:spLocks noChangeArrowheads="1"/>
              </p:cNvSpPr>
              <p:nvPr/>
            </p:nvSpPr>
            <p:spPr bwMode="auto">
              <a:xfrm>
                <a:off x="1752" y="1416"/>
                <a:ext cx="168" cy="108"/>
              </a:xfrm>
              <a:prstGeom prst="ellipse">
                <a:avLst/>
              </a:prstGeom>
              <a:solidFill>
                <a:srgbClr val="44AFBA"/>
              </a:solidFill>
              <a:ln w="952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lIns="92075" tIns="46038" rIns="92075" bIns="46038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srgbClr val="000000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89" name="Oval 24"/>
              <p:cNvSpPr>
                <a:spLocks noChangeArrowheads="1"/>
              </p:cNvSpPr>
              <p:nvPr/>
            </p:nvSpPr>
            <p:spPr bwMode="auto">
              <a:xfrm>
                <a:off x="1650" y="1782"/>
                <a:ext cx="168" cy="108"/>
              </a:xfrm>
              <a:prstGeom prst="ellipse">
                <a:avLst/>
              </a:prstGeom>
              <a:solidFill>
                <a:srgbClr val="44AFBA"/>
              </a:solidFill>
              <a:ln w="952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lIns="92075" tIns="46038" rIns="92075" bIns="46038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srgbClr val="000000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90" name="Oval 25"/>
              <p:cNvSpPr>
                <a:spLocks noChangeArrowheads="1"/>
              </p:cNvSpPr>
              <p:nvPr/>
            </p:nvSpPr>
            <p:spPr bwMode="auto">
              <a:xfrm>
                <a:off x="1746" y="1596"/>
                <a:ext cx="168" cy="108"/>
              </a:xfrm>
              <a:prstGeom prst="ellipse">
                <a:avLst/>
              </a:prstGeom>
              <a:solidFill>
                <a:srgbClr val="44AFBA"/>
              </a:solidFill>
              <a:ln w="952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lIns="92075" tIns="46038" rIns="92075" bIns="46038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srgbClr val="000000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91" name="Oval 26"/>
              <p:cNvSpPr>
                <a:spLocks noChangeArrowheads="1"/>
              </p:cNvSpPr>
              <p:nvPr/>
            </p:nvSpPr>
            <p:spPr bwMode="auto">
              <a:xfrm>
                <a:off x="1842" y="1782"/>
                <a:ext cx="168" cy="108"/>
              </a:xfrm>
              <a:prstGeom prst="ellipse">
                <a:avLst/>
              </a:prstGeom>
              <a:solidFill>
                <a:srgbClr val="44AFBA"/>
              </a:solidFill>
              <a:ln w="952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lIns="92075" tIns="46038" rIns="92075" bIns="46038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srgbClr val="000000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92" name="Line 27"/>
              <p:cNvSpPr>
                <a:spLocks noChangeShapeType="1"/>
              </p:cNvSpPr>
              <p:nvPr/>
            </p:nvSpPr>
            <p:spPr bwMode="auto">
              <a:xfrm flipH="1" flipV="1">
                <a:off x="1824" y="1308"/>
                <a:ext cx="12" cy="9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3" name="Line 28"/>
              <p:cNvSpPr>
                <a:spLocks noChangeShapeType="1"/>
              </p:cNvSpPr>
              <p:nvPr/>
            </p:nvSpPr>
            <p:spPr bwMode="auto">
              <a:xfrm flipH="1" flipV="1">
                <a:off x="1824" y="1512"/>
                <a:ext cx="12" cy="9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4" name="Line 29"/>
              <p:cNvSpPr>
                <a:spLocks noChangeShapeType="1"/>
              </p:cNvSpPr>
              <p:nvPr/>
            </p:nvSpPr>
            <p:spPr bwMode="auto">
              <a:xfrm flipV="1">
                <a:off x="1764" y="1692"/>
                <a:ext cx="36" cy="96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5" name="Line 30"/>
              <p:cNvSpPr>
                <a:spLocks noChangeShapeType="1"/>
              </p:cNvSpPr>
              <p:nvPr/>
            </p:nvSpPr>
            <p:spPr bwMode="auto">
              <a:xfrm flipH="1" flipV="1">
                <a:off x="1860" y="1692"/>
                <a:ext cx="36" cy="9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85" name="Text Box 31"/>
            <p:cNvSpPr txBox="1">
              <a:spLocks noChangeArrowheads="1"/>
            </p:cNvSpPr>
            <p:nvPr/>
          </p:nvSpPr>
          <p:spPr bwMode="auto">
            <a:xfrm>
              <a:off x="1823" y="1775"/>
              <a:ext cx="236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2075" tIns="46038" rIns="92075" bIns="46038">
              <a:prstTxWarp prst="textNoShape">
                <a:avLst/>
              </a:prstTxWarp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dirty="0">
                  <a:solidFill>
                    <a:srgbClr val="000000"/>
                  </a:solidFill>
                  <a:latin typeface="Arial"/>
                  <a:ea typeface="+mn-ea"/>
                  <a:cs typeface="+mn-cs"/>
                </a:rPr>
                <a:t>HJ</a:t>
              </a:r>
            </a:p>
          </p:txBody>
        </p:sp>
        <p:sp>
          <p:nvSpPr>
            <p:cNvPr id="86" name="Text Box 32"/>
            <p:cNvSpPr txBox="1">
              <a:spLocks noChangeArrowheads="1"/>
            </p:cNvSpPr>
            <p:nvPr/>
          </p:nvSpPr>
          <p:spPr bwMode="auto">
            <a:xfrm>
              <a:off x="1743" y="1583"/>
              <a:ext cx="236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2075" tIns="46038" rIns="92075" bIns="46038">
              <a:prstTxWarp prst="textNoShape">
                <a:avLst/>
              </a:prstTxWarp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dirty="0">
                  <a:solidFill>
                    <a:srgbClr val="000000"/>
                  </a:solidFill>
                  <a:latin typeface="Arial"/>
                  <a:ea typeface="+mn-ea"/>
                  <a:cs typeface="+mn-cs"/>
                </a:rPr>
                <a:t>HJ</a:t>
              </a:r>
            </a:p>
          </p:txBody>
        </p:sp>
        <p:sp>
          <p:nvSpPr>
            <p:cNvPr id="87" name="Text Box 33"/>
            <p:cNvSpPr txBox="1">
              <a:spLocks noChangeArrowheads="1"/>
            </p:cNvSpPr>
            <p:nvPr/>
          </p:nvSpPr>
          <p:spPr bwMode="auto">
            <a:xfrm>
              <a:off x="1742" y="1404"/>
              <a:ext cx="288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prstTxWarp prst="textNoShape">
                <a:avLst/>
              </a:prstTxWarp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dirty="0">
                  <a:solidFill>
                    <a:srgbClr val="000000"/>
                  </a:solidFill>
                  <a:latin typeface="Arial"/>
                  <a:ea typeface="+mn-ea"/>
                  <a:cs typeface="+mn-cs"/>
                </a:rPr>
                <a:t>GB</a:t>
              </a:r>
            </a:p>
          </p:txBody>
        </p:sp>
      </p:grpSp>
      <p:grpSp>
        <p:nvGrpSpPr>
          <p:cNvPr id="29" name="Group 120"/>
          <p:cNvGrpSpPr>
            <a:grpSpLocks/>
          </p:cNvGrpSpPr>
          <p:nvPr/>
        </p:nvGrpSpPr>
        <p:grpSpPr bwMode="auto">
          <a:xfrm>
            <a:off x="330202" y="1295401"/>
            <a:ext cx="1020763" cy="931863"/>
            <a:chOff x="2047" y="1392"/>
            <a:chExt cx="643" cy="587"/>
          </a:xfrm>
        </p:grpSpPr>
        <p:pic>
          <p:nvPicPr>
            <p:cNvPr id="97" name="Picture 12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47" y="1392"/>
              <a:ext cx="643" cy="5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98" name="Text Box 122"/>
            <p:cNvSpPr txBox="1">
              <a:spLocks noChangeArrowheads="1"/>
            </p:cNvSpPr>
            <p:nvPr/>
          </p:nvSpPr>
          <p:spPr bwMode="auto">
            <a:xfrm>
              <a:off x="2136" y="1728"/>
              <a:ext cx="494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pPr defTabSz="457200" fontAlgn="auto">
                <a:spcBef>
                  <a:spcPts val="450"/>
                </a:spcBef>
                <a:spcAft>
                  <a:spcPts val="0"/>
                </a:spcAft>
                <a:buClr>
                  <a:srgbClr val="FF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 smtClean="0">
                  <a:solidFill>
                    <a:srgbClr val="000000"/>
                  </a:solidFill>
                  <a:latin typeface="Arial"/>
                  <a:ea typeface="MS Gothic" pitchFamily="49" charset="-128"/>
                  <a:cs typeface="MS Gothic" pitchFamily="49" charset="-128"/>
                </a:rPr>
                <a:t>Users</a:t>
              </a:r>
              <a:endParaRPr lang="en-GB" sz="1800" dirty="0">
                <a:solidFill>
                  <a:srgbClr val="000000"/>
                </a:solidFill>
                <a:latin typeface="Arial"/>
                <a:ea typeface="MS Gothic" pitchFamily="49" charset="-128"/>
                <a:cs typeface="MS Gothic" pitchFamily="49" charset="-128"/>
              </a:endParaRPr>
            </a:p>
          </p:txBody>
        </p:sp>
      </p:grpSp>
      <p:grpSp>
        <p:nvGrpSpPr>
          <p:cNvPr id="30" name="Group 100"/>
          <p:cNvGrpSpPr/>
          <p:nvPr/>
        </p:nvGrpSpPr>
        <p:grpSpPr>
          <a:xfrm>
            <a:off x="1320800" y="1296987"/>
            <a:ext cx="957263" cy="831850"/>
            <a:chOff x="1320800" y="1296987"/>
            <a:chExt cx="957263" cy="831850"/>
          </a:xfrm>
        </p:grpSpPr>
        <p:pic>
          <p:nvPicPr>
            <p:cNvPr id="19" name="Picture 1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24038" y="1296987"/>
              <a:ext cx="454025" cy="831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9" name="Line 19"/>
            <p:cNvSpPr>
              <a:spLocks noChangeShapeType="1"/>
            </p:cNvSpPr>
            <p:nvPr/>
          </p:nvSpPr>
          <p:spPr bwMode="auto">
            <a:xfrm flipV="1">
              <a:off x="1320800" y="1697038"/>
              <a:ext cx="495300" cy="47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square" lIns="92075" tIns="46038" rIns="92075" bIns="46038">
              <a:prstTxWarp prst="textNoShape">
                <a:avLst/>
              </a:prstTxWarp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you can hint it, baseline 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SQL Plan Management </a:t>
            </a:r>
            <a:endParaRPr lang="en-US" dirty="0"/>
          </a:p>
        </p:txBody>
      </p:sp>
      <p:grpSp>
        <p:nvGrpSpPr>
          <p:cNvPr id="4" name="Group 83"/>
          <p:cNvGrpSpPr/>
          <p:nvPr/>
        </p:nvGrpSpPr>
        <p:grpSpPr>
          <a:xfrm>
            <a:off x="2298700" y="1203325"/>
            <a:ext cx="2291926" cy="1249957"/>
            <a:chOff x="2298700" y="1203325"/>
            <a:chExt cx="2291926" cy="1249957"/>
          </a:xfrm>
        </p:grpSpPr>
        <p:grpSp>
          <p:nvGrpSpPr>
            <p:cNvPr id="5" name="Group 18"/>
            <p:cNvGrpSpPr>
              <a:grpSpLocks/>
            </p:cNvGrpSpPr>
            <p:nvPr/>
          </p:nvGrpSpPr>
          <p:grpSpPr bwMode="auto">
            <a:xfrm>
              <a:off x="2298700" y="1673225"/>
              <a:ext cx="1511300" cy="339725"/>
              <a:chOff x="3354" y="1341"/>
              <a:chExt cx="660" cy="214"/>
            </a:xfrm>
          </p:grpSpPr>
          <p:sp>
            <p:nvSpPr>
              <p:cNvPr id="21" name="Line 19"/>
              <p:cNvSpPr>
                <a:spLocks noChangeShapeType="1"/>
              </p:cNvSpPr>
              <p:nvPr/>
            </p:nvSpPr>
            <p:spPr bwMode="auto">
              <a:xfrm>
                <a:off x="3354" y="1356"/>
                <a:ext cx="66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" name="Text Box 20"/>
              <p:cNvSpPr txBox="1">
                <a:spLocks noChangeArrowheads="1"/>
              </p:cNvSpPr>
              <p:nvPr/>
            </p:nvSpPr>
            <p:spPr bwMode="auto">
              <a:xfrm>
                <a:off x="3427" y="1341"/>
                <a:ext cx="582" cy="2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>
                    <a:solidFill>
                      <a:srgbClr val="000000"/>
                    </a:solidFill>
                    <a:latin typeface="Arial"/>
                    <a:ea typeface="+mn-ea"/>
                    <a:cs typeface="+mn-cs"/>
                  </a:rPr>
                  <a:t>Parse</a:t>
                </a:r>
              </a:p>
            </p:txBody>
          </p:sp>
        </p:grpSp>
        <p:grpSp>
          <p:nvGrpSpPr>
            <p:cNvPr id="6" name="Group 21"/>
            <p:cNvGrpSpPr>
              <a:grpSpLocks/>
            </p:cNvGrpSpPr>
            <p:nvPr/>
          </p:nvGrpSpPr>
          <p:grpSpPr bwMode="auto">
            <a:xfrm>
              <a:off x="3603621" y="1203325"/>
              <a:ext cx="987005" cy="1249957"/>
              <a:chOff x="1650" y="1308"/>
              <a:chExt cx="431" cy="586"/>
            </a:xfrm>
          </p:grpSpPr>
          <p:grpSp>
            <p:nvGrpSpPr>
              <p:cNvPr id="7" name="Group 22"/>
              <p:cNvGrpSpPr>
                <a:grpSpLocks/>
              </p:cNvGrpSpPr>
              <p:nvPr/>
            </p:nvGrpSpPr>
            <p:grpSpPr bwMode="auto">
              <a:xfrm>
                <a:off x="1650" y="1308"/>
                <a:ext cx="360" cy="582"/>
                <a:chOff x="1650" y="1308"/>
                <a:chExt cx="360" cy="582"/>
              </a:xfrm>
            </p:grpSpPr>
            <p:sp>
              <p:nvSpPr>
                <p:cNvPr id="11" name="Oval 23"/>
                <p:cNvSpPr>
                  <a:spLocks noChangeArrowheads="1"/>
                </p:cNvSpPr>
                <p:nvPr/>
              </p:nvSpPr>
              <p:spPr bwMode="auto">
                <a:xfrm>
                  <a:off x="1752" y="1416"/>
                  <a:ext cx="168" cy="108"/>
                </a:xfrm>
                <a:prstGeom prst="ellipse">
                  <a:avLst/>
                </a:prstGeom>
                <a:solidFill>
                  <a:srgbClr val="FF1414"/>
                </a:solidFill>
                <a:ln w="9525">
                  <a:noFill/>
                  <a:round/>
                  <a:headEnd/>
                  <a:tailEnd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lIns="92075" tIns="46038" rIns="92075" bIns="46038" anchor="ctr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solidFill>
                      <a:srgbClr val="000000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12" name="Oval 24"/>
                <p:cNvSpPr>
                  <a:spLocks noChangeArrowheads="1"/>
                </p:cNvSpPr>
                <p:nvPr/>
              </p:nvSpPr>
              <p:spPr bwMode="auto">
                <a:xfrm>
                  <a:off x="1650" y="1782"/>
                  <a:ext cx="168" cy="10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lIns="92075" tIns="46038" rIns="92075" bIns="46038" anchor="ctr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solidFill>
                      <a:srgbClr val="000000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Oval 25"/>
                <p:cNvSpPr>
                  <a:spLocks noChangeArrowheads="1"/>
                </p:cNvSpPr>
                <p:nvPr/>
              </p:nvSpPr>
              <p:spPr bwMode="auto">
                <a:xfrm>
                  <a:off x="1746" y="1596"/>
                  <a:ext cx="168" cy="108"/>
                </a:xfrm>
                <a:prstGeom prst="ellipse">
                  <a:avLst/>
                </a:prstGeom>
                <a:solidFill>
                  <a:srgbClr val="FF1414"/>
                </a:solidFill>
                <a:ln w="9525">
                  <a:noFill/>
                  <a:round/>
                  <a:headEnd/>
                  <a:tailEnd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lIns="92075" tIns="46038" rIns="92075" bIns="46038" anchor="ctr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solidFill>
                      <a:srgbClr val="000000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Oval 26"/>
                <p:cNvSpPr>
                  <a:spLocks noChangeArrowheads="1"/>
                </p:cNvSpPr>
                <p:nvPr/>
              </p:nvSpPr>
              <p:spPr bwMode="auto">
                <a:xfrm>
                  <a:off x="1842" y="1782"/>
                  <a:ext cx="168" cy="108"/>
                </a:xfrm>
                <a:prstGeom prst="ellipse">
                  <a:avLst/>
                </a:prstGeom>
                <a:solidFill>
                  <a:srgbClr val="FF1414"/>
                </a:solidFill>
                <a:ln w="9525">
                  <a:noFill/>
                  <a:round/>
                  <a:headEnd/>
                  <a:tailEnd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lIns="92075" tIns="46038" rIns="92075" bIns="46038" anchor="ctr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solidFill>
                      <a:srgbClr val="000000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Line 27"/>
                <p:cNvSpPr>
                  <a:spLocks noChangeShapeType="1"/>
                </p:cNvSpPr>
                <p:nvPr/>
              </p:nvSpPr>
              <p:spPr bwMode="auto">
                <a:xfrm flipH="1" flipV="1">
                  <a:off x="1824" y="1308"/>
                  <a:ext cx="12" cy="9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lIns="92075" tIns="46038" rIns="92075" bIns="46038">
                  <a:prstTxWarp prst="textNoShape">
                    <a:avLst/>
                  </a:prstTxWarp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srgbClr val="000000"/>
                    </a:solidFill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Line 28"/>
                <p:cNvSpPr>
                  <a:spLocks noChangeShapeType="1"/>
                </p:cNvSpPr>
                <p:nvPr/>
              </p:nvSpPr>
              <p:spPr bwMode="auto">
                <a:xfrm flipH="1" flipV="1">
                  <a:off x="1824" y="1512"/>
                  <a:ext cx="12" cy="9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lIns="92075" tIns="46038" rIns="92075" bIns="46038">
                  <a:prstTxWarp prst="textNoShape">
                    <a:avLst/>
                  </a:prstTxWarp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srgbClr val="000000"/>
                    </a:solidFill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1764" y="1692"/>
                  <a:ext cx="36" cy="9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lIns="92075" tIns="46038" rIns="92075" bIns="46038">
                  <a:prstTxWarp prst="textNoShape">
                    <a:avLst/>
                  </a:prstTxWarp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srgbClr val="000000"/>
                    </a:solidFill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Line 30"/>
                <p:cNvSpPr>
                  <a:spLocks noChangeShapeType="1"/>
                </p:cNvSpPr>
                <p:nvPr/>
              </p:nvSpPr>
              <p:spPr bwMode="auto">
                <a:xfrm flipH="1" flipV="1">
                  <a:off x="1860" y="1692"/>
                  <a:ext cx="36" cy="9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lIns="92075" tIns="46038" rIns="92075" bIns="46038">
                  <a:prstTxWarp prst="textNoShape">
                    <a:avLst/>
                  </a:prstTxWarp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srgbClr val="000000"/>
                    </a:solidFill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Text Box 31"/>
              <p:cNvSpPr txBox="1">
                <a:spLocks noChangeArrowheads="1"/>
              </p:cNvSpPr>
              <p:nvPr/>
            </p:nvSpPr>
            <p:spPr bwMode="auto">
              <a:xfrm>
                <a:off x="1845" y="1775"/>
                <a:ext cx="236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50" b="1" dirty="0" smtClean="0">
                    <a:solidFill>
                      <a:srgbClr val="000000"/>
                    </a:solidFill>
                    <a:latin typeface="Arial"/>
                    <a:ea typeface="+mn-ea"/>
                    <a:cs typeface="+mn-cs"/>
                  </a:rPr>
                  <a:t>NL</a:t>
                </a:r>
                <a:endParaRPr lang="en-US" sz="1050" b="1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" name="Text Box 32"/>
              <p:cNvSpPr txBox="1">
                <a:spLocks noChangeArrowheads="1"/>
              </p:cNvSpPr>
              <p:nvPr/>
            </p:nvSpPr>
            <p:spPr bwMode="auto">
              <a:xfrm>
                <a:off x="1749" y="1583"/>
                <a:ext cx="236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50" b="1" dirty="0" smtClean="0">
                    <a:solidFill>
                      <a:srgbClr val="000000"/>
                    </a:solidFill>
                    <a:latin typeface="Arial"/>
                    <a:ea typeface="+mn-ea"/>
                    <a:cs typeface="+mn-cs"/>
                  </a:rPr>
                  <a:t>NL</a:t>
                </a:r>
                <a:endParaRPr lang="en-US" sz="1050" b="1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" name="Text Box 33"/>
              <p:cNvSpPr txBox="1">
                <a:spLocks noChangeArrowheads="1"/>
              </p:cNvSpPr>
              <p:nvPr/>
            </p:nvSpPr>
            <p:spPr bwMode="auto">
              <a:xfrm>
                <a:off x="1742" y="1404"/>
                <a:ext cx="288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50" b="1" dirty="0">
                    <a:solidFill>
                      <a:srgbClr val="000000"/>
                    </a:solidFill>
                    <a:latin typeface="Arial"/>
                    <a:ea typeface="+mn-ea"/>
                    <a:cs typeface="+mn-cs"/>
                  </a:rPr>
                  <a:t>GB</a:t>
                </a:r>
              </a:p>
            </p:txBody>
          </p:sp>
        </p:grpSp>
      </p:grpSp>
      <p:grpSp>
        <p:nvGrpSpPr>
          <p:cNvPr id="20" name="Group 33"/>
          <p:cNvGrpSpPr>
            <a:grpSpLocks/>
          </p:cNvGrpSpPr>
          <p:nvPr/>
        </p:nvGrpSpPr>
        <p:grpSpPr bwMode="auto">
          <a:xfrm>
            <a:off x="736600" y="2273300"/>
            <a:ext cx="2527300" cy="2273300"/>
            <a:chOff x="450" y="2838"/>
            <a:chExt cx="954" cy="984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0" name="Oval 34"/>
            <p:cNvSpPr>
              <a:spLocks noChangeArrowheads="1"/>
            </p:cNvSpPr>
            <p:nvPr/>
          </p:nvSpPr>
          <p:spPr bwMode="auto">
            <a:xfrm>
              <a:off x="450" y="2838"/>
              <a:ext cx="954" cy="984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lIns="92075" tIns="46038" rIns="92075" bIns="46038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41" name="Text Box 35"/>
            <p:cNvSpPr txBox="1">
              <a:spLocks noChangeArrowheads="1"/>
            </p:cNvSpPr>
            <p:nvPr/>
          </p:nvSpPr>
          <p:spPr bwMode="auto">
            <a:xfrm>
              <a:off x="671" y="2857"/>
              <a:ext cx="666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lIns="92075" tIns="46038" rIns="92075" bIns="46038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rgbClr val="000000"/>
                  </a:solidFill>
                  <a:ea typeface="+mn-ea"/>
                  <a:cs typeface="+mn-cs"/>
                </a:rPr>
                <a:t>Plan history</a:t>
              </a:r>
            </a:p>
          </p:txBody>
        </p:sp>
      </p:grpSp>
      <p:sp>
        <p:nvSpPr>
          <p:cNvPr id="42" name="Oval 37"/>
          <p:cNvSpPr>
            <a:spLocks noChangeArrowheads="1"/>
          </p:cNvSpPr>
          <p:nvPr/>
        </p:nvSpPr>
        <p:spPr bwMode="auto">
          <a:xfrm>
            <a:off x="1181100" y="2641600"/>
            <a:ext cx="1828800" cy="1716089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square" lIns="92075" tIns="46038" rIns="92075" bIns="46038" anchor="ctr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4" name="Text Box 51"/>
          <p:cNvSpPr txBox="1">
            <a:spLocks noChangeArrowheads="1"/>
          </p:cNvSpPr>
          <p:nvPr/>
        </p:nvSpPr>
        <p:spPr bwMode="auto">
          <a:xfrm>
            <a:off x="1416050" y="2722563"/>
            <a:ext cx="1606550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Plan baseline</a:t>
            </a:r>
          </a:p>
        </p:txBody>
      </p:sp>
      <p:grpSp>
        <p:nvGrpSpPr>
          <p:cNvPr id="23" name="Group 21"/>
          <p:cNvGrpSpPr>
            <a:grpSpLocks/>
          </p:cNvGrpSpPr>
          <p:nvPr/>
        </p:nvGrpSpPr>
        <p:grpSpPr bwMode="auto">
          <a:xfrm>
            <a:off x="1660525" y="3019425"/>
            <a:ext cx="936625" cy="1249957"/>
            <a:chOff x="1650" y="1308"/>
            <a:chExt cx="409" cy="586"/>
          </a:xfrm>
        </p:grpSpPr>
        <p:grpSp>
          <p:nvGrpSpPr>
            <p:cNvPr id="24" name="Group 22"/>
            <p:cNvGrpSpPr>
              <a:grpSpLocks/>
            </p:cNvGrpSpPr>
            <p:nvPr/>
          </p:nvGrpSpPr>
          <p:grpSpPr bwMode="auto">
            <a:xfrm>
              <a:off x="1650" y="1308"/>
              <a:ext cx="360" cy="582"/>
              <a:chOff x="1650" y="1308"/>
              <a:chExt cx="360" cy="582"/>
            </a:xfrm>
          </p:grpSpPr>
          <p:sp>
            <p:nvSpPr>
              <p:cNvPr id="88" name="Oval 23"/>
              <p:cNvSpPr>
                <a:spLocks noChangeArrowheads="1"/>
              </p:cNvSpPr>
              <p:nvPr/>
            </p:nvSpPr>
            <p:spPr bwMode="auto">
              <a:xfrm>
                <a:off x="1752" y="1416"/>
                <a:ext cx="168" cy="108"/>
              </a:xfrm>
              <a:prstGeom prst="ellipse">
                <a:avLst/>
              </a:prstGeom>
              <a:solidFill>
                <a:srgbClr val="44AFBA"/>
              </a:solidFill>
              <a:ln w="952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lIns="92075" tIns="46038" rIns="92075" bIns="46038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srgbClr val="000000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89" name="Oval 24"/>
              <p:cNvSpPr>
                <a:spLocks noChangeArrowheads="1"/>
              </p:cNvSpPr>
              <p:nvPr/>
            </p:nvSpPr>
            <p:spPr bwMode="auto">
              <a:xfrm>
                <a:off x="1650" y="1782"/>
                <a:ext cx="168" cy="108"/>
              </a:xfrm>
              <a:prstGeom prst="ellipse">
                <a:avLst/>
              </a:prstGeom>
              <a:solidFill>
                <a:srgbClr val="44AFBA"/>
              </a:solidFill>
              <a:ln w="952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lIns="92075" tIns="46038" rIns="92075" bIns="46038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srgbClr val="000000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90" name="Oval 25"/>
              <p:cNvSpPr>
                <a:spLocks noChangeArrowheads="1"/>
              </p:cNvSpPr>
              <p:nvPr/>
            </p:nvSpPr>
            <p:spPr bwMode="auto">
              <a:xfrm>
                <a:off x="1746" y="1596"/>
                <a:ext cx="168" cy="108"/>
              </a:xfrm>
              <a:prstGeom prst="ellipse">
                <a:avLst/>
              </a:prstGeom>
              <a:solidFill>
                <a:srgbClr val="44AFBA"/>
              </a:solidFill>
              <a:ln w="952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lIns="92075" tIns="46038" rIns="92075" bIns="46038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srgbClr val="000000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91" name="Oval 26"/>
              <p:cNvSpPr>
                <a:spLocks noChangeArrowheads="1"/>
              </p:cNvSpPr>
              <p:nvPr/>
            </p:nvSpPr>
            <p:spPr bwMode="auto">
              <a:xfrm>
                <a:off x="1842" y="1782"/>
                <a:ext cx="168" cy="108"/>
              </a:xfrm>
              <a:prstGeom prst="ellipse">
                <a:avLst/>
              </a:prstGeom>
              <a:solidFill>
                <a:srgbClr val="44AFBA"/>
              </a:solidFill>
              <a:ln w="952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lIns="92075" tIns="46038" rIns="92075" bIns="46038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srgbClr val="000000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92" name="Line 27"/>
              <p:cNvSpPr>
                <a:spLocks noChangeShapeType="1"/>
              </p:cNvSpPr>
              <p:nvPr/>
            </p:nvSpPr>
            <p:spPr bwMode="auto">
              <a:xfrm flipH="1" flipV="1">
                <a:off x="1824" y="1308"/>
                <a:ext cx="12" cy="9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3" name="Line 28"/>
              <p:cNvSpPr>
                <a:spLocks noChangeShapeType="1"/>
              </p:cNvSpPr>
              <p:nvPr/>
            </p:nvSpPr>
            <p:spPr bwMode="auto">
              <a:xfrm flipH="1" flipV="1">
                <a:off x="1824" y="1512"/>
                <a:ext cx="12" cy="9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4" name="Line 29"/>
              <p:cNvSpPr>
                <a:spLocks noChangeShapeType="1"/>
              </p:cNvSpPr>
              <p:nvPr/>
            </p:nvSpPr>
            <p:spPr bwMode="auto">
              <a:xfrm flipV="1">
                <a:off x="1764" y="1692"/>
                <a:ext cx="36" cy="96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5" name="Line 30"/>
              <p:cNvSpPr>
                <a:spLocks noChangeShapeType="1"/>
              </p:cNvSpPr>
              <p:nvPr/>
            </p:nvSpPr>
            <p:spPr bwMode="auto">
              <a:xfrm flipH="1" flipV="1">
                <a:off x="1860" y="1692"/>
                <a:ext cx="36" cy="9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85" name="Text Box 31"/>
            <p:cNvSpPr txBox="1">
              <a:spLocks noChangeArrowheads="1"/>
            </p:cNvSpPr>
            <p:nvPr/>
          </p:nvSpPr>
          <p:spPr bwMode="auto">
            <a:xfrm>
              <a:off x="1823" y="1775"/>
              <a:ext cx="236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2075" tIns="46038" rIns="92075" bIns="46038">
              <a:prstTxWarp prst="textNoShape">
                <a:avLst/>
              </a:prstTxWarp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dirty="0">
                  <a:solidFill>
                    <a:srgbClr val="000000"/>
                  </a:solidFill>
                  <a:latin typeface="Arial"/>
                  <a:ea typeface="+mn-ea"/>
                  <a:cs typeface="+mn-cs"/>
                </a:rPr>
                <a:t>HJ</a:t>
              </a:r>
            </a:p>
          </p:txBody>
        </p:sp>
        <p:sp>
          <p:nvSpPr>
            <p:cNvPr id="86" name="Text Box 32"/>
            <p:cNvSpPr txBox="1">
              <a:spLocks noChangeArrowheads="1"/>
            </p:cNvSpPr>
            <p:nvPr/>
          </p:nvSpPr>
          <p:spPr bwMode="auto">
            <a:xfrm>
              <a:off x="1743" y="1583"/>
              <a:ext cx="236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2075" tIns="46038" rIns="92075" bIns="46038">
              <a:prstTxWarp prst="textNoShape">
                <a:avLst/>
              </a:prstTxWarp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dirty="0">
                  <a:solidFill>
                    <a:srgbClr val="000000"/>
                  </a:solidFill>
                  <a:latin typeface="Arial"/>
                  <a:ea typeface="+mn-ea"/>
                  <a:cs typeface="+mn-cs"/>
                </a:rPr>
                <a:t>HJ</a:t>
              </a:r>
            </a:p>
          </p:txBody>
        </p:sp>
        <p:sp>
          <p:nvSpPr>
            <p:cNvPr id="87" name="Text Box 33"/>
            <p:cNvSpPr txBox="1">
              <a:spLocks noChangeArrowheads="1"/>
            </p:cNvSpPr>
            <p:nvPr/>
          </p:nvSpPr>
          <p:spPr bwMode="auto">
            <a:xfrm>
              <a:off x="1742" y="1404"/>
              <a:ext cx="288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prstTxWarp prst="textNoShape">
                <a:avLst/>
              </a:prstTxWarp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dirty="0">
                  <a:solidFill>
                    <a:srgbClr val="000000"/>
                  </a:solidFill>
                  <a:latin typeface="Arial"/>
                  <a:ea typeface="+mn-ea"/>
                  <a:cs typeface="+mn-cs"/>
                </a:rPr>
                <a:t>GB</a:t>
              </a:r>
            </a:p>
          </p:txBody>
        </p:sp>
      </p:grpSp>
      <p:grpSp>
        <p:nvGrpSpPr>
          <p:cNvPr id="25" name="Group 120"/>
          <p:cNvGrpSpPr>
            <a:grpSpLocks/>
          </p:cNvGrpSpPr>
          <p:nvPr/>
        </p:nvGrpSpPr>
        <p:grpSpPr bwMode="auto">
          <a:xfrm>
            <a:off x="330202" y="1295401"/>
            <a:ext cx="1020763" cy="931863"/>
            <a:chOff x="2047" y="1392"/>
            <a:chExt cx="643" cy="587"/>
          </a:xfrm>
        </p:grpSpPr>
        <p:pic>
          <p:nvPicPr>
            <p:cNvPr id="97" name="Picture 12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47" y="1392"/>
              <a:ext cx="643" cy="5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98" name="Text Box 122"/>
            <p:cNvSpPr txBox="1">
              <a:spLocks noChangeArrowheads="1"/>
            </p:cNvSpPr>
            <p:nvPr/>
          </p:nvSpPr>
          <p:spPr bwMode="auto">
            <a:xfrm>
              <a:off x="2136" y="1728"/>
              <a:ext cx="494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pPr defTabSz="457200" fontAlgn="auto">
                <a:spcBef>
                  <a:spcPts val="450"/>
                </a:spcBef>
                <a:spcAft>
                  <a:spcPts val="0"/>
                </a:spcAft>
                <a:buClr>
                  <a:srgbClr val="FF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 smtClean="0">
                  <a:solidFill>
                    <a:srgbClr val="000000"/>
                  </a:solidFill>
                  <a:latin typeface="Arial"/>
                  <a:ea typeface="MS Gothic" pitchFamily="49" charset="-128"/>
                  <a:cs typeface="MS Gothic" pitchFamily="49" charset="-128"/>
                </a:rPr>
                <a:t>Users</a:t>
              </a:r>
              <a:endParaRPr lang="en-GB" sz="1800" dirty="0">
                <a:solidFill>
                  <a:srgbClr val="000000"/>
                </a:solidFill>
                <a:latin typeface="Arial"/>
                <a:ea typeface="MS Gothic" pitchFamily="49" charset="-128"/>
                <a:cs typeface="MS Gothic" pitchFamily="49" charset="-128"/>
              </a:endParaRPr>
            </a:p>
          </p:txBody>
        </p:sp>
      </p:grpSp>
      <p:grpSp>
        <p:nvGrpSpPr>
          <p:cNvPr id="26" name="Group 82"/>
          <p:cNvGrpSpPr/>
          <p:nvPr/>
        </p:nvGrpSpPr>
        <p:grpSpPr>
          <a:xfrm>
            <a:off x="1320800" y="1296987"/>
            <a:ext cx="957263" cy="831850"/>
            <a:chOff x="1320800" y="1296987"/>
            <a:chExt cx="957263" cy="831850"/>
          </a:xfrm>
        </p:grpSpPr>
        <p:pic>
          <p:nvPicPr>
            <p:cNvPr id="19" name="Picture 1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24038" y="1296987"/>
              <a:ext cx="454025" cy="831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9" name="Line 19"/>
            <p:cNvSpPr>
              <a:spLocks noChangeShapeType="1"/>
            </p:cNvSpPr>
            <p:nvPr/>
          </p:nvSpPr>
          <p:spPr bwMode="auto">
            <a:xfrm flipV="1">
              <a:off x="1320800" y="1697038"/>
              <a:ext cx="495300" cy="47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square" lIns="92075" tIns="46038" rIns="92075" bIns="46038">
              <a:prstTxWarp prst="textNoShape">
                <a:avLst/>
              </a:prstTxWarp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" name="Group 21"/>
          <p:cNvGrpSpPr>
            <a:grpSpLocks/>
          </p:cNvGrpSpPr>
          <p:nvPr/>
        </p:nvGrpSpPr>
        <p:grpSpPr bwMode="auto">
          <a:xfrm>
            <a:off x="657221" y="2727325"/>
            <a:ext cx="987005" cy="1249957"/>
            <a:chOff x="1650" y="1308"/>
            <a:chExt cx="431" cy="586"/>
          </a:xfrm>
        </p:grpSpPr>
        <p:grpSp>
          <p:nvGrpSpPr>
            <p:cNvPr id="28" name="Group 22"/>
            <p:cNvGrpSpPr>
              <a:grpSpLocks/>
            </p:cNvGrpSpPr>
            <p:nvPr/>
          </p:nvGrpSpPr>
          <p:grpSpPr bwMode="auto">
            <a:xfrm>
              <a:off x="1650" y="1308"/>
              <a:ext cx="360" cy="582"/>
              <a:chOff x="1650" y="1308"/>
              <a:chExt cx="360" cy="582"/>
            </a:xfrm>
          </p:grpSpPr>
          <p:sp>
            <p:nvSpPr>
              <p:cNvPr id="61" name="Oval 23"/>
              <p:cNvSpPr>
                <a:spLocks noChangeArrowheads="1"/>
              </p:cNvSpPr>
              <p:nvPr/>
            </p:nvSpPr>
            <p:spPr bwMode="auto">
              <a:xfrm>
                <a:off x="1752" y="1416"/>
                <a:ext cx="168" cy="108"/>
              </a:xfrm>
              <a:prstGeom prst="ellipse">
                <a:avLst/>
              </a:prstGeom>
              <a:solidFill>
                <a:srgbClr val="FF1414"/>
              </a:solidFill>
              <a:ln w="952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lIns="92075" tIns="46038" rIns="92075" bIns="46038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srgbClr val="000000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62" name="Oval 24"/>
              <p:cNvSpPr>
                <a:spLocks noChangeArrowheads="1"/>
              </p:cNvSpPr>
              <p:nvPr/>
            </p:nvSpPr>
            <p:spPr bwMode="auto">
              <a:xfrm>
                <a:off x="1650" y="1782"/>
                <a:ext cx="168" cy="10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lIns="92075" tIns="46038" rIns="92075" bIns="46038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srgbClr val="000000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63" name="Oval 25"/>
              <p:cNvSpPr>
                <a:spLocks noChangeArrowheads="1"/>
              </p:cNvSpPr>
              <p:nvPr/>
            </p:nvSpPr>
            <p:spPr bwMode="auto">
              <a:xfrm>
                <a:off x="1746" y="1596"/>
                <a:ext cx="168" cy="108"/>
              </a:xfrm>
              <a:prstGeom prst="ellipse">
                <a:avLst/>
              </a:prstGeom>
              <a:solidFill>
                <a:srgbClr val="FF1414"/>
              </a:solidFill>
              <a:ln w="952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lIns="92075" tIns="46038" rIns="92075" bIns="46038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srgbClr val="000000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64" name="Oval 26"/>
              <p:cNvSpPr>
                <a:spLocks noChangeArrowheads="1"/>
              </p:cNvSpPr>
              <p:nvPr/>
            </p:nvSpPr>
            <p:spPr bwMode="auto">
              <a:xfrm>
                <a:off x="1842" y="1782"/>
                <a:ext cx="168" cy="108"/>
              </a:xfrm>
              <a:prstGeom prst="ellipse">
                <a:avLst/>
              </a:prstGeom>
              <a:solidFill>
                <a:srgbClr val="FF1414"/>
              </a:solidFill>
              <a:ln w="952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lIns="92075" tIns="46038" rIns="92075" bIns="46038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srgbClr val="000000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65" name="Line 27"/>
              <p:cNvSpPr>
                <a:spLocks noChangeShapeType="1"/>
              </p:cNvSpPr>
              <p:nvPr/>
            </p:nvSpPr>
            <p:spPr bwMode="auto">
              <a:xfrm flipH="1" flipV="1">
                <a:off x="1824" y="1308"/>
                <a:ext cx="12" cy="9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6" name="Line 28"/>
              <p:cNvSpPr>
                <a:spLocks noChangeShapeType="1"/>
              </p:cNvSpPr>
              <p:nvPr/>
            </p:nvSpPr>
            <p:spPr bwMode="auto">
              <a:xfrm flipH="1" flipV="1">
                <a:off x="1824" y="1512"/>
                <a:ext cx="12" cy="9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7" name="Line 29"/>
              <p:cNvSpPr>
                <a:spLocks noChangeShapeType="1"/>
              </p:cNvSpPr>
              <p:nvPr/>
            </p:nvSpPr>
            <p:spPr bwMode="auto">
              <a:xfrm flipV="1">
                <a:off x="1764" y="1692"/>
                <a:ext cx="36" cy="96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8" name="Line 30"/>
              <p:cNvSpPr>
                <a:spLocks noChangeShapeType="1"/>
              </p:cNvSpPr>
              <p:nvPr/>
            </p:nvSpPr>
            <p:spPr bwMode="auto">
              <a:xfrm flipH="1" flipV="1">
                <a:off x="1860" y="1692"/>
                <a:ext cx="36" cy="9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58" name="Text Box 31"/>
            <p:cNvSpPr txBox="1">
              <a:spLocks noChangeArrowheads="1"/>
            </p:cNvSpPr>
            <p:nvPr/>
          </p:nvSpPr>
          <p:spPr bwMode="auto">
            <a:xfrm>
              <a:off x="1845" y="1775"/>
              <a:ext cx="236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2075" tIns="46038" rIns="92075" bIns="46038">
              <a:prstTxWarp prst="textNoShape">
                <a:avLst/>
              </a:prstTxWarp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dirty="0" smtClean="0">
                  <a:solidFill>
                    <a:srgbClr val="000000"/>
                  </a:solidFill>
                  <a:latin typeface="Arial"/>
                  <a:ea typeface="+mn-ea"/>
                  <a:cs typeface="+mn-cs"/>
                </a:rPr>
                <a:t>NL</a:t>
              </a:r>
              <a:endParaRPr lang="en-US" sz="1050" b="1" dirty="0">
                <a:solidFill>
                  <a:srgbClr val="000000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" name="Text Box 32"/>
            <p:cNvSpPr txBox="1">
              <a:spLocks noChangeArrowheads="1"/>
            </p:cNvSpPr>
            <p:nvPr/>
          </p:nvSpPr>
          <p:spPr bwMode="auto">
            <a:xfrm>
              <a:off x="1749" y="1583"/>
              <a:ext cx="236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2075" tIns="46038" rIns="92075" bIns="46038">
              <a:prstTxWarp prst="textNoShape">
                <a:avLst/>
              </a:prstTxWarp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dirty="0" smtClean="0">
                  <a:solidFill>
                    <a:srgbClr val="000000"/>
                  </a:solidFill>
                  <a:latin typeface="Arial"/>
                  <a:ea typeface="+mn-ea"/>
                  <a:cs typeface="+mn-cs"/>
                </a:rPr>
                <a:t>NL</a:t>
              </a:r>
              <a:endParaRPr lang="en-US" sz="1050" b="1" dirty="0">
                <a:solidFill>
                  <a:srgbClr val="000000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" name="Text Box 33"/>
            <p:cNvSpPr txBox="1">
              <a:spLocks noChangeArrowheads="1"/>
            </p:cNvSpPr>
            <p:nvPr/>
          </p:nvSpPr>
          <p:spPr bwMode="auto">
            <a:xfrm>
              <a:off x="1742" y="1404"/>
              <a:ext cx="288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prstTxWarp prst="textNoShape">
                <a:avLst/>
              </a:prstTxWarp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dirty="0">
                  <a:solidFill>
                    <a:srgbClr val="000000"/>
                  </a:solidFill>
                  <a:latin typeface="Arial"/>
                  <a:ea typeface="+mn-ea"/>
                  <a:cs typeface="+mn-cs"/>
                </a:rPr>
                <a:t>GB</a:t>
              </a:r>
            </a:p>
          </p:txBody>
        </p:sp>
      </p:grpSp>
      <p:grpSp>
        <p:nvGrpSpPr>
          <p:cNvPr id="29" name="Group 95"/>
          <p:cNvGrpSpPr/>
          <p:nvPr/>
        </p:nvGrpSpPr>
        <p:grpSpPr>
          <a:xfrm>
            <a:off x="1002506" y="2552700"/>
            <a:ext cx="2985294" cy="1968500"/>
            <a:chOff x="1002506" y="2552700"/>
            <a:chExt cx="2985294" cy="1968500"/>
          </a:xfrm>
        </p:grpSpPr>
        <p:cxnSp>
          <p:nvCxnSpPr>
            <p:cNvPr id="77" name="Elbow Connector 76"/>
            <p:cNvCxnSpPr/>
            <p:nvPr/>
          </p:nvCxnSpPr>
          <p:spPr>
            <a:xfrm rot="10800000" flipV="1">
              <a:off x="1041400" y="2552700"/>
              <a:ext cx="2946400" cy="1968500"/>
            </a:xfrm>
            <a:prstGeom prst="bentConnector3">
              <a:avLst>
                <a:gd name="adj1" fmla="val 0"/>
              </a:avLst>
            </a:prstGeom>
            <a:ln w="25400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Elbow Connector 81"/>
            <p:cNvCxnSpPr/>
            <p:nvPr/>
          </p:nvCxnSpPr>
          <p:spPr>
            <a:xfrm rot="5400000" flipH="1" flipV="1">
              <a:off x="730250" y="4235450"/>
              <a:ext cx="546100" cy="1588"/>
            </a:xfrm>
            <a:prstGeom prst="bentConnector3">
              <a:avLst>
                <a:gd name="adj1" fmla="val 50000"/>
              </a:avLst>
            </a:prstGeom>
            <a:ln w="25400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you can hint it, baseline 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SQL Plan Management </a:t>
            </a:r>
            <a:endParaRPr lang="en-US" dirty="0"/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1824038" y="1296987"/>
            <a:ext cx="1985962" cy="831850"/>
            <a:chOff x="459" y="1361"/>
            <a:chExt cx="1251" cy="524"/>
          </a:xfrm>
        </p:grpSpPr>
        <p:pic>
          <p:nvPicPr>
            <p:cNvPr id="19" name="Picture 1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9" y="1361"/>
              <a:ext cx="286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oup 18"/>
            <p:cNvGrpSpPr>
              <a:grpSpLocks/>
            </p:cNvGrpSpPr>
            <p:nvPr/>
          </p:nvGrpSpPr>
          <p:grpSpPr bwMode="auto">
            <a:xfrm>
              <a:off x="758" y="1598"/>
              <a:ext cx="952" cy="214"/>
              <a:chOff x="3354" y="1341"/>
              <a:chExt cx="660" cy="214"/>
            </a:xfrm>
          </p:grpSpPr>
          <p:sp>
            <p:nvSpPr>
              <p:cNvPr id="21" name="Line 19"/>
              <p:cNvSpPr>
                <a:spLocks noChangeShapeType="1"/>
              </p:cNvSpPr>
              <p:nvPr/>
            </p:nvSpPr>
            <p:spPr bwMode="auto">
              <a:xfrm>
                <a:off x="3354" y="1356"/>
                <a:ext cx="66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" name="Text Box 20"/>
              <p:cNvSpPr txBox="1">
                <a:spLocks noChangeArrowheads="1"/>
              </p:cNvSpPr>
              <p:nvPr/>
            </p:nvSpPr>
            <p:spPr bwMode="auto">
              <a:xfrm>
                <a:off x="3427" y="1341"/>
                <a:ext cx="582" cy="2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>
                    <a:solidFill>
                      <a:srgbClr val="000000"/>
                    </a:solidFill>
                    <a:latin typeface="Arial"/>
                    <a:ea typeface="+mn-ea"/>
                    <a:cs typeface="+mn-cs"/>
                  </a:rPr>
                  <a:t>Parse</a:t>
                </a:r>
              </a:p>
            </p:txBody>
          </p:sp>
        </p:grpSp>
      </p:grp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736600" y="2273300"/>
            <a:ext cx="2527300" cy="2273300"/>
            <a:chOff x="450" y="2838"/>
            <a:chExt cx="954" cy="984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0" name="Oval 34"/>
            <p:cNvSpPr>
              <a:spLocks noChangeArrowheads="1"/>
            </p:cNvSpPr>
            <p:nvPr/>
          </p:nvSpPr>
          <p:spPr bwMode="auto">
            <a:xfrm>
              <a:off x="450" y="2838"/>
              <a:ext cx="954" cy="984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lIns="92075" tIns="46038" rIns="92075" bIns="46038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41" name="Text Box 35"/>
            <p:cNvSpPr txBox="1">
              <a:spLocks noChangeArrowheads="1"/>
            </p:cNvSpPr>
            <p:nvPr/>
          </p:nvSpPr>
          <p:spPr bwMode="auto">
            <a:xfrm>
              <a:off x="671" y="2857"/>
              <a:ext cx="666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lIns="92075" tIns="46038" rIns="92075" bIns="46038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rgbClr val="000000"/>
                  </a:solidFill>
                  <a:ea typeface="+mn-ea"/>
                  <a:cs typeface="+mn-cs"/>
                </a:rPr>
                <a:t>Plan history</a:t>
              </a:r>
            </a:p>
          </p:txBody>
        </p:sp>
      </p:grpSp>
      <p:sp>
        <p:nvSpPr>
          <p:cNvPr id="42" name="Oval 37"/>
          <p:cNvSpPr>
            <a:spLocks noChangeArrowheads="1"/>
          </p:cNvSpPr>
          <p:nvPr/>
        </p:nvSpPr>
        <p:spPr bwMode="auto">
          <a:xfrm>
            <a:off x="1181100" y="2641600"/>
            <a:ext cx="1828800" cy="1716089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square" lIns="92075" tIns="46038" rIns="92075" bIns="46038" anchor="ctr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4" name="Text Box 51"/>
          <p:cNvSpPr txBox="1">
            <a:spLocks noChangeArrowheads="1"/>
          </p:cNvSpPr>
          <p:nvPr/>
        </p:nvSpPr>
        <p:spPr bwMode="auto">
          <a:xfrm>
            <a:off x="1416050" y="2722563"/>
            <a:ext cx="1606550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Plan baseline</a:t>
            </a:r>
          </a:p>
        </p:txBody>
      </p:sp>
      <p:grpSp>
        <p:nvGrpSpPr>
          <p:cNvPr id="7" name="Group 138"/>
          <p:cNvGrpSpPr>
            <a:grpSpLocks/>
          </p:cNvGrpSpPr>
          <p:nvPr/>
        </p:nvGrpSpPr>
        <p:grpSpPr bwMode="auto">
          <a:xfrm>
            <a:off x="4359276" y="1203302"/>
            <a:ext cx="4860926" cy="900258"/>
            <a:chOff x="4283076" y="2841939"/>
            <a:chExt cx="4860926" cy="899797"/>
          </a:xfrm>
        </p:grpSpPr>
        <p:grpSp>
          <p:nvGrpSpPr>
            <p:cNvPr id="8" name="Group 4"/>
            <p:cNvGrpSpPr>
              <a:grpSpLocks/>
            </p:cNvGrpSpPr>
            <p:nvPr/>
          </p:nvGrpSpPr>
          <p:grpSpPr bwMode="auto">
            <a:xfrm>
              <a:off x="4283076" y="2986087"/>
              <a:ext cx="4860926" cy="755649"/>
              <a:chOff x="2698" y="1881"/>
              <a:chExt cx="3062" cy="476"/>
            </a:xfrm>
          </p:grpSpPr>
          <p:grpSp>
            <p:nvGrpSpPr>
              <p:cNvPr id="9" name="Group 5"/>
              <p:cNvGrpSpPr>
                <a:grpSpLocks/>
              </p:cNvGrpSpPr>
              <p:nvPr/>
            </p:nvGrpSpPr>
            <p:grpSpPr bwMode="auto">
              <a:xfrm>
                <a:off x="2698" y="1881"/>
                <a:ext cx="1253" cy="476"/>
                <a:chOff x="2056" y="1593"/>
                <a:chExt cx="1253" cy="476"/>
              </a:xfrm>
            </p:grpSpPr>
            <p:pic>
              <p:nvPicPr>
                <p:cNvPr id="76" name="Picture 6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049" y="1593"/>
                  <a:ext cx="260" cy="4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10" name="Group 7"/>
                <p:cNvGrpSpPr>
                  <a:grpSpLocks/>
                </p:cNvGrpSpPr>
                <p:nvPr/>
              </p:nvGrpSpPr>
              <p:grpSpPr bwMode="auto">
                <a:xfrm>
                  <a:off x="2056" y="1811"/>
                  <a:ext cx="953" cy="258"/>
                  <a:chOff x="4639" y="1554"/>
                  <a:chExt cx="661" cy="258"/>
                </a:xfrm>
              </p:grpSpPr>
              <p:sp>
                <p:nvSpPr>
                  <p:cNvPr id="78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4639" y="1554"/>
                    <a:ext cx="661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lIns="92075" tIns="46038" rIns="92075" bIns="46038">
                    <a:prstTxWarp prst="textNoShape">
                      <a:avLst/>
                    </a:prstTxWarp>
                    <a:spAutoFit/>
                  </a:bodyPr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sz="1800">
                      <a:solidFill>
                        <a:srgbClr val="000000"/>
                      </a:solidFill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9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15" y="1579"/>
                    <a:ext cx="582" cy="2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 lIns="92075" tIns="46038" rIns="92075" bIns="46038">
                    <a:prstTxWarp prst="textNoShape">
                      <a:avLst/>
                    </a:prstTxWarp>
                    <a:spAutoFit/>
                  </a:bodyPr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8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rPr>
                      <a:t>Execute</a:t>
                    </a:r>
                  </a:p>
                </p:txBody>
              </p:sp>
            </p:grpSp>
          </p:grpSp>
          <p:sp>
            <p:nvSpPr>
              <p:cNvPr id="75" name="Text Box 14"/>
              <p:cNvSpPr txBox="1">
                <a:spLocks noChangeArrowheads="1"/>
              </p:cNvSpPr>
              <p:nvPr/>
            </p:nvSpPr>
            <p:spPr bwMode="auto">
              <a:xfrm>
                <a:off x="4284" y="1890"/>
                <a:ext cx="1476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latin typeface="Arial"/>
                    <a:ea typeface="+mn-ea"/>
                    <a:cs typeface="+mn-cs"/>
                  </a:rPr>
                  <a:t>Plan Acceptable</a:t>
                </a:r>
              </a:p>
            </p:txBody>
          </p:sp>
        </p:grpSp>
        <p:pic>
          <p:nvPicPr>
            <p:cNvPr id="73" name="Picture 5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35726" y="2841939"/>
              <a:ext cx="463550" cy="71241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grpSp>
        <p:nvGrpSpPr>
          <p:cNvPr id="11" name="Group 21"/>
          <p:cNvGrpSpPr>
            <a:grpSpLocks/>
          </p:cNvGrpSpPr>
          <p:nvPr/>
        </p:nvGrpSpPr>
        <p:grpSpPr bwMode="auto">
          <a:xfrm>
            <a:off x="1660525" y="3019425"/>
            <a:ext cx="936625" cy="1249957"/>
            <a:chOff x="1650" y="1308"/>
            <a:chExt cx="409" cy="586"/>
          </a:xfrm>
        </p:grpSpPr>
        <p:grpSp>
          <p:nvGrpSpPr>
            <p:cNvPr id="12" name="Group 22"/>
            <p:cNvGrpSpPr>
              <a:grpSpLocks/>
            </p:cNvGrpSpPr>
            <p:nvPr/>
          </p:nvGrpSpPr>
          <p:grpSpPr bwMode="auto">
            <a:xfrm>
              <a:off x="1650" y="1308"/>
              <a:ext cx="360" cy="582"/>
              <a:chOff x="1650" y="1308"/>
              <a:chExt cx="360" cy="582"/>
            </a:xfrm>
          </p:grpSpPr>
          <p:sp>
            <p:nvSpPr>
              <p:cNvPr id="88" name="Oval 23"/>
              <p:cNvSpPr>
                <a:spLocks noChangeArrowheads="1"/>
              </p:cNvSpPr>
              <p:nvPr/>
            </p:nvSpPr>
            <p:spPr bwMode="auto">
              <a:xfrm>
                <a:off x="1752" y="1416"/>
                <a:ext cx="168" cy="108"/>
              </a:xfrm>
              <a:prstGeom prst="ellipse">
                <a:avLst/>
              </a:prstGeom>
              <a:solidFill>
                <a:srgbClr val="44AFBA"/>
              </a:solidFill>
              <a:ln w="952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lIns="92075" tIns="46038" rIns="92075" bIns="46038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srgbClr val="000000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89" name="Oval 24"/>
              <p:cNvSpPr>
                <a:spLocks noChangeArrowheads="1"/>
              </p:cNvSpPr>
              <p:nvPr/>
            </p:nvSpPr>
            <p:spPr bwMode="auto">
              <a:xfrm>
                <a:off x="1650" y="1782"/>
                <a:ext cx="168" cy="108"/>
              </a:xfrm>
              <a:prstGeom prst="ellipse">
                <a:avLst/>
              </a:prstGeom>
              <a:solidFill>
                <a:srgbClr val="44AFBA"/>
              </a:solidFill>
              <a:ln w="952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lIns="92075" tIns="46038" rIns="92075" bIns="46038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srgbClr val="000000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90" name="Oval 25"/>
              <p:cNvSpPr>
                <a:spLocks noChangeArrowheads="1"/>
              </p:cNvSpPr>
              <p:nvPr/>
            </p:nvSpPr>
            <p:spPr bwMode="auto">
              <a:xfrm>
                <a:off x="1746" y="1596"/>
                <a:ext cx="168" cy="108"/>
              </a:xfrm>
              <a:prstGeom prst="ellipse">
                <a:avLst/>
              </a:prstGeom>
              <a:solidFill>
                <a:srgbClr val="44AFBA"/>
              </a:solidFill>
              <a:ln w="952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lIns="92075" tIns="46038" rIns="92075" bIns="46038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srgbClr val="000000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91" name="Oval 26"/>
              <p:cNvSpPr>
                <a:spLocks noChangeArrowheads="1"/>
              </p:cNvSpPr>
              <p:nvPr/>
            </p:nvSpPr>
            <p:spPr bwMode="auto">
              <a:xfrm>
                <a:off x="1842" y="1782"/>
                <a:ext cx="168" cy="108"/>
              </a:xfrm>
              <a:prstGeom prst="ellipse">
                <a:avLst/>
              </a:prstGeom>
              <a:solidFill>
                <a:srgbClr val="44AFBA"/>
              </a:solidFill>
              <a:ln w="952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lIns="92075" tIns="46038" rIns="92075" bIns="46038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srgbClr val="000000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92" name="Line 27"/>
              <p:cNvSpPr>
                <a:spLocks noChangeShapeType="1"/>
              </p:cNvSpPr>
              <p:nvPr/>
            </p:nvSpPr>
            <p:spPr bwMode="auto">
              <a:xfrm flipH="1" flipV="1">
                <a:off x="1824" y="1308"/>
                <a:ext cx="12" cy="9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3" name="Line 28"/>
              <p:cNvSpPr>
                <a:spLocks noChangeShapeType="1"/>
              </p:cNvSpPr>
              <p:nvPr/>
            </p:nvSpPr>
            <p:spPr bwMode="auto">
              <a:xfrm flipH="1" flipV="1">
                <a:off x="1824" y="1512"/>
                <a:ext cx="12" cy="9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4" name="Line 29"/>
              <p:cNvSpPr>
                <a:spLocks noChangeShapeType="1"/>
              </p:cNvSpPr>
              <p:nvPr/>
            </p:nvSpPr>
            <p:spPr bwMode="auto">
              <a:xfrm flipV="1">
                <a:off x="1764" y="1692"/>
                <a:ext cx="36" cy="96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5" name="Line 30"/>
              <p:cNvSpPr>
                <a:spLocks noChangeShapeType="1"/>
              </p:cNvSpPr>
              <p:nvPr/>
            </p:nvSpPr>
            <p:spPr bwMode="auto">
              <a:xfrm flipH="1" flipV="1">
                <a:off x="1860" y="1692"/>
                <a:ext cx="36" cy="9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85" name="Text Box 31"/>
            <p:cNvSpPr txBox="1">
              <a:spLocks noChangeArrowheads="1"/>
            </p:cNvSpPr>
            <p:nvPr/>
          </p:nvSpPr>
          <p:spPr bwMode="auto">
            <a:xfrm>
              <a:off x="1823" y="1775"/>
              <a:ext cx="236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2075" tIns="46038" rIns="92075" bIns="46038">
              <a:prstTxWarp prst="textNoShape">
                <a:avLst/>
              </a:prstTxWarp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dirty="0">
                  <a:solidFill>
                    <a:srgbClr val="000000"/>
                  </a:solidFill>
                  <a:latin typeface="Arial"/>
                  <a:ea typeface="+mn-ea"/>
                  <a:cs typeface="+mn-cs"/>
                </a:rPr>
                <a:t>HJ</a:t>
              </a:r>
            </a:p>
          </p:txBody>
        </p:sp>
        <p:sp>
          <p:nvSpPr>
            <p:cNvPr id="86" name="Text Box 32"/>
            <p:cNvSpPr txBox="1">
              <a:spLocks noChangeArrowheads="1"/>
            </p:cNvSpPr>
            <p:nvPr/>
          </p:nvSpPr>
          <p:spPr bwMode="auto">
            <a:xfrm>
              <a:off x="1743" y="1583"/>
              <a:ext cx="236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2075" tIns="46038" rIns="92075" bIns="46038">
              <a:prstTxWarp prst="textNoShape">
                <a:avLst/>
              </a:prstTxWarp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dirty="0">
                  <a:solidFill>
                    <a:srgbClr val="000000"/>
                  </a:solidFill>
                  <a:latin typeface="Arial"/>
                  <a:ea typeface="+mn-ea"/>
                  <a:cs typeface="+mn-cs"/>
                </a:rPr>
                <a:t>HJ</a:t>
              </a:r>
            </a:p>
          </p:txBody>
        </p:sp>
        <p:sp>
          <p:nvSpPr>
            <p:cNvPr id="87" name="Text Box 33"/>
            <p:cNvSpPr txBox="1">
              <a:spLocks noChangeArrowheads="1"/>
            </p:cNvSpPr>
            <p:nvPr/>
          </p:nvSpPr>
          <p:spPr bwMode="auto">
            <a:xfrm>
              <a:off x="1742" y="1404"/>
              <a:ext cx="288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prstTxWarp prst="textNoShape">
                <a:avLst/>
              </a:prstTxWarp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dirty="0">
                  <a:solidFill>
                    <a:srgbClr val="000000"/>
                  </a:solidFill>
                  <a:latin typeface="Arial"/>
                  <a:ea typeface="+mn-ea"/>
                  <a:cs typeface="+mn-cs"/>
                </a:rPr>
                <a:t>GB</a:t>
              </a:r>
            </a:p>
          </p:txBody>
        </p:sp>
      </p:grpSp>
      <p:grpSp>
        <p:nvGrpSpPr>
          <p:cNvPr id="13" name="Group 120"/>
          <p:cNvGrpSpPr>
            <a:grpSpLocks/>
          </p:cNvGrpSpPr>
          <p:nvPr/>
        </p:nvGrpSpPr>
        <p:grpSpPr bwMode="auto">
          <a:xfrm>
            <a:off x="330202" y="1295401"/>
            <a:ext cx="1020763" cy="931863"/>
            <a:chOff x="2047" y="1392"/>
            <a:chExt cx="643" cy="587"/>
          </a:xfrm>
        </p:grpSpPr>
        <p:pic>
          <p:nvPicPr>
            <p:cNvPr id="97" name="Picture 12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47" y="1392"/>
              <a:ext cx="643" cy="5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98" name="Text Box 122"/>
            <p:cNvSpPr txBox="1">
              <a:spLocks noChangeArrowheads="1"/>
            </p:cNvSpPr>
            <p:nvPr/>
          </p:nvSpPr>
          <p:spPr bwMode="auto">
            <a:xfrm>
              <a:off x="2136" y="1728"/>
              <a:ext cx="494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pPr defTabSz="457200" fontAlgn="auto">
                <a:spcBef>
                  <a:spcPts val="450"/>
                </a:spcBef>
                <a:spcAft>
                  <a:spcPts val="0"/>
                </a:spcAft>
                <a:buClr>
                  <a:srgbClr val="FF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 smtClean="0">
                  <a:solidFill>
                    <a:srgbClr val="000000"/>
                  </a:solidFill>
                  <a:latin typeface="Arial"/>
                  <a:ea typeface="MS Gothic" pitchFamily="49" charset="-128"/>
                  <a:cs typeface="MS Gothic" pitchFamily="49" charset="-128"/>
                </a:rPr>
                <a:t>Users</a:t>
              </a:r>
              <a:endParaRPr lang="en-GB" sz="1800" dirty="0">
                <a:solidFill>
                  <a:srgbClr val="000000"/>
                </a:solidFill>
                <a:latin typeface="Arial"/>
                <a:ea typeface="MS Gothic" pitchFamily="49" charset="-128"/>
                <a:cs typeface="MS Gothic" pitchFamily="49" charset="-128"/>
              </a:endParaRPr>
            </a:p>
          </p:txBody>
        </p:sp>
      </p:grpSp>
      <p:sp>
        <p:nvSpPr>
          <p:cNvPr id="99" name="Line 19"/>
          <p:cNvSpPr>
            <a:spLocks noChangeShapeType="1"/>
          </p:cNvSpPr>
          <p:nvPr/>
        </p:nvSpPr>
        <p:spPr bwMode="auto">
          <a:xfrm flipV="1">
            <a:off x="1320800" y="1697038"/>
            <a:ext cx="495300" cy="47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square" lIns="92075" tIns="46038" rIns="92075" bIns="46038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grpSp>
        <p:nvGrpSpPr>
          <p:cNvPr id="14" name="Group 21"/>
          <p:cNvGrpSpPr>
            <a:grpSpLocks/>
          </p:cNvGrpSpPr>
          <p:nvPr/>
        </p:nvGrpSpPr>
        <p:grpSpPr bwMode="auto">
          <a:xfrm>
            <a:off x="657221" y="2727325"/>
            <a:ext cx="987005" cy="1249957"/>
            <a:chOff x="1650" y="1308"/>
            <a:chExt cx="431" cy="586"/>
          </a:xfrm>
        </p:grpSpPr>
        <p:grpSp>
          <p:nvGrpSpPr>
            <p:cNvPr id="15" name="Group 22"/>
            <p:cNvGrpSpPr>
              <a:grpSpLocks/>
            </p:cNvGrpSpPr>
            <p:nvPr/>
          </p:nvGrpSpPr>
          <p:grpSpPr bwMode="auto">
            <a:xfrm>
              <a:off x="1650" y="1308"/>
              <a:ext cx="360" cy="582"/>
              <a:chOff x="1650" y="1308"/>
              <a:chExt cx="360" cy="582"/>
            </a:xfrm>
          </p:grpSpPr>
          <p:sp>
            <p:nvSpPr>
              <p:cNvPr id="61" name="Oval 23"/>
              <p:cNvSpPr>
                <a:spLocks noChangeArrowheads="1"/>
              </p:cNvSpPr>
              <p:nvPr/>
            </p:nvSpPr>
            <p:spPr bwMode="auto">
              <a:xfrm>
                <a:off x="1752" y="1416"/>
                <a:ext cx="168" cy="108"/>
              </a:xfrm>
              <a:prstGeom prst="ellipse">
                <a:avLst/>
              </a:prstGeom>
              <a:solidFill>
                <a:srgbClr val="FF1414"/>
              </a:solidFill>
              <a:ln w="952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lIns="92075" tIns="46038" rIns="92075" bIns="46038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srgbClr val="000000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62" name="Oval 24"/>
              <p:cNvSpPr>
                <a:spLocks noChangeArrowheads="1"/>
              </p:cNvSpPr>
              <p:nvPr/>
            </p:nvSpPr>
            <p:spPr bwMode="auto">
              <a:xfrm>
                <a:off x="1650" y="1782"/>
                <a:ext cx="168" cy="10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lIns="92075" tIns="46038" rIns="92075" bIns="46038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srgbClr val="000000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63" name="Oval 25"/>
              <p:cNvSpPr>
                <a:spLocks noChangeArrowheads="1"/>
              </p:cNvSpPr>
              <p:nvPr/>
            </p:nvSpPr>
            <p:spPr bwMode="auto">
              <a:xfrm>
                <a:off x="1746" y="1596"/>
                <a:ext cx="168" cy="108"/>
              </a:xfrm>
              <a:prstGeom prst="ellipse">
                <a:avLst/>
              </a:prstGeom>
              <a:solidFill>
                <a:srgbClr val="FF1414"/>
              </a:solidFill>
              <a:ln w="952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lIns="92075" tIns="46038" rIns="92075" bIns="46038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srgbClr val="000000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64" name="Oval 26"/>
              <p:cNvSpPr>
                <a:spLocks noChangeArrowheads="1"/>
              </p:cNvSpPr>
              <p:nvPr/>
            </p:nvSpPr>
            <p:spPr bwMode="auto">
              <a:xfrm>
                <a:off x="1842" y="1782"/>
                <a:ext cx="168" cy="108"/>
              </a:xfrm>
              <a:prstGeom prst="ellipse">
                <a:avLst/>
              </a:prstGeom>
              <a:solidFill>
                <a:srgbClr val="FF1414"/>
              </a:solidFill>
              <a:ln w="952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lIns="92075" tIns="46038" rIns="92075" bIns="46038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srgbClr val="000000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65" name="Line 27"/>
              <p:cNvSpPr>
                <a:spLocks noChangeShapeType="1"/>
              </p:cNvSpPr>
              <p:nvPr/>
            </p:nvSpPr>
            <p:spPr bwMode="auto">
              <a:xfrm flipH="1" flipV="1">
                <a:off x="1824" y="1308"/>
                <a:ext cx="12" cy="9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6" name="Line 28"/>
              <p:cNvSpPr>
                <a:spLocks noChangeShapeType="1"/>
              </p:cNvSpPr>
              <p:nvPr/>
            </p:nvSpPr>
            <p:spPr bwMode="auto">
              <a:xfrm flipH="1" flipV="1">
                <a:off x="1824" y="1512"/>
                <a:ext cx="12" cy="9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7" name="Line 29"/>
              <p:cNvSpPr>
                <a:spLocks noChangeShapeType="1"/>
              </p:cNvSpPr>
              <p:nvPr/>
            </p:nvSpPr>
            <p:spPr bwMode="auto">
              <a:xfrm flipV="1">
                <a:off x="1764" y="1692"/>
                <a:ext cx="36" cy="96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8" name="Line 30"/>
              <p:cNvSpPr>
                <a:spLocks noChangeShapeType="1"/>
              </p:cNvSpPr>
              <p:nvPr/>
            </p:nvSpPr>
            <p:spPr bwMode="auto">
              <a:xfrm flipH="1" flipV="1">
                <a:off x="1860" y="1692"/>
                <a:ext cx="36" cy="9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58" name="Text Box 31"/>
            <p:cNvSpPr txBox="1">
              <a:spLocks noChangeArrowheads="1"/>
            </p:cNvSpPr>
            <p:nvPr/>
          </p:nvSpPr>
          <p:spPr bwMode="auto">
            <a:xfrm>
              <a:off x="1845" y="1775"/>
              <a:ext cx="236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2075" tIns="46038" rIns="92075" bIns="46038">
              <a:prstTxWarp prst="textNoShape">
                <a:avLst/>
              </a:prstTxWarp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dirty="0" smtClean="0">
                  <a:solidFill>
                    <a:srgbClr val="000000"/>
                  </a:solidFill>
                  <a:latin typeface="Arial"/>
                  <a:ea typeface="+mn-ea"/>
                  <a:cs typeface="+mn-cs"/>
                </a:rPr>
                <a:t>NL</a:t>
              </a:r>
              <a:endParaRPr lang="en-US" sz="1050" b="1" dirty="0">
                <a:solidFill>
                  <a:srgbClr val="000000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" name="Text Box 32"/>
            <p:cNvSpPr txBox="1">
              <a:spLocks noChangeArrowheads="1"/>
            </p:cNvSpPr>
            <p:nvPr/>
          </p:nvSpPr>
          <p:spPr bwMode="auto">
            <a:xfrm>
              <a:off x="1749" y="1583"/>
              <a:ext cx="236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2075" tIns="46038" rIns="92075" bIns="46038">
              <a:prstTxWarp prst="textNoShape">
                <a:avLst/>
              </a:prstTxWarp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dirty="0" smtClean="0">
                  <a:solidFill>
                    <a:srgbClr val="000000"/>
                  </a:solidFill>
                  <a:latin typeface="Arial"/>
                  <a:ea typeface="+mn-ea"/>
                  <a:cs typeface="+mn-cs"/>
                </a:rPr>
                <a:t>NL</a:t>
              </a:r>
              <a:endParaRPr lang="en-US" sz="1050" b="1" dirty="0">
                <a:solidFill>
                  <a:srgbClr val="000000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" name="Text Box 33"/>
            <p:cNvSpPr txBox="1">
              <a:spLocks noChangeArrowheads="1"/>
            </p:cNvSpPr>
            <p:nvPr/>
          </p:nvSpPr>
          <p:spPr bwMode="auto">
            <a:xfrm>
              <a:off x="1742" y="1404"/>
              <a:ext cx="288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prstTxWarp prst="textNoShape">
                <a:avLst/>
              </a:prstTxWarp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dirty="0">
                  <a:solidFill>
                    <a:srgbClr val="000000"/>
                  </a:solidFill>
                  <a:latin typeface="Arial"/>
                  <a:ea typeface="+mn-ea"/>
                  <a:cs typeface="+mn-cs"/>
                </a:rPr>
                <a:t>GB</a:t>
              </a:r>
            </a:p>
          </p:txBody>
        </p:sp>
      </p:grpSp>
      <p:grpSp>
        <p:nvGrpSpPr>
          <p:cNvPr id="16" name="Group 21"/>
          <p:cNvGrpSpPr>
            <a:grpSpLocks/>
          </p:cNvGrpSpPr>
          <p:nvPr/>
        </p:nvGrpSpPr>
        <p:grpSpPr bwMode="auto">
          <a:xfrm>
            <a:off x="3590925" y="1216025"/>
            <a:ext cx="936625" cy="1249957"/>
            <a:chOff x="1650" y="1308"/>
            <a:chExt cx="409" cy="586"/>
          </a:xfrm>
        </p:grpSpPr>
        <p:grpSp>
          <p:nvGrpSpPr>
            <p:cNvPr id="17" name="Group 22"/>
            <p:cNvGrpSpPr>
              <a:grpSpLocks/>
            </p:cNvGrpSpPr>
            <p:nvPr/>
          </p:nvGrpSpPr>
          <p:grpSpPr bwMode="auto">
            <a:xfrm>
              <a:off x="1650" y="1308"/>
              <a:ext cx="360" cy="582"/>
              <a:chOff x="1650" y="1308"/>
              <a:chExt cx="360" cy="582"/>
            </a:xfrm>
          </p:grpSpPr>
          <p:sp>
            <p:nvSpPr>
              <p:cNvPr id="80" name="Oval 23"/>
              <p:cNvSpPr>
                <a:spLocks noChangeArrowheads="1"/>
              </p:cNvSpPr>
              <p:nvPr/>
            </p:nvSpPr>
            <p:spPr bwMode="auto">
              <a:xfrm>
                <a:off x="1752" y="1416"/>
                <a:ext cx="168" cy="108"/>
              </a:xfrm>
              <a:prstGeom prst="ellipse">
                <a:avLst/>
              </a:prstGeom>
              <a:solidFill>
                <a:srgbClr val="44AFBA"/>
              </a:solidFill>
              <a:ln w="952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lIns="92075" tIns="46038" rIns="92075" bIns="46038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srgbClr val="000000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81" name="Oval 24"/>
              <p:cNvSpPr>
                <a:spLocks noChangeArrowheads="1"/>
              </p:cNvSpPr>
              <p:nvPr/>
            </p:nvSpPr>
            <p:spPr bwMode="auto">
              <a:xfrm>
                <a:off x="1650" y="1782"/>
                <a:ext cx="168" cy="108"/>
              </a:xfrm>
              <a:prstGeom prst="ellipse">
                <a:avLst/>
              </a:prstGeom>
              <a:solidFill>
                <a:srgbClr val="44AFBA"/>
              </a:solidFill>
              <a:ln w="952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lIns="92075" tIns="46038" rIns="92075" bIns="46038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srgbClr val="000000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83" name="Oval 25"/>
              <p:cNvSpPr>
                <a:spLocks noChangeArrowheads="1"/>
              </p:cNvSpPr>
              <p:nvPr/>
            </p:nvSpPr>
            <p:spPr bwMode="auto">
              <a:xfrm>
                <a:off x="1746" y="1596"/>
                <a:ext cx="168" cy="108"/>
              </a:xfrm>
              <a:prstGeom prst="ellipse">
                <a:avLst/>
              </a:prstGeom>
              <a:solidFill>
                <a:srgbClr val="44AFBA"/>
              </a:solidFill>
              <a:ln w="952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lIns="92075" tIns="46038" rIns="92075" bIns="46038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srgbClr val="000000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84" name="Oval 26"/>
              <p:cNvSpPr>
                <a:spLocks noChangeArrowheads="1"/>
              </p:cNvSpPr>
              <p:nvPr/>
            </p:nvSpPr>
            <p:spPr bwMode="auto">
              <a:xfrm>
                <a:off x="1842" y="1782"/>
                <a:ext cx="168" cy="108"/>
              </a:xfrm>
              <a:prstGeom prst="ellipse">
                <a:avLst/>
              </a:prstGeom>
              <a:solidFill>
                <a:srgbClr val="44AFBA"/>
              </a:solidFill>
              <a:ln w="952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lIns="92075" tIns="46038" rIns="92075" bIns="46038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srgbClr val="000000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96" name="Line 27"/>
              <p:cNvSpPr>
                <a:spLocks noChangeShapeType="1"/>
              </p:cNvSpPr>
              <p:nvPr/>
            </p:nvSpPr>
            <p:spPr bwMode="auto">
              <a:xfrm flipH="1" flipV="1">
                <a:off x="1824" y="1308"/>
                <a:ext cx="12" cy="9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0" name="Line 28"/>
              <p:cNvSpPr>
                <a:spLocks noChangeShapeType="1"/>
              </p:cNvSpPr>
              <p:nvPr/>
            </p:nvSpPr>
            <p:spPr bwMode="auto">
              <a:xfrm flipH="1" flipV="1">
                <a:off x="1824" y="1512"/>
                <a:ext cx="12" cy="9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1" name="Line 29"/>
              <p:cNvSpPr>
                <a:spLocks noChangeShapeType="1"/>
              </p:cNvSpPr>
              <p:nvPr/>
            </p:nvSpPr>
            <p:spPr bwMode="auto">
              <a:xfrm flipV="1">
                <a:off x="1764" y="1692"/>
                <a:ext cx="36" cy="96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" name="Line 30"/>
              <p:cNvSpPr>
                <a:spLocks noChangeShapeType="1"/>
              </p:cNvSpPr>
              <p:nvPr/>
            </p:nvSpPr>
            <p:spPr bwMode="auto">
              <a:xfrm flipH="1" flipV="1">
                <a:off x="1860" y="1692"/>
                <a:ext cx="36" cy="9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71" name="Text Box 31"/>
            <p:cNvSpPr txBox="1">
              <a:spLocks noChangeArrowheads="1"/>
            </p:cNvSpPr>
            <p:nvPr/>
          </p:nvSpPr>
          <p:spPr bwMode="auto">
            <a:xfrm>
              <a:off x="1823" y="1775"/>
              <a:ext cx="236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2075" tIns="46038" rIns="92075" bIns="46038">
              <a:prstTxWarp prst="textNoShape">
                <a:avLst/>
              </a:prstTxWarp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dirty="0">
                  <a:solidFill>
                    <a:srgbClr val="000000"/>
                  </a:solidFill>
                  <a:latin typeface="Arial"/>
                  <a:ea typeface="+mn-ea"/>
                  <a:cs typeface="+mn-cs"/>
                </a:rPr>
                <a:t>HJ</a:t>
              </a:r>
            </a:p>
          </p:txBody>
        </p:sp>
        <p:sp>
          <p:nvSpPr>
            <p:cNvPr id="72" name="Text Box 32"/>
            <p:cNvSpPr txBox="1">
              <a:spLocks noChangeArrowheads="1"/>
            </p:cNvSpPr>
            <p:nvPr/>
          </p:nvSpPr>
          <p:spPr bwMode="auto">
            <a:xfrm>
              <a:off x="1743" y="1583"/>
              <a:ext cx="236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2075" tIns="46038" rIns="92075" bIns="46038">
              <a:prstTxWarp prst="textNoShape">
                <a:avLst/>
              </a:prstTxWarp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dirty="0">
                  <a:solidFill>
                    <a:srgbClr val="000000"/>
                  </a:solidFill>
                  <a:latin typeface="Arial"/>
                  <a:ea typeface="+mn-ea"/>
                  <a:cs typeface="+mn-cs"/>
                </a:rPr>
                <a:t>HJ</a:t>
              </a:r>
            </a:p>
          </p:txBody>
        </p:sp>
        <p:sp>
          <p:nvSpPr>
            <p:cNvPr id="74" name="Text Box 33"/>
            <p:cNvSpPr txBox="1">
              <a:spLocks noChangeArrowheads="1"/>
            </p:cNvSpPr>
            <p:nvPr/>
          </p:nvSpPr>
          <p:spPr bwMode="auto">
            <a:xfrm>
              <a:off x="1742" y="1404"/>
              <a:ext cx="288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prstTxWarp prst="textNoShape">
                <a:avLst/>
              </a:prstTxWarp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dirty="0">
                  <a:solidFill>
                    <a:srgbClr val="000000"/>
                  </a:solidFill>
                  <a:latin typeface="Arial"/>
                  <a:ea typeface="+mn-ea"/>
                  <a:cs typeface="+mn-cs"/>
                </a:rPr>
                <a:t>GB</a:t>
              </a:r>
            </a:p>
          </p:txBody>
        </p:sp>
      </p:grpSp>
      <p:cxnSp>
        <p:nvCxnSpPr>
          <p:cNvPr id="106" name="Straight Connector 105"/>
          <p:cNvCxnSpPr/>
          <p:nvPr/>
        </p:nvCxnSpPr>
        <p:spPr>
          <a:xfrm rot="16200000" flipH="1">
            <a:off x="1898650" y="4400550"/>
            <a:ext cx="330200" cy="12700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Elbow Connector 107"/>
          <p:cNvCxnSpPr/>
          <p:nvPr/>
        </p:nvCxnSpPr>
        <p:spPr>
          <a:xfrm rot="5400000" flipH="1" flipV="1">
            <a:off x="2006600" y="2540000"/>
            <a:ext cx="2133600" cy="1955800"/>
          </a:xfrm>
          <a:prstGeom prst="bentConnector3">
            <a:avLst>
              <a:gd name="adj1" fmla="val 595"/>
            </a:avLst>
          </a:prstGeom>
          <a:ln w="25400" cap="flat" cmpd="sng" algn="ctr">
            <a:solidFill>
              <a:schemeClr val="accent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Influence execution plan without adding hints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Simple two table join between the SALES and PRODUCTS tables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Example Overview</a:t>
            </a:r>
          </a:p>
          <a:p>
            <a:endParaRPr lang="en-US" dirty="0"/>
          </a:p>
        </p:txBody>
      </p:sp>
      <p:sp>
        <p:nvSpPr>
          <p:cNvPr id="10" name="Rounded Rectangle 9"/>
          <p:cNvSpPr/>
          <p:nvPr/>
        </p:nvSpPr>
        <p:spPr bwMode="auto">
          <a:xfrm>
            <a:off x="1409700" y="1790700"/>
            <a:ext cx="1219200" cy="304800"/>
          </a:xfrm>
          <a:prstGeom prst="roundRect">
            <a:avLst/>
          </a:prstGeom>
          <a:solidFill>
            <a:srgbClr val="B8B8B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2075" tIns="46038" rIns="92075" bIns="4603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Group By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1295400" y="2476500"/>
            <a:ext cx="1447800" cy="304800"/>
          </a:xfrm>
          <a:prstGeom prst="round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2075" tIns="46038" rIns="92075" bIns="4603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latin typeface="Arial Unicode MS" pitchFamily="-108" charset="0"/>
                <a:ea typeface="+mn-ea"/>
                <a:cs typeface="+mn-cs"/>
              </a:rPr>
              <a:t>HASH JOIN</a:t>
            </a:r>
            <a:endParaRPr lang="en-US" sz="18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2171700" y="3390900"/>
            <a:ext cx="1828800" cy="457200"/>
          </a:xfrm>
          <a:prstGeom prst="round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2075" tIns="46038" rIns="92075" bIns="4603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TABLE ACCESS SALES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114300" y="3390900"/>
            <a:ext cx="1828800" cy="457200"/>
          </a:xfrm>
          <a:prstGeom prst="round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2075" tIns="46038" rIns="92075" bIns="4603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Arial Unicode MS" pitchFamily="-108" charset="0"/>
                <a:ea typeface="+mn-ea"/>
                <a:cs typeface="+mn-cs"/>
              </a:rPr>
              <a:t>TABLE ACCESS PRODUCTS</a:t>
            </a:r>
            <a:endParaRPr lang="en-US" sz="16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cxnSp>
        <p:nvCxnSpPr>
          <p:cNvPr id="14" name="Straight Connector 10"/>
          <p:cNvCxnSpPr>
            <a:cxnSpLocks noChangeShapeType="1"/>
            <a:endCxn id="11" idx="0"/>
          </p:cNvCxnSpPr>
          <p:nvPr/>
        </p:nvCxnSpPr>
        <p:spPr bwMode="auto">
          <a:xfrm>
            <a:off x="2019300" y="20955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" name="Straight Connector 13"/>
          <p:cNvCxnSpPr>
            <a:cxnSpLocks noChangeShapeType="1"/>
          </p:cNvCxnSpPr>
          <p:nvPr/>
        </p:nvCxnSpPr>
        <p:spPr bwMode="auto">
          <a:xfrm rot="5400000">
            <a:off x="1866900" y="29337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>
            <a:off x="1257300" y="3086100"/>
            <a:ext cx="160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" name="Straight Connector 17"/>
          <p:cNvCxnSpPr>
            <a:cxnSpLocks noChangeShapeType="1"/>
          </p:cNvCxnSpPr>
          <p:nvPr/>
        </p:nvCxnSpPr>
        <p:spPr bwMode="auto">
          <a:xfrm rot="5400000">
            <a:off x="1104900" y="32385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Straight Connector 18"/>
          <p:cNvCxnSpPr>
            <a:cxnSpLocks noChangeShapeType="1"/>
          </p:cNvCxnSpPr>
          <p:nvPr/>
        </p:nvCxnSpPr>
        <p:spPr bwMode="auto">
          <a:xfrm rot="5400000">
            <a:off x="2705100" y="32385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19" name="Rounded Rectangle 18"/>
          <p:cNvSpPr/>
          <p:nvPr/>
        </p:nvSpPr>
        <p:spPr bwMode="auto">
          <a:xfrm>
            <a:off x="6029325" y="1790700"/>
            <a:ext cx="1219200" cy="304800"/>
          </a:xfrm>
          <a:prstGeom prst="roundRect">
            <a:avLst/>
          </a:prstGeom>
          <a:solidFill>
            <a:srgbClr val="B8B8B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2075" tIns="46038" rIns="92075" bIns="4603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Group By</a:t>
            </a:r>
          </a:p>
        </p:txBody>
      </p:sp>
      <p:sp>
        <p:nvSpPr>
          <p:cNvPr id="20" name="Rounded Rectangle 19"/>
          <p:cNvSpPr/>
          <p:nvPr/>
        </p:nvSpPr>
        <p:spPr bwMode="auto">
          <a:xfrm>
            <a:off x="5915025" y="2466975"/>
            <a:ext cx="1447800" cy="304800"/>
          </a:xfrm>
          <a:prstGeom prst="round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2075" tIns="46038" rIns="92075" bIns="4603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latin typeface="Arial Unicode MS" pitchFamily="-108" charset="0"/>
                <a:ea typeface="+mn-ea"/>
                <a:cs typeface="+mn-cs"/>
              </a:rPr>
              <a:t>HASH JOIN</a:t>
            </a:r>
            <a:endParaRPr lang="en-US" sz="18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6791325" y="3390900"/>
            <a:ext cx="1828800" cy="457200"/>
          </a:xfrm>
          <a:prstGeom prst="round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2075" tIns="46038" rIns="92075" bIns="4603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TABLE ACCESS SALES</a:t>
            </a:r>
          </a:p>
        </p:txBody>
      </p:sp>
      <p:sp>
        <p:nvSpPr>
          <p:cNvPr id="22" name="Rounded Rectangle 21"/>
          <p:cNvSpPr/>
          <p:nvPr/>
        </p:nvSpPr>
        <p:spPr bwMode="auto">
          <a:xfrm>
            <a:off x="4210050" y="3390899"/>
            <a:ext cx="2352675" cy="8477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2075" tIns="46038" rIns="92075" bIns="4603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INDEX RANGE SCAN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PROD_SUPP_ID_INDX</a:t>
            </a:r>
            <a:endParaRPr lang="en-US" sz="14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cxnSp>
        <p:nvCxnSpPr>
          <p:cNvPr id="23" name="Straight Connector 10"/>
          <p:cNvCxnSpPr>
            <a:cxnSpLocks noChangeShapeType="1"/>
            <a:endCxn id="20" idx="0"/>
          </p:cNvCxnSpPr>
          <p:nvPr/>
        </p:nvCxnSpPr>
        <p:spPr bwMode="auto">
          <a:xfrm>
            <a:off x="6638925" y="2095500"/>
            <a:ext cx="0" cy="371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Straight Connector 13"/>
          <p:cNvCxnSpPr>
            <a:cxnSpLocks noChangeShapeType="1"/>
          </p:cNvCxnSpPr>
          <p:nvPr/>
        </p:nvCxnSpPr>
        <p:spPr bwMode="auto">
          <a:xfrm rot="5400000">
            <a:off x="6486525" y="29337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Straight Connector 24"/>
          <p:cNvCxnSpPr>
            <a:cxnSpLocks noChangeShapeType="1"/>
          </p:cNvCxnSpPr>
          <p:nvPr/>
        </p:nvCxnSpPr>
        <p:spPr bwMode="auto">
          <a:xfrm>
            <a:off x="5305425" y="3086100"/>
            <a:ext cx="2171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6" name="Straight Connector 17"/>
          <p:cNvCxnSpPr>
            <a:cxnSpLocks noChangeShapeType="1"/>
          </p:cNvCxnSpPr>
          <p:nvPr/>
        </p:nvCxnSpPr>
        <p:spPr bwMode="auto">
          <a:xfrm rot="5400000">
            <a:off x="5162550" y="32385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7" name="Straight Connector 18"/>
          <p:cNvCxnSpPr>
            <a:cxnSpLocks noChangeShapeType="1"/>
          </p:cNvCxnSpPr>
          <p:nvPr/>
        </p:nvCxnSpPr>
        <p:spPr bwMode="auto">
          <a:xfrm rot="5400000">
            <a:off x="7324725" y="32385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1" name="TextBox 30"/>
          <p:cNvSpPr txBox="1"/>
          <p:nvPr/>
        </p:nvSpPr>
        <p:spPr>
          <a:xfrm>
            <a:off x="971550" y="4219575"/>
            <a:ext cx="2047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424545"/>
                </a:solidFill>
                <a:latin typeface="Arial"/>
                <a:ea typeface="+mn-ea"/>
                <a:cs typeface="+mn-cs"/>
              </a:rPr>
              <a:t>Current Plan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715000" y="4219575"/>
            <a:ext cx="2047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424545"/>
                </a:solidFill>
                <a:latin typeface="Arial"/>
                <a:ea typeface="+mn-ea"/>
                <a:cs typeface="+mn-cs"/>
              </a:rPr>
              <a:t>Desired Plan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Influence execution plan without adding hints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Step 1. Execute the non-hinted SQL statement</a:t>
            </a: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76250" y="1362075"/>
            <a:ext cx="8191500" cy="327088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600" dirty="0" err="1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5" name="Picture 4" descr="spm_step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2638" y="1445914"/>
            <a:ext cx="5038725" cy="3166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Influence execution plan without adding hints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Default plan is uses full table scans followed by a hash join</a:t>
            </a: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76250" y="1362075"/>
            <a:ext cx="8191500" cy="327088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600" dirty="0" err="1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5" name="Picture 4" descr="default_plan_for_spm_dem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4508" y="2009863"/>
            <a:ext cx="7514984" cy="1660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Influence execution plan without adding hints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Step 2. Find the SQL_ID for the non-hinted statement in V$SQL</a:t>
            </a: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76250" y="1362075"/>
            <a:ext cx="8191500" cy="327088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600" dirty="0" err="1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6" name="Picture 5" descr="spm_step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5172" y="1911738"/>
            <a:ext cx="6093657" cy="2088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ounded Rectangle 6"/>
          <p:cNvSpPr/>
          <p:nvPr/>
        </p:nvSpPr>
        <p:spPr>
          <a:xfrm>
            <a:off x="1514475" y="3280409"/>
            <a:ext cx="1390650" cy="272416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600" dirty="0" err="1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Agenda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body" sz="quarter" idx="13"/>
          </p:nvPr>
        </p:nvSpPr>
        <p:spPr>
          <a:noFill/>
        </p:spPr>
        <p:txBody>
          <a:bodyPr/>
          <a:lstStyle/>
          <a:p>
            <a:r>
              <a:rPr lang="en-US" dirty="0" smtClean="0"/>
              <a:t>Using the right tools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Functions, friends or foes?</a:t>
            </a:r>
          </a:p>
          <a:p>
            <a:r>
              <a:rPr lang="en-US" dirty="0" smtClean="0"/>
              <a:t>Data type dilemmas</a:t>
            </a:r>
          </a:p>
          <a:p>
            <a:r>
              <a:rPr lang="en-US" dirty="0" smtClean="0"/>
              <a:t>Optimizer hints</a:t>
            </a:r>
          </a:p>
          <a:p>
            <a:r>
              <a:rPr lang="en-US" dirty="0" smtClean="0"/>
              <a:t>Influencing the execution plan without adding hints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Influence execution plan without adding hints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Step 3. Create a SQL plan baseline for the non-hinted SQL statement </a:t>
            </a: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76250" y="1362075"/>
            <a:ext cx="8191500" cy="327088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600" dirty="0" err="1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6" name="Picture 5" descr="spm_step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" y="2078917"/>
            <a:ext cx="8146281" cy="21414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ounded Rectangle 6"/>
          <p:cNvSpPr/>
          <p:nvPr/>
        </p:nvSpPr>
        <p:spPr>
          <a:xfrm>
            <a:off x="1752600" y="2336859"/>
            <a:ext cx="4110990" cy="168216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600" dirty="0" err="1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419036" y="3451948"/>
            <a:ext cx="305739" cy="460921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600" dirty="0" err="1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Influence execution plan without adding hints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Step 4. Captured Plan is not our desired plan so it should be disabled 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76250" y="1362075"/>
            <a:ext cx="8191500" cy="327088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600" dirty="0" err="1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8" name="Picture 7" descr="spm_step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05" y="2077521"/>
            <a:ext cx="8160569" cy="2142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ounded Rectangle 8"/>
          <p:cNvSpPr/>
          <p:nvPr/>
        </p:nvSpPr>
        <p:spPr>
          <a:xfrm>
            <a:off x="7418069" y="3474720"/>
            <a:ext cx="327325" cy="48768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600" dirty="0" err="1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552575" y="2079684"/>
            <a:ext cx="2114550" cy="158691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600" dirty="0" err="1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Influence execution plan without adding hints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Step 5. Modify the SQL statement to use the hint(s) &amp; execute it</a:t>
            </a: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76250" y="1362075"/>
            <a:ext cx="8191500" cy="327088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600" dirty="0" err="1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8" name="Picture 7" descr="spm_step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0238" y="2072463"/>
            <a:ext cx="5343525" cy="2243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ounded Rectangle 8"/>
          <p:cNvSpPr/>
          <p:nvPr/>
        </p:nvSpPr>
        <p:spPr>
          <a:xfrm>
            <a:off x="3181998" y="2102817"/>
            <a:ext cx="1246479" cy="206985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600" dirty="0" err="1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Influence execution plan without adding hints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Step 6. Find SQL_ID &amp; PLAN_HASH_VALUE for hinted SQL stmt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76250" y="1362075"/>
            <a:ext cx="8191500" cy="327088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600" dirty="0" err="1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8" name="Picture 7" descr="spm_step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4124" y="1933668"/>
            <a:ext cx="6775753" cy="1971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ounded Rectangle 8"/>
          <p:cNvSpPr/>
          <p:nvPr/>
        </p:nvSpPr>
        <p:spPr>
          <a:xfrm>
            <a:off x="1162049" y="3514724"/>
            <a:ext cx="2228851" cy="259371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600" dirty="0" err="1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Influence execution plan without adding hints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Step 7. Associate hinted plan with original SQL stmt’s SQL HANDLE</a:t>
            </a:r>
          </a:p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76250" y="1362075"/>
            <a:ext cx="8191500" cy="327088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600" dirty="0" err="1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9" name="Picture 8" descr="spm_step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6315" y="2094789"/>
            <a:ext cx="8131371" cy="1057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ounded Rectangle 10"/>
          <p:cNvSpPr/>
          <p:nvPr/>
        </p:nvSpPr>
        <p:spPr>
          <a:xfrm>
            <a:off x="1962150" y="2105025"/>
            <a:ext cx="3400425" cy="219075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168457" y="2439705"/>
            <a:ext cx="2602691" cy="2062428"/>
            <a:chOff x="3168457" y="2439705"/>
            <a:chExt cx="2602691" cy="2062428"/>
          </a:xfrm>
        </p:grpSpPr>
        <p:sp>
          <p:nvSpPr>
            <p:cNvPr id="10" name="Rectangle 9"/>
            <p:cNvSpPr/>
            <p:nvPr/>
          </p:nvSpPr>
          <p:spPr>
            <a:xfrm>
              <a:off x="3168457" y="3722434"/>
              <a:ext cx="2602691" cy="7796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 err="1" smtClean="0">
                  <a:solidFill>
                    <a:srgbClr val="424545"/>
                  </a:solidFill>
                </a:rPr>
                <a:t>Sql_id</a:t>
              </a:r>
              <a:r>
                <a:rPr lang="en-US" sz="1600" dirty="0" smtClean="0">
                  <a:solidFill>
                    <a:srgbClr val="424545"/>
                  </a:solidFill>
                </a:rPr>
                <a:t> &amp; </a:t>
              </a:r>
              <a:r>
                <a:rPr lang="en-US" sz="1600" dirty="0" err="1" smtClean="0">
                  <a:solidFill>
                    <a:srgbClr val="424545"/>
                  </a:solidFill>
                </a:rPr>
                <a:t>plan_hash_value</a:t>
              </a:r>
              <a:r>
                <a:rPr lang="en-US" sz="1600" dirty="0" smtClean="0">
                  <a:solidFill>
                    <a:srgbClr val="424545"/>
                  </a:solidFill>
                </a:rPr>
                <a:t> belong to hinted statement </a:t>
              </a:r>
              <a:endParaRPr lang="en-US" sz="1600" dirty="0">
                <a:solidFill>
                  <a:srgbClr val="424545"/>
                </a:solidFill>
              </a:endParaRPr>
            </a:p>
          </p:txBody>
        </p:sp>
        <p:cxnSp>
          <p:nvCxnSpPr>
            <p:cNvPr id="14" name="Elbow Connector 13"/>
            <p:cNvCxnSpPr>
              <a:stCxn id="10" idx="0"/>
            </p:cNvCxnSpPr>
            <p:nvPr/>
          </p:nvCxnSpPr>
          <p:spPr>
            <a:xfrm rot="5400000" flipH="1" flipV="1">
              <a:off x="4158508" y="2750999"/>
              <a:ext cx="1282730" cy="660141"/>
            </a:xfrm>
            <a:prstGeom prst="bentConnector3">
              <a:avLst>
                <a:gd name="adj1" fmla="val 99020"/>
              </a:avLst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6160926" y="2691220"/>
            <a:ext cx="2087183" cy="1810914"/>
            <a:chOff x="6160926" y="2691220"/>
            <a:chExt cx="2087183" cy="1810914"/>
          </a:xfrm>
        </p:grpSpPr>
        <p:sp>
          <p:nvSpPr>
            <p:cNvPr id="12" name="Rectangle 11"/>
            <p:cNvSpPr/>
            <p:nvPr/>
          </p:nvSpPr>
          <p:spPr>
            <a:xfrm>
              <a:off x="6160926" y="3735011"/>
              <a:ext cx="2087183" cy="76712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err="1" smtClean="0">
                  <a:solidFill>
                    <a:srgbClr val="424545"/>
                  </a:solidFill>
                  <a:cs typeface="Arial" pitchFamily="34" charset="0"/>
                </a:rPr>
                <a:t>sql_handle</a:t>
              </a:r>
              <a:r>
                <a:rPr lang="en-US" sz="1600" dirty="0" smtClean="0">
                  <a:solidFill>
                    <a:srgbClr val="424545"/>
                  </a:solidFill>
                  <a:cs typeface="Arial" pitchFamily="34" charset="0"/>
                </a:rPr>
                <a:t> is for the non-hinted statement</a:t>
              </a:r>
            </a:p>
          </p:txBody>
        </p:sp>
        <p:cxnSp>
          <p:nvCxnSpPr>
            <p:cNvPr id="20" name="Elbow Connector 19"/>
            <p:cNvCxnSpPr>
              <a:stCxn id="12" idx="0"/>
            </p:cNvCxnSpPr>
            <p:nvPr/>
          </p:nvCxnSpPr>
          <p:spPr>
            <a:xfrm rot="16200000" flipV="1">
              <a:off x="6255146" y="2785638"/>
              <a:ext cx="1043791" cy="854955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Influence execution plan without adding hints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Step 8. Confirm SQL stmt has two plans in it’s baseline </a:t>
            </a: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76250" y="1362075"/>
            <a:ext cx="8191500" cy="327088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600" dirty="0" err="1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9" name="Picture 8" descr="spm_step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9153" y="2077503"/>
            <a:ext cx="8165694" cy="2065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ounded Rectangle 9"/>
          <p:cNvSpPr/>
          <p:nvPr/>
        </p:nvSpPr>
        <p:spPr>
          <a:xfrm>
            <a:off x="6038851" y="2966085"/>
            <a:ext cx="2638424" cy="262636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600" dirty="0" err="1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95990" y="4137435"/>
            <a:ext cx="4300101" cy="49045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chemeClr val="tx2"/>
                </a:solidFill>
                <a:cs typeface="Arial" pitchFamily="34" charset="0"/>
              </a:rPr>
              <a:t>Hinted plan only accepted plan for non-hinted SQL stmt</a:t>
            </a:r>
          </a:p>
        </p:txBody>
      </p:sp>
      <p:cxnSp>
        <p:nvCxnSpPr>
          <p:cNvPr id="13" name="Shape 12"/>
          <p:cNvCxnSpPr>
            <a:stCxn id="11" idx="0"/>
            <a:endCxn id="10" idx="2"/>
          </p:cNvCxnSpPr>
          <p:nvPr/>
        </p:nvCxnSpPr>
        <p:spPr>
          <a:xfrm rot="5400000" flipH="1" flipV="1">
            <a:off x="6097695" y="2877067"/>
            <a:ext cx="908714" cy="1612022"/>
          </a:xfrm>
          <a:prstGeom prst="bentConnector3">
            <a:avLst>
              <a:gd name="adj1" fmla="val 50000"/>
            </a:avLst>
          </a:prstGeom>
          <a:ln w="2857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Influence execution plan without adding hints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Step 9. Confirm hinted plan is being used</a:t>
            </a: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76250" y="1362075"/>
            <a:ext cx="8191500" cy="327088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600" dirty="0" err="1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6" name="Picture 5" descr="spm_fin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03781" y="1407235"/>
            <a:ext cx="4336439" cy="3236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ounded Rectangle 6"/>
          <p:cNvSpPr/>
          <p:nvPr/>
        </p:nvSpPr>
        <p:spPr>
          <a:xfrm>
            <a:off x="2380764" y="1846556"/>
            <a:ext cx="1421615" cy="172743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600" dirty="0" err="1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525465" y="4462264"/>
            <a:ext cx="3976299" cy="178315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600" dirty="0" err="1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14778" y="1433641"/>
            <a:ext cx="2011743" cy="9934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424545"/>
                </a:solidFill>
                <a:cs typeface="Arial" pitchFamily="34" charset="0"/>
              </a:rPr>
              <a:t>Non-hinted SQL text but it is using the plan hash value for the hinted stmt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814781" y="3156516"/>
            <a:ext cx="2011743" cy="88030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424545"/>
                </a:solidFill>
                <a:cs typeface="Arial" pitchFamily="34" charset="0"/>
              </a:rPr>
              <a:t>Note section also confirms SQL plan baseline used for stmt</a:t>
            </a:r>
          </a:p>
        </p:txBody>
      </p:sp>
      <p:cxnSp>
        <p:nvCxnSpPr>
          <p:cNvPr id="14" name="Elbow Connector 13"/>
          <p:cNvCxnSpPr/>
          <p:nvPr/>
        </p:nvCxnSpPr>
        <p:spPr>
          <a:xfrm rot="10800000">
            <a:off x="6198684" y="1483945"/>
            <a:ext cx="590951" cy="402425"/>
          </a:xfrm>
          <a:prstGeom prst="bentConnector3">
            <a:avLst>
              <a:gd name="adj1" fmla="val 50000"/>
            </a:avLst>
          </a:prstGeom>
          <a:ln w="2857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12" idx="2"/>
            <a:endCxn id="8" idx="3"/>
          </p:cNvCxnSpPr>
          <p:nvPr/>
        </p:nvCxnSpPr>
        <p:spPr>
          <a:xfrm rot="5400000">
            <a:off x="6903909" y="3634678"/>
            <a:ext cx="514600" cy="1318889"/>
          </a:xfrm>
          <a:prstGeom prst="bentConnector2">
            <a:avLst/>
          </a:prstGeom>
          <a:ln w="2857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Optimizer hints should only be used with extreme caution</a:t>
            </a:r>
          </a:p>
          <a:p>
            <a:r>
              <a:rPr lang="en-US" dirty="0" smtClean="0"/>
              <a:t>To guarantee the same plan every time must supply a complete outline</a:t>
            </a:r>
          </a:p>
          <a:p>
            <a:r>
              <a:rPr lang="en-US" dirty="0" smtClean="0"/>
              <a:t>Use _OPTIMIZER_IGNORE_HINTS parameter to test query performance </a:t>
            </a:r>
            <a:r>
              <a:rPr lang="en-US" smtClean="0"/>
              <a:t>without hints</a:t>
            </a:r>
            <a:endParaRPr lang="en-US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Function Abuse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71552"/>
            <a:ext cx="8686800" cy="1289737"/>
          </a:xfrm>
        </p:spPr>
        <p:txBody>
          <a:bodyPr/>
          <a:lstStyle/>
          <a:p>
            <a:pPr marL="342840" indent="-342840">
              <a:lnSpc>
                <a:spcPct val="90000"/>
              </a:lnSpc>
              <a:defRPr/>
            </a:pPr>
            <a:r>
              <a:rPr lang="en-US" altLang="en-US" sz="2400" dirty="0" smtClean="0"/>
              <a:t>Cardinality estimation issues</a:t>
            </a:r>
          </a:p>
          <a:p>
            <a:pPr marL="342840" indent="-342840">
              <a:lnSpc>
                <a:spcPct val="90000"/>
              </a:lnSpc>
              <a:defRPr/>
            </a:pPr>
            <a:r>
              <a:rPr lang="en-US" altLang="en-US" sz="2400" dirty="0" smtClean="0"/>
              <a:t>May reduce access paths</a:t>
            </a:r>
          </a:p>
          <a:p>
            <a:pPr marL="342840" indent="-342840">
              <a:lnSpc>
                <a:spcPct val="90000"/>
              </a:lnSpc>
              <a:defRPr/>
            </a:pPr>
            <a:r>
              <a:rPr lang="en-US" altLang="en-US" sz="2400" dirty="0" smtClean="0"/>
              <a:t>Can increase CPU needs (repeated function calls)</a:t>
            </a:r>
          </a:p>
          <a:p>
            <a:pPr marL="342840" indent="-342840">
              <a:lnSpc>
                <a:spcPct val="90000"/>
              </a:lnSpc>
              <a:defRPr/>
            </a:pPr>
            <a:r>
              <a:rPr lang="en-US" altLang="en-US" sz="2400" dirty="0" smtClean="0"/>
              <a:t>Could lead to partition elimination </a:t>
            </a:r>
            <a:r>
              <a:rPr lang="en-US" altLang="en-US" sz="2400" dirty="0" err="1" smtClean="0"/>
              <a:t>elimination</a:t>
            </a:r>
            <a:endParaRPr lang="en-US" altLang="en-US" sz="2000" i="1" dirty="0"/>
          </a:p>
          <a:p>
            <a:pPr marL="0" indent="0">
              <a:lnSpc>
                <a:spcPct val="90000"/>
              </a:lnSpc>
              <a:buFont typeface="Arial" charset="0"/>
              <a:buNone/>
              <a:defRPr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782770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Cardinality Estimation Issues</a:t>
            </a:r>
          </a:p>
        </p:txBody>
      </p:sp>
      <p:sp>
        <p:nvSpPr>
          <p:cNvPr id="5123" name="Text Box 2051"/>
          <p:cNvSpPr txBox="1">
            <a:spLocks noChangeArrowheads="1"/>
          </p:cNvSpPr>
          <p:nvPr/>
        </p:nvSpPr>
        <p:spPr bwMode="auto">
          <a:xfrm>
            <a:off x="679559" y="1311354"/>
            <a:ext cx="7487915" cy="31085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lIns="91424" tIns="45712" rIns="91424" bIns="45712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</a:rPr>
              <a:t>ops$tkyte%ORA11GR2&gt; create table t</a:t>
            </a:r>
          </a:p>
          <a:p>
            <a:pPr eaLnBrk="1" hangingPunct="1">
              <a:defRPr/>
            </a:pP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</a:rPr>
              <a:t>  2  as</a:t>
            </a:r>
          </a:p>
          <a:p>
            <a:pPr eaLnBrk="1" hangingPunct="1">
              <a:defRPr/>
            </a:pP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</a:rPr>
              <a:t>  3  select *</a:t>
            </a:r>
          </a:p>
          <a:p>
            <a:pPr eaLnBrk="1" hangingPunct="1">
              <a:defRPr/>
            </a:pP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</a:rPr>
              <a:t>  4    from </a:t>
            </a:r>
            <a:r>
              <a:rPr lang="en-US" altLang="en-US" b="1" dirty="0" err="1">
                <a:solidFill>
                  <a:srgbClr val="000000"/>
                </a:solidFill>
                <a:latin typeface="Courier New" pitchFamily="49" charset="0"/>
              </a:rPr>
              <a:t>all_objects</a:t>
            </a:r>
            <a:endParaRPr lang="en-US" altLang="en-US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defRPr/>
            </a:pP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</a:rPr>
              <a:t>  5  /</a:t>
            </a:r>
          </a:p>
          <a:p>
            <a:pPr eaLnBrk="1" hangingPunct="1">
              <a:defRPr/>
            </a:pPr>
            <a:endParaRPr lang="en-US" altLang="en-US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defRPr/>
            </a:pP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</a:rPr>
              <a:t>Table created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</a:rPr>
              <a:t>.</a:t>
            </a:r>
            <a:endParaRPr lang="en-US" altLang="en-US" b="1" dirty="0">
              <a:solidFill>
                <a:srgbClr val="000000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0612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Cardinality Estimation Issues</a:t>
            </a:r>
          </a:p>
        </p:txBody>
      </p:sp>
      <p:sp>
        <p:nvSpPr>
          <p:cNvPr id="5123" name="Text Box 2051"/>
          <p:cNvSpPr txBox="1">
            <a:spLocks noChangeArrowheads="1"/>
          </p:cNvSpPr>
          <p:nvPr/>
        </p:nvSpPr>
        <p:spPr bwMode="auto">
          <a:xfrm>
            <a:off x="268290" y="884635"/>
            <a:ext cx="8347125" cy="37548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lIns="91424" tIns="45712" rIns="91424" bIns="45712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1400" b="1" dirty="0">
                <a:solidFill>
                  <a:srgbClr val="000000"/>
                </a:solidFill>
                <a:latin typeface="Courier New" pitchFamily="49" charset="0"/>
              </a:rPr>
              <a:t>ops$tkyte%ORA11GR2&gt; select count(*)</a:t>
            </a:r>
          </a:p>
          <a:p>
            <a:pPr eaLnBrk="1" hangingPunct="1">
              <a:defRPr/>
            </a:pPr>
            <a:r>
              <a:rPr lang="en-US" altLang="en-US" sz="1400" b="1" dirty="0">
                <a:solidFill>
                  <a:srgbClr val="000000"/>
                </a:solidFill>
                <a:latin typeface="Courier New" pitchFamily="49" charset="0"/>
              </a:rPr>
              <a:t>  2    from t</a:t>
            </a:r>
          </a:p>
          <a:p>
            <a:pPr eaLnBrk="1" hangingPunct="1">
              <a:defRPr/>
            </a:pPr>
            <a:r>
              <a:rPr lang="en-US" altLang="en-US" sz="1400" b="1" dirty="0">
                <a:solidFill>
                  <a:srgbClr val="000000"/>
                </a:solidFill>
                <a:latin typeface="Courier New" pitchFamily="49" charset="0"/>
              </a:rPr>
              <a:t>  3   where created &gt;= </a:t>
            </a:r>
            <a:r>
              <a:rPr lang="en-US" altLang="en-US" sz="1400" b="1" dirty="0" err="1">
                <a:solidFill>
                  <a:srgbClr val="000000"/>
                </a:solidFill>
                <a:latin typeface="Courier New" pitchFamily="49" charset="0"/>
              </a:rPr>
              <a:t>to_date</a:t>
            </a:r>
            <a:r>
              <a:rPr lang="en-US" altLang="en-US" sz="1400" b="1" dirty="0">
                <a:solidFill>
                  <a:srgbClr val="000000"/>
                </a:solidFill>
                <a:latin typeface="Courier New" pitchFamily="49" charset="0"/>
              </a:rPr>
              <a:t>( '5-sep-2010', '</a:t>
            </a:r>
            <a:r>
              <a:rPr lang="en-US" altLang="en-US" sz="1400" b="1" dirty="0" err="1">
                <a:solidFill>
                  <a:srgbClr val="000000"/>
                </a:solidFill>
                <a:latin typeface="Courier New" pitchFamily="49" charset="0"/>
              </a:rPr>
              <a:t>dd-mon-yyyy</a:t>
            </a:r>
            <a:r>
              <a:rPr lang="en-US" altLang="en-US" sz="1400" b="1" dirty="0">
                <a:solidFill>
                  <a:srgbClr val="000000"/>
                </a:solidFill>
                <a:latin typeface="Courier New" pitchFamily="49" charset="0"/>
              </a:rPr>
              <a:t>' )</a:t>
            </a:r>
          </a:p>
          <a:p>
            <a:pPr eaLnBrk="1" hangingPunct="1">
              <a:defRPr/>
            </a:pPr>
            <a:r>
              <a:rPr lang="en-US" altLang="en-US" sz="1400" b="1" dirty="0">
                <a:solidFill>
                  <a:srgbClr val="000000"/>
                </a:solidFill>
                <a:latin typeface="Courier New" pitchFamily="49" charset="0"/>
              </a:rPr>
              <a:t>  4     and created &lt;  </a:t>
            </a:r>
            <a:r>
              <a:rPr lang="en-US" altLang="en-US" sz="1400" b="1" dirty="0" err="1">
                <a:solidFill>
                  <a:srgbClr val="000000"/>
                </a:solidFill>
                <a:latin typeface="Courier New" pitchFamily="49" charset="0"/>
              </a:rPr>
              <a:t>to_date</a:t>
            </a:r>
            <a:r>
              <a:rPr lang="en-US" altLang="en-US" sz="1400" b="1" dirty="0">
                <a:solidFill>
                  <a:srgbClr val="000000"/>
                </a:solidFill>
                <a:latin typeface="Courier New" pitchFamily="49" charset="0"/>
              </a:rPr>
              <a:t>( '6-sep-2010', '</a:t>
            </a:r>
            <a:r>
              <a:rPr lang="en-US" altLang="en-US" sz="1400" b="1" dirty="0" err="1">
                <a:solidFill>
                  <a:srgbClr val="000000"/>
                </a:solidFill>
                <a:latin typeface="Courier New" pitchFamily="49" charset="0"/>
              </a:rPr>
              <a:t>dd-mon-yyyy</a:t>
            </a:r>
            <a:r>
              <a:rPr lang="en-US" altLang="en-US" sz="1400" b="1" dirty="0">
                <a:solidFill>
                  <a:srgbClr val="000000"/>
                </a:solidFill>
                <a:latin typeface="Courier New" pitchFamily="49" charset="0"/>
              </a:rPr>
              <a:t>' )</a:t>
            </a:r>
          </a:p>
          <a:p>
            <a:pPr eaLnBrk="1" hangingPunct="1">
              <a:defRPr/>
            </a:pPr>
            <a:r>
              <a:rPr lang="en-US" altLang="en-US" sz="1400" b="1" dirty="0">
                <a:solidFill>
                  <a:srgbClr val="000000"/>
                </a:solidFill>
                <a:latin typeface="Courier New" pitchFamily="49" charset="0"/>
              </a:rPr>
              <a:t>  5  /</a:t>
            </a:r>
          </a:p>
          <a:p>
            <a:pPr eaLnBrk="1" hangingPunct="1">
              <a:defRPr/>
            </a:pPr>
            <a:endParaRPr lang="en-US" altLang="en-US" sz="14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defRPr/>
            </a:pPr>
            <a:r>
              <a:rPr lang="en-US" altLang="en-US" sz="1400" b="1" dirty="0">
                <a:solidFill>
                  <a:srgbClr val="000000"/>
                </a:solidFill>
                <a:latin typeface="Courier New" pitchFamily="49" charset="0"/>
              </a:rPr>
              <a:t>  COUNT(*)</a:t>
            </a:r>
          </a:p>
          <a:p>
            <a:pPr eaLnBrk="1" hangingPunct="1">
              <a:defRPr/>
            </a:pPr>
            <a:r>
              <a:rPr lang="en-US" altLang="en-US" sz="1400" b="1" dirty="0">
                <a:solidFill>
                  <a:srgbClr val="000000"/>
                </a:solidFill>
                <a:latin typeface="Courier New" pitchFamily="49" charset="0"/>
              </a:rPr>
              <a:t>----------</a:t>
            </a:r>
          </a:p>
          <a:p>
            <a:pPr eaLnBrk="1" hangingPunct="1">
              <a:defRPr/>
            </a:pPr>
            <a:r>
              <a:rPr lang="en-US" altLang="en-US" sz="1400" b="1" dirty="0">
                <a:solidFill>
                  <a:srgbClr val="000000"/>
                </a:solidFill>
                <a:latin typeface="Courier New" pitchFamily="49" charset="0"/>
              </a:rPr>
              <a:t>     </a:t>
            </a:r>
            <a:r>
              <a:rPr lang="en-US" altLang="en-US" sz="1400" b="1" dirty="0">
                <a:solidFill>
                  <a:srgbClr val="FF0000"/>
                </a:solidFill>
                <a:latin typeface="Courier New" pitchFamily="49" charset="0"/>
              </a:rPr>
              <a:t>65925</a:t>
            </a:r>
          </a:p>
          <a:p>
            <a:pPr eaLnBrk="1" hangingPunct="1">
              <a:defRPr/>
            </a:pPr>
            <a:endParaRPr lang="en-US" altLang="en-US" sz="14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defRPr/>
            </a:pPr>
            <a:r>
              <a:rPr lang="en-US" altLang="en-US" sz="1400" b="1" dirty="0">
                <a:solidFill>
                  <a:srgbClr val="000000"/>
                </a:solidFill>
                <a:latin typeface="Courier New" pitchFamily="49" charset="0"/>
              </a:rPr>
              <a:t>ops$tkyte%ORA11GR2&gt; select count(*), 0.01 * count(*), 0.01 * 0.01 * count(*)</a:t>
            </a:r>
          </a:p>
          <a:p>
            <a:pPr eaLnBrk="1" hangingPunct="1">
              <a:defRPr/>
            </a:pPr>
            <a:r>
              <a:rPr lang="en-US" altLang="en-US" sz="1400" b="1" dirty="0">
                <a:solidFill>
                  <a:srgbClr val="000000"/>
                </a:solidFill>
                <a:latin typeface="Courier New" pitchFamily="49" charset="0"/>
              </a:rPr>
              <a:t>  2    from t</a:t>
            </a:r>
          </a:p>
          <a:p>
            <a:pPr eaLnBrk="1" hangingPunct="1">
              <a:defRPr/>
            </a:pPr>
            <a:r>
              <a:rPr lang="en-US" altLang="en-US" sz="1400" b="1" dirty="0">
                <a:solidFill>
                  <a:srgbClr val="000000"/>
                </a:solidFill>
                <a:latin typeface="Courier New" pitchFamily="49" charset="0"/>
              </a:rPr>
              <a:t>  3  /</a:t>
            </a:r>
          </a:p>
          <a:p>
            <a:pPr eaLnBrk="1" hangingPunct="1">
              <a:defRPr/>
            </a:pPr>
            <a:endParaRPr lang="en-US" altLang="en-US" sz="14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defRPr/>
            </a:pPr>
            <a:r>
              <a:rPr lang="en-US" altLang="en-US" sz="1400" b="1" dirty="0">
                <a:solidFill>
                  <a:srgbClr val="000000"/>
                </a:solidFill>
                <a:latin typeface="Courier New" pitchFamily="49" charset="0"/>
              </a:rPr>
              <a:t>  COUNT(*) 0.01*COUNT(*) 0.01*0.01*COUNT(*)</a:t>
            </a:r>
          </a:p>
          <a:p>
            <a:pPr eaLnBrk="1" hangingPunct="1">
              <a:defRPr/>
            </a:pPr>
            <a:r>
              <a:rPr lang="en-US" altLang="en-US" sz="1400" b="1" dirty="0">
                <a:solidFill>
                  <a:srgbClr val="000000"/>
                </a:solidFill>
                <a:latin typeface="Courier New" pitchFamily="49" charset="0"/>
              </a:rPr>
              <a:t>---------- ------------- ------------------</a:t>
            </a:r>
          </a:p>
          <a:p>
            <a:pPr eaLnBrk="1" hangingPunct="1">
              <a:defRPr/>
            </a:pPr>
            <a:r>
              <a:rPr lang="en-US" altLang="en-US" sz="1400" b="1" dirty="0">
                <a:solidFill>
                  <a:srgbClr val="FF0000"/>
                </a:solidFill>
                <a:latin typeface="Courier New" pitchFamily="49" charset="0"/>
              </a:rPr>
              <a:t>     72926        729.26             </a:t>
            </a:r>
            <a:r>
              <a:rPr lang="en-US" altLang="en-US" sz="1400" b="1" dirty="0" smtClean="0">
                <a:solidFill>
                  <a:srgbClr val="FF0000"/>
                </a:solidFill>
                <a:latin typeface="Courier New" pitchFamily="49" charset="0"/>
              </a:rPr>
              <a:t>7.2926</a:t>
            </a:r>
            <a:endParaRPr lang="en-US" altLang="en-US" sz="1400" b="1" dirty="0">
              <a:solidFill>
                <a:srgbClr val="FF0000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1943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Cardinality Estimation Issues</a:t>
            </a:r>
          </a:p>
        </p:txBody>
      </p:sp>
      <p:sp>
        <p:nvSpPr>
          <p:cNvPr id="5123" name="Text Box 2051"/>
          <p:cNvSpPr txBox="1">
            <a:spLocks noChangeArrowheads="1"/>
          </p:cNvSpPr>
          <p:nvPr/>
        </p:nvSpPr>
        <p:spPr bwMode="auto">
          <a:xfrm>
            <a:off x="268289" y="2092259"/>
            <a:ext cx="8577957" cy="8309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lIns="91424" tIns="45712" rIns="91424" bIns="45712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Courier New" pitchFamily="49" charset="0"/>
              </a:rPr>
              <a:t>ops$tkyte%ORA11GR2&gt; exec 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itchFamily="49" charset="0"/>
              </a:rPr>
              <a:t>dbms_stats.gather_table_stats</a:t>
            </a:r>
            <a:r>
              <a:rPr lang="en-US" altLang="en-US" sz="1600" b="1" dirty="0">
                <a:solidFill>
                  <a:srgbClr val="000000"/>
                </a:solidFill>
                <a:latin typeface="Courier New" pitchFamily="49" charset="0"/>
              </a:rPr>
              <a:t>( user, 'T' );</a:t>
            </a:r>
          </a:p>
          <a:p>
            <a:pPr eaLnBrk="1" hangingPunct="1">
              <a:defRPr/>
            </a:pPr>
            <a:endParaRPr lang="en-US" altLang="en-US" sz="16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Courier New" pitchFamily="49" charset="0"/>
              </a:rPr>
              <a:t>PL/SQL procedure successfully completed</a:t>
            </a:r>
            <a:r>
              <a:rPr lang="en-US" altLang="en-US" sz="1600" b="1" dirty="0" smtClean="0">
                <a:solidFill>
                  <a:srgbClr val="000000"/>
                </a:solidFill>
                <a:latin typeface="Courier New" pitchFamily="49" charset="0"/>
              </a:rPr>
              <a:t>.</a:t>
            </a:r>
            <a:endParaRPr lang="en-US" altLang="en-US" sz="1600" b="1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68288" y="2984174"/>
            <a:ext cx="8686800" cy="1289737"/>
          </a:xfrm>
          <a:prstGeom prst="rect">
            <a:avLst/>
          </a:prstGeom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996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3700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833563" indent="-2905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o"/>
              <a:defRPr sz="2400">
                <a:solidFill>
                  <a:schemeClr val="tx1"/>
                </a:solidFill>
                <a:latin typeface="+mn-lt"/>
              </a:defRPr>
            </a:lvl4pPr>
            <a:lvl5pPr marL="2173288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5pPr>
            <a:lvl6pPr marL="2631612" indent="-22538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6pPr>
            <a:lvl7pPr marL="3088731" indent="-22538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7pPr>
            <a:lvl8pPr marL="3545851" indent="-22538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8pPr>
            <a:lvl9pPr marL="4002970" indent="-22538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342840" indent="-342840">
              <a:lnSpc>
                <a:spcPct val="90000"/>
              </a:lnSpc>
              <a:defRPr/>
            </a:pPr>
            <a:r>
              <a:rPr lang="en-US" altLang="en-US" sz="2400" kern="0" dirty="0" smtClean="0">
                <a:solidFill>
                  <a:srgbClr val="000000"/>
                </a:solidFill>
              </a:rPr>
              <a:t>Why did I wait till here to gather statistics?</a:t>
            </a:r>
            <a:endParaRPr lang="en-US" altLang="en-US" sz="2000" i="1" kern="0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  <a:buFont typeface="Arial" charset="0"/>
              <a:buNone/>
              <a:defRPr/>
            </a:pPr>
            <a:endParaRPr lang="en-US" altLang="en-US" sz="24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224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Cardinality Estimation Issues</a:t>
            </a:r>
          </a:p>
        </p:txBody>
      </p:sp>
      <p:sp>
        <p:nvSpPr>
          <p:cNvPr id="5123" name="Text Box 2051"/>
          <p:cNvSpPr txBox="1">
            <a:spLocks noChangeArrowheads="1"/>
          </p:cNvSpPr>
          <p:nvPr/>
        </p:nvSpPr>
        <p:spPr bwMode="auto">
          <a:xfrm>
            <a:off x="837627" y="700468"/>
            <a:ext cx="7157696" cy="43396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lIns="91424" tIns="45712" rIns="91424" bIns="45712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b="1" dirty="0">
                <a:solidFill>
                  <a:srgbClr val="000000"/>
                </a:solidFill>
                <a:latin typeface="Courier New" pitchFamily="49" charset="0"/>
              </a:rPr>
              <a:t>ops$tkyte%ORA11GR2&gt; select count(*)</a:t>
            </a:r>
          </a:p>
          <a:p>
            <a:pPr eaLnBrk="1" hangingPunct="1">
              <a:defRPr/>
            </a:pPr>
            <a:r>
              <a:rPr lang="en-US" altLang="en-US" sz="1200" b="1" dirty="0">
                <a:solidFill>
                  <a:srgbClr val="000000"/>
                </a:solidFill>
                <a:latin typeface="Courier New" pitchFamily="49" charset="0"/>
              </a:rPr>
              <a:t>  2    from t t2</a:t>
            </a:r>
          </a:p>
          <a:p>
            <a:pPr eaLnBrk="1" hangingPunct="1">
              <a:defRPr/>
            </a:pPr>
            <a:r>
              <a:rPr lang="en-US" altLang="en-US" sz="1200" b="1" dirty="0">
                <a:solidFill>
                  <a:srgbClr val="000000"/>
                </a:solidFill>
                <a:latin typeface="Courier New" pitchFamily="49" charset="0"/>
              </a:rPr>
              <a:t>  3   where created &gt;= </a:t>
            </a:r>
            <a:r>
              <a:rPr lang="en-US" altLang="en-US" sz="1200" b="1" dirty="0" err="1">
                <a:solidFill>
                  <a:srgbClr val="000000"/>
                </a:solidFill>
                <a:latin typeface="Courier New" pitchFamily="49" charset="0"/>
              </a:rPr>
              <a:t>to_date</a:t>
            </a:r>
            <a:r>
              <a:rPr lang="en-US" altLang="en-US" sz="1200" b="1" dirty="0">
                <a:solidFill>
                  <a:srgbClr val="000000"/>
                </a:solidFill>
                <a:latin typeface="Courier New" pitchFamily="49" charset="0"/>
              </a:rPr>
              <a:t>( '5-sep-2010', '</a:t>
            </a:r>
            <a:r>
              <a:rPr lang="en-US" altLang="en-US" sz="1200" b="1" dirty="0" err="1">
                <a:solidFill>
                  <a:srgbClr val="000000"/>
                </a:solidFill>
                <a:latin typeface="Courier New" pitchFamily="49" charset="0"/>
              </a:rPr>
              <a:t>dd-mon-yyyy</a:t>
            </a:r>
            <a:r>
              <a:rPr lang="en-US" altLang="en-US" sz="1200" b="1" dirty="0">
                <a:solidFill>
                  <a:srgbClr val="000000"/>
                </a:solidFill>
                <a:latin typeface="Courier New" pitchFamily="49" charset="0"/>
              </a:rPr>
              <a:t>' )</a:t>
            </a:r>
          </a:p>
          <a:p>
            <a:pPr eaLnBrk="1" hangingPunct="1">
              <a:defRPr/>
            </a:pPr>
            <a:r>
              <a:rPr lang="en-US" altLang="en-US" sz="1200" b="1" dirty="0">
                <a:solidFill>
                  <a:srgbClr val="000000"/>
                </a:solidFill>
                <a:latin typeface="Courier New" pitchFamily="49" charset="0"/>
              </a:rPr>
              <a:t>  4     and created &lt;  </a:t>
            </a:r>
            <a:r>
              <a:rPr lang="en-US" altLang="en-US" sz="1200" b="1" dirty="0" err="1">
                <a:solidFill>
                  <a:srgbClr val="000000"/>
                </a:solidFill>
                <a:latin typeface="Courier New" pitchFamily="49" charset="0"/>
              </a:rPr>
              <a:t>to_date</a:t>
            </a:r>
            <a:r>
              <a:rPr lang="en-US" altLang="en-US" sz="1200" b="1" dirty="0">
                <a:solidFill>
                  <a:srgbClr val="000000"/>
                </a:solidFill>
                <a:latin typeface="Courier New" pitchFamily="49" charset="0"/>
              </a:rPr>
              <a:t>( '6-sep-2010', '</a:t>
            </a:r>
            <a:r>
              <a:rPr lang="en-US" altLang="en-US" sz="1200" b="1" dirty="0" err="1">
                <a:solidFill>
                  <a:srgbClr val="000000"/>
                </a:solidFill>
                <a:latin typeface="Courier New" pitchFamily="49" charset="0"/>
              </a:rPr>
              <a:t>dd-mon-yyyy</a:t>
            </a:r>
            <a:r>
              <a:rPr lang="en-US" altLang="en-US" sz="1200" b="1" dirty="0">
                <a:solidFill>
                  <a:srgbClr val="000000"/>
                </a:solidFill>
                <a:latin typeface="Courier New" pitchFamily="49" charset="0"/>
              </a:rPr>
              <a:t>' )</a:t>
            </a:r>
          </a:p>
          <a:p>
            <a:pPr eaLnBrk="1" hangingPunct="1">
              <a:defRPr/>
            </a:pPr>
            <a:r>
              <a:rPr lang="en-US" altLang="en-US" sz="1200" b="1" dirty="0">
                <a:solidFill>
                  <a:srgbClr val="000000"/>
                </a:solidFill>
                <a:latin typeface="Courier New" pitchFamily="49" charset="0"/>
              </a:rPr>
              <a:t>  5  </a:t>
            </a:r>
            <a:r>
              <a:rPr lang="en-US" altLang="en-US" sz="1200" b="1" dirty="0" smtClean="0">
                <a:solidFill>
                  <a:srgbClr val="000000"/>
                </a:solidFill>
                <a:latin typeface="Courier New" pitchFamily="49" charset="0"/>
              </a:rPr>
              <a:t>/</a:t>
            </a:r>
            <a:endParaRPr lang="en-US" altLang="en-US" sz="12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defRPr/>
            </a:pPr>
            <a:r>
              <a:rPr lang="en-US" altLang="en-US" sz="1200" b="1" dirty="0">
                <a:solidFill>
                  <a:srgbClr val="000000"/>
                </a:solidFill>
                <a:latin typeface="Courier New" pitchFamily="49" charset="0"/>
              </a:rPr>
              <a:t>  COUNT(*)</a:t>
            </a:r>
          </a:p>
          <a:p>
            <a:pPr eaLnBrk="1" hangingPunct="1">
              <a:defRPr/>
            </a:pPr>
            <a:r>
              <a:rPr lang="en-US" altLang="en-US" sz="1200" b="1" dirty="0">
                <a:solidFill>
                  <a:srgbClr val="000000"/>
                </a:solidFill>
                <a:latin typeface="Courier New" pitchFamily="49" charset="0"/>
              </a:rPr>
              <a:t>----------</a:t>
            </a:r>
          </a:p>
          <a:p>
            <a:pPr eaLnBrk="1" hangingPunct="1">
              <a:defRPr/>
            </a:pPr>
            <a:r>
              <a:rPr lang="en-US" altLang="en-US" sz="1200" b="1" dirty="0">
                <a:solidFill>
                  <a:srgbClr val="000000"/>
                </a:solidFill>
                <a:latin typeface="Courier New" pitchFamily="49" charset="0"/>
              </a:rPr>
              <a:t>     </a:t>
            </a:r>
            <a:r>
              <a:rPr lang="en-US" altLang="en-US" sz="1200" b="1" dirty="0">
                <a:solidFill>
                  <a:srgbClr val="FF0000"/>
                </a:solidFill>
                <a:latin typeface="Courier New" pitchFamily="49" charset="0"/>
              </a:rPr>
              <a:t>65925</a:t>
            </a:r>
          </a:p>
          <a:p>
            <a:pPr eaLnBrk="1" hangingPunct="1">
              <a:defRPr/>
            </a:pPr>
            <a:endParaRPr lang="en-US" altLang="en-US" sz="12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defRPr/>
            </a:pPr>
            <a:r>
              <a:rPr lang="en-US" altLang="en-US" sz="1200" b="1" dirty="0">
                <a:solidFill>
                  <a:srgbClr val="000000"/>
                </a:solidFill>
                <a:latin typeface="Courier New" pitchFamily="49" charset="0"/>
              </a:rPr>
              <a:t>ops$tkyte%ORA11GR2&gt; select * from table(</a:t>
            </a:r>
            <a:r>
              <a:rPr lang="en-US" altLang="en-US" sz="1200" b="1" dirty="0" err="1">
                <a:solidFill>
                  <a:srgbClr val="000000"/>
                </a:solidFill>
                <a:latin typeface="Courier New" pitchFamily="49" charset="0"/>
              </a:rPr>
              <a:t>dbms_xplan.display_cursor</a:t>
            </a:r>
            <a:r>
              <a:rPr lang="en-US" altLang="en-US" sz="1200" b="1" dirty="0" smtClean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en-US" altLang="en-US" sz="12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defRPr/>
            </a:pPr>
            <a:r>
              <a:rPr lang="en-US" altLang="en-US" sz="1200" b="1" dirty="0">
                <a:solidFill>
                  <a:srgbClr val="000000"/>
                </a:solidFill>
                <a:latin typeface="Courier New" pitchFamily="49" charset="0"/>
              </a:rPr>
              <a:t>---------------------------------------------------------------------------</a:t>
            </a:r>
          </a:p>
          <a:p>
            <a:pPr eaLnBrk="1" hangingPunct="1">
              <a:defRPr/>
            </a:pPr>
            <a:r>
              <a:rPr lang="en-US" altLang="en-US" sz="1200" b="1" dirty="0">
                <a:solidFill>
                  <a:srgbClr val="000000"/>
                </a:solidFill>
                <a:latin typeface="Courier New" pitchFamily="49" charset="0"/>
              </a:rPr>
              <a:t>| Id  | Operation          | Name | Rows  | Bytes | Cost (%CPU)| Time     |</a:t>
            </a:r>
          </a:p>
          <a:p>
            <a:pPr eaLnBrk="1" hangingPunct="1">
              <a:defRPr/>
            </a:pPr>
            <a:r>
              <a:rPr lang="en-US" altLang="en-US" sz="1200" b="1" dirty="0">
                <a:solidFill>
                  <a:srgbClr val="000000"/>
                </a:solidFill>
                <a:latin typeface="Courier New" pitchFamily="49" charset="0"/>
              </a:rPr>
              <a:t>---------------------------------------------------------------------------</a:t>
            </a:r>
          </a:p>
          <a:p>
            <a:pPr eaLnBrk="1" hangingPunct="1">
              <a:defRPr/>
            </a:pPr>
            <a:r>
              <a:rPr lang="en-US" altLang="en-US" sz="1200" b="1" dirty="0">
                <a:solidFill>
                  <a:srgbClr val="000000"/>
                </a:solidFill>
                <a:latin typeface="Courier New" pitchFamily="49" charset="0"/>
              </a:rPr>
              <a:t>|   0 | SELECT STATEMENT   |      |       |       |   291 (100)|          |</a:t>
            </a:r>
          </a:p>
          <a:p>
            <a:pPr eaLnBrk="1" hangingPunct="1">
              <a:defRPr/>
            </a:pPr>
            <a:r>
              <a:rPr lang="en-US" altLang="en-US" sz="1200" b="1" dirty="0">
                <a:solidFill>
                  <a:srgbClr val="000000"/>
                </a:solidFill>
                <a:latin typeface="Courier New" pitchFamily="49" charset="0"/>
              </a:rPr>
              <a:t>|   1 |  SORT AGGREGATE    |      |     1 |     8 |            |          |</a:t>
            </a:r>
          </a:p>
          <a:p>
            <a:pPr eaLnBrk="1" hangingPunct="1">
              <a:defRPr/>
            </a:pPr>
            <a:r>
              <a:rPr lang="en-US" altLang="en-US" sz="1200" b="1" dirty="0">
                <a:solidFill>
                  <a:srgbClr val="000000"/>
                </a:solidFill>
                <a:latin typeface="Courier New" pitchFamily="49" charset="0"/>
              </a:rPr>
              <a:t>|*  2 |   TABLE ACCESS FULL| T    | </a:t>
            </a:r>
            <a:r>
              <a:rPr lang="en-US" altLang="en-US" sz="1200" b="1" dirty="0">
                <a:solidFill>
                  <a:srgbClr val="FF0000"/>
                </a:solidFill>
                <a:latin typeface="Courier New" pitchFamily="49" charset="0"/>
              </a:rPr>
              <a:t>65462</a:t>
            </a:r>
            <a:r>
              <a:rPr lang="en-US" altLang="en-US" sz="1200" b="1" dirty="0">
                <a:solidFill>
                  <a:srgbClr val="000000"/>
                </a:solidFill>
                <a:latin typeface="Courier New" pitchFamily="49" charset="0"/>
              </a:rPr>
              <a:t> |   511K|   291   (1)| 00:00:04 |</a:t>
            </a:r>
          </a:p>
          <a:p>
            <a:pPr eaLnBrk="1" hangingPunct="1">
              <a:defRPr/>
            </a:pPr>
            <a:r>
              <a:rPr lang="en-US" altLang="en-US" sz="1200" b="1" dirty="0" smtClean="0">
                <a:solidFill>
                  <a:srgbClr val="000000"/>
                </a:solidFill>
                <a:latin typeface="Courier New" pitchFamily="49" charset="0"/>
              </a:rPr>
              <a:t>---------------------------------------------------------------------------</a:t>
            </a:r>
            <a:endParaRPr lang="en-US" altLang="en-US" sz="12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defRPr/>
            </a:pPr>
            <a:r>
              <a:rPr lang="en-US" altLang="en-US" sz="1200" b="1" dirty="0">
                <a:solidFill>
                  <a:srgbClr val="000000"/>
                </a:solidFill>
                <a:latin typeface="Courier New" pitchFamily="49" charset="0"/>
              </a:rPr>
              <a:t>Predicate Information (identified by operation id):</a:t>
            </a:r>
          </a:p>
          <a:p>
            <a:pPr eaLnBrk="1" hangingPunct="1">
              <a:defRPr/>
            </a:pPr>
            <a:r>
              <a:rPr lang="en-US" altLang="en-US" sz="1200" b="1" dirty="0">
                <a:solidFill>
                  <a:srgbClr val="000000"/>
                </a:solidFill>
                <a:latin typeface="Courier New" pitchFamily="49" charset="0"/>
              </a:rPr>
              <a:t>---------------------------------------------------</a:t>
            </a:r>
          </a:p>
          <a:p>
            <a:pPr eaLnBrk="1" hangingPunct="1">
              <a:defRPr/>
            </a:pPr>
            <a:endParaRPr lang="en-US" altLang="en-US" sz="12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defRPr/>
            </a:pPr>
            <a:r>
              <a:rPr lang="en-US" altLang="en-US" sz="1200" b="1" dirty="0">
                <a:solidFill>
                  <a:srgbClr val="000000"/>
                </a:solidFill>
                <a:latin typeface="Courier New" pitchFamily="49" charset="0"/>
              </a:rPr>
              <a:t>   2 - filter(("CREATED"&lt;TO_DATE(' 2010-09-06 00:00:00', '</a:t>
            </a:r>
            <a:r>
              <a:rPr lang="en-US" altLang="en-US" sz="1200" b="1" dirty="0" err="1">
                <a:solidFill>
                  <a:srgbClr val="000000"/>
                </a:solidFill>
                <a:latin typeface="Courier New" pitchFamily="49" charset="0"/>
              </a:rPr>
              <a:t>syyyy</a:t>
            </a:r>
            <a:r>
              <a:rPr lang="en-US" altLang="en-US" sz="1200" b="1" dirty="0">
                <a:solidFill>
                  <a:srgbClr val="000000"/>
                </a:solidFill>
                <a:latin typeface="Courier New" pitchFamily="49" charset="0"/>
              </a:rPr>
              <a:t>-mm-</a:t>
            </a:r>
            <a:r>
              <a:rPr lang="en-US" altLang="en-US" sz="1200" b="1" dirty="0" err="1">
                <a:solidFill>
                  <a:srgbClr val="000000"/>
                </a:solidFill>
                <a:latin typeface="Courier New" pitchFamily="49" charset="0"/>
              </a:rPr>
              <a:t>dd</a:t>
            </a:r>
            <a:endParaRPr lang="en-US" altLang="en-US" sz="12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defRPr/>
            </a:pPr>
            <a:r>
              <a:rPr lang="en-US" altLang="en-US" sz="1200" b="1" dirty="0">
                <a:solidFill>
                  <a:srgbClr val="000000"/>
                </a:solidFill>
                <a:latin typeface="Courier New" pitchFamily="49" charset="0"/>
              </a:rPr>
              <a:t>              hh24:mi:ss') AND "CREATED"&gt;=TO_DATE(' 2010-09-05 00:00:00',</a:t>
            </a:r>
          </a:p>
          <a:p>
            <a:pPr eaLnBrk="1" hangingPunct="1">
              <a:defRPr/>
            </a:pPr>
            <a:r>
              <a:rPr lang="en-US" altLang="en-US" sz="1200" b="1" dirty="0">
                <a:solidFill>
                  <a:srgbClr val="000000"/>
                </a:solidFill>
                <a:latin typeface="Courier New" pitchFamily="49" charset="0"/>
              </a:rPr>
              <a:t>              '</a:t>
            </a:r>
            <a:r>
              <a:rPr lang="en-US" altLang="en-US" sz="1200" b="1" dirty="0" err="1">
                <a:solidFill>
                  <a:srgbClr val="000000"/>
                </a:solidFill>
                <a:latin typeface="Courier New" pitchFamily="49" charset="0"/>
              </a:rPr>
              <a:t>syyyy</a:t>
            </a:r>
            <a:r>
              <a:rPr lang="en-US" altLang="en-US" sz="1200" b="1" dirty="0">
                <a:solidFill>
                  <a:srgbClr val="000000"/>
                </a:solidFill>
                <a:latin typeface="Courier New" pitchFamily="49" charset="0"/>
              </a:rPr>
              <a:t>-mm-</a:t>
            </a:r>
            <a:r>
              <a:rPr lang="en-US" altLang="en-US" sz="1200" b="1" dirty="0" err="1">
                <a:solidFill>
                  <a:srgbClr val="000000"/>
                </a:solidFill>
                <a:latin typeface="Courier New" pitchFamily="49" charset="0"/>
              </a:rPr>
              <a:t>dd</a:t>
            </a:r>
            <a:r>
              <a:rPr lang="en-US" altLang="en-US" sz="1200" b="1" dirty="0">
                <a:solidFill>
                  <a:srgbClr val="000000"/>
                </a:solidFill>
                <a:latin typeface="Courier New" pitchFamily="49" charset="0"/>
              </a:rPr>
              <a:t> hh24:mi:ss</a:t>
            </a:r>
            <a:r>
              <a:rPr lang="en-US" altLang="en-US" sz="1200" b="1" dirty="0" smtClean="0">
                <a:solidFill>
                  <a:srgbClr val="000000"/>
                </a:solidFill>
                <a:latin typeface="Courier New" pitchFamily="49" charset="0"/>
              </a:rPr>
              <a:t>')))</a:t>
            </a:r>
            <a:endParaRPr lang="en-US" altLang="en-US" sz="1200" b="1" dirty="0">
              <a:solidFill>
                <a:srgbClr val="000000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2086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Cardinality Estimation Issues</a:t>
            </a:r>
          </a:p>
        </p:txBody>
      </p:sp>
      <p:sp>
        <p:nvSpPr>
          <p:cNvPr id="5123" name="Text Box 2051"/>
          <p:cNvSpPr txBox="1">
            <a:spLocks noChangeArrowheads="1"/>
          </p:cNvSpPr>
          <p:nvPr/>
        </p:nvSpPr>
        <p:spPr bwMode="auto">
          <a:xfrm>
            <a:off x="404215" y="801229"/>
            <a:ext cx="8239724" cy="41857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lIns="91424" tIns="45712" rIns="91424" bIns="45712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1400" b="1" dirty="0">
                <a:solidFill>
                  <a:srgbClr val="000000"/>
                </a:solidFill>
                <a:latin typeface="Courier New" pitchFamily="49" charset="0"/>
              </a:rPr>
              <a:t>ops$tkyte%ORA11GR2&gt; select count(*)</a:t>
            </a:r>
          </a:p>
          <a:p>
            <a:pPr eaLnBrk="1" hangingPunct="1">
              <a:defRPr/>
            </a:pPr>
            <a:r>
              <a:rPr lang="en-US" altLang="en-US" sz="1400" b="1" dirty="0">
                <a:solidFill>
                  <a:srgbClr val="000000"/>
                </a:solidFill>
                <a:latin typeface="Courier New" pitchFamily="49" charset="0"/>
              </a:rPr>
              <a:t>  2    from t t1</a:t>
            </a:r>
          </a:p>
          <a:p>
            <a:pPr eaLnBrk="1" hangingPunct="1">
              <a:defRPr/>
            </a:pPr>
            <a:r>
              <a:rPr lang="en-US" altLang="en-US" sz="1400" b="1" dirty="0">
                <a:solidFill>
                  <a:srgbClr val="000000"/>
                </a:solidFill>
                <a:latin typeface="Courier New" pitchFamily="49" charset="0"/>
              </a:rPr>
              <a:t>  3   where </a:t>
            </a:r>
            <a:r>
              <a:rPr lang="en-US" altLang="en-US" sz="1400" b="1" dirty="0" err="1">
                <a:solidFill>
                  <a:srgbClr val="000000"/>
                </a:solidFill>
                <a:latin typeface="Courier New" pitchFamily="49" charset="0"/>
              </a:rPr>
              <a:t>trunc</a:t>
            </a:r>
            <a:r>
              <a:rPr lang="en-US" altLang="en-US" sz="1400" b="1" dirty="0">
                <a:solidFill>
                  <a:srgbClr val="000000"/>
                </a:solidFill>
                <a:latin typeface="Courier New" pitchFamily="49" charset="0"/>
              </a:rPr>
              <a:t>(created) = </a:t>
            </a:r>
            <a:r>
              <a:rPr lang="en-US" altLang="en-US" sz="1400" b="1" dirty="0" err="1">
                <a:solidFill>
                  <a:srgbClr val="000000"/>
                </a:solidFill>
                <a:latin typeface="Courier New" pitchFamily="49" charset="0"/>
              </a:rPr>
              <a:t>to_date</a:t>
            </a:r>
            <a:r>
              <a:rPr lang="en-US" altLang="en-US" sz="1400" b="1" dirty="0">
                <a:solidFill>
                  <a:srgbClr val="000000"/>
                </a:solidFill>
                <a:latin typeface="Courier New" pitchFamily="49" charset="0"/>
              </a:rPr>
              <a:t>( '5-sep-2010', '</a:t>
            </a:r>
            <a:r>
              <a:rPr lang="en-US" altLang="en-US" sz="1400" b="1" dirty="0" err="1">
                <a:solidFill>
                  <a:srgbClr val="000000"/>
                </a:solidFill>
                <a:latin typeface="Courier New" pitchFamily="49" charset="0"/>
              </a:rPr>
              <a:t>dd-mon-yyyy</a:t>
            </a:r>
            <a:r>
              <a:rPr lang="en-US" altLang="en-US" sz="1400" b="1" dirty="0">
                <a:solidFill>
                  <a:srgbClr val="000000"/>
                </a:solidFill>
                <a:latin typeface="Courier New" pitchFamily="49" charset="0"/>
              </a:rPr>
              <a:t>' )</a:t>
            </a:r>
          </a:p>
          <a:p>
            <a:pPr eaLnBrk="1" hangingPunct="1">
              <a:defRPr/>
            </a:pPr>
            <a:r>
              <a:rPr lang="en-US" altLang="en-US" sz="1400" b="1" dirty="0">
                <a:solidFill>
                  <a:srgbClr val="000000"/>
                </a:solidFill>
                <a:latin typeface="Courier New" pitchFamily="49" charset="0"/>
              </a:rPr>
              <a:t>  4  </a:t>
            </a:r>
            <a:r>
              <a:rPr lang="en-US" altLang="en-US" sz="1400" b="1" dirty="0" smtClean="0">
                <a:solidFill>
                  <a:srgbClr val="000000"/>
                </a:solidFill>
                <a:latin typeface="Courier New" pitchFamily="49" charset="0"/>
              </a:rPr>
              <a:t>/</a:t>
            </a:r>
            <a:endParaRPr lang="en-US" altLang="en-US" sz="14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defRPr/>
            </a:pPr>
            <a:r>
              <a:rPr lang="en-US" altLang="en-US" sz="1400" b="1" dirty="0">
                <a:solidFill>
                  <a:srgbClr val="000000"/>
                </a:solidFill>
                <a:latin typeface="Courier New" pitchFamily="49" charset="0"/>
              </a:rPr>
              <a:t>  COUNT(*)</a:t>
            </a:r>
          </a:p>
          <a:p>
            <a:pPr eaLnBrk="1" hangingPunct="1">
              <a:defRPr/>
            </a:pPr>
            <a:r>
              <a:rPr lang="en-US" altLang="en-US" sz="1400" b="1" dirty="0">
                <a:solidFill>
                  <a:srgbClr val="000000"/>
                </a:solidFill>
                <a:latin typeface="Courier New" pitchFamily="49" charset="0"/>
              </a:rPr>
              <a:t>----------</a:t>
            </a:r>
          </a:p>
          <a:p>
            <a:pPr eaLnBrk="1" hangingPunct="1">
              <a:defRPr/>
            </a:pPr>
            <a:r>
              <a:rPr lang="en-US" altLang="en-US" sz="1400" b="1" dirty="0">
                <a:solidFill>
                  <a:srgbClr val="000000"/>
                </a:solidFill>
                <a:latin typeface="Courier New" pitchFamily="49" charset="0"/>
              </a:rPr>
              <a:t>     </a:t>
            </a:r>
            <a:r>
              <a:rPr lang="en-US" altLang="en-US" sz="1400" b="1" dirty="0" smtClean="0">
                <a:solidFill>
                  <a:srgbClr val="FF0000"/>
                </a:solidFill>
                <a:latin typeface="Courier New" pitchFamily="49" charset="0"/>
              </a:rPr>
              <a:t>65925</a:t>
            </a:r>
            <a:endParaRPr lang="en-US" altLang="en-US" sz="14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defRPr/>
            </a:pPr>
            <a:r>
              <a:rPr lang="en-US" altLang="en-US" sz="1400" b="1" dirty="0">
                <a:solidFill>
                  <a:srgbClr val="000000"/>
                </a:solidFill>
                <a:latin typeface="Courier New" pitchFamily="49" charset="0"/>
              </a:rPr>
              <a:t>ops$tkyte%ORA11GR2&gt; select * from table(</a:t>
            </a:r>
            <a:r>
              <a:rPr lang="en-US" altLang="en-US" sz="1400" b="1" dirty="0" err="1">
                <a:solidFill>
                  <a:srgbClr val="000000"/>
                </a:solidFill>
                <a:latin typeface="Courier New" pitchFamily="49" charset="0"/>
              </a:rPr>
              <a:t>dbms_xplan.display_cursor</a:t>
            </a:r>
            <a:r>
              <a:rPr lang="en-US" altLang="en-US" sz="1400" b="1" dirty="0" smtClean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en-US" altLang="en-US" sz="14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defRPr/>
            </a:pPr>
            <a:r>
              <a:rPr lang="en-US" altLang="en-US" sz="1400" b="1" dirty="0">
                <a:solidFill>
                  <a:srgbClr val="000000"/>
                </a:solidFill>
                <a:latin typeface="Courier New" pitchFamily="49" charset="0"/>
              </a:rPr>
              <a:t>---------------------------------------------------------------------------</a:t>
            </a:r>
          </a:p>
          <a:p>
            <a:pPr eaLnBrk="1" hangingPunct="1">
              <a:defRPr/>
            </a:pPr>
            <a:r>
              <a:rPr lang="en-US" altLang="en-US" sz="1400" b="1" dirty="0">
                <a:solidFill>
                  <a:srgbClr val="000000"/>
                </a:solidFill>
                <a:latin typeface="Courier New" pitchFamily="49" charset="0"/>
              </a:rPr>
              <a:t>| Id  | Operation          | Name | Rows  | Bytes | Cost (%CPU)| Time     |</a:t>
            </a:r>
          </a:p>
          <a:p>
            <a:pPr eaLnBrk="1" hangingPunct="1">
              <a:defRPr/>
            </a:pPr>
            <a:r>
              <a:rPr lang="en-US" altLang="en-US" sz="1400" b="1" dirty="0">
                <a:solidFill>
                  <a:srgbClr val="000000"/>
                </a:solidFill>
                <a:latin typeface="Courier New" pitchFamily="49" charset="0"/>
              </a:rPr>
              <a:t>---------------------------------------------------------------------------</a:t>
            </a:r>
          </a:p>
          <a:p>
            <a:pPr eaLnBrk="1" hangingPunct="1">
              <a:defRPr/>
            </a:pPr>
            <a:r>
              <a:rPr lang="en-US" altLang="en-US" sz="1400" b="1" dirty="0">
                <a:solidFill>
                  <a:srgbClr val="000000"/>
                </a:solidFill>
                <a:latin typeface="Courier New" pitchFamily="49" charset="0"/>
              </a:rPr>
              <a:t>|   0 | SELECT STATEMENT   |      |       |       |   294 (100)|          |</a:t>
            </a:r>
          </a:p>
          <a:p>
            <a:pPr eaLnBrk="1" hangingPunct="1">
              <a:defRPr/>
            </a:pPr>
            <a:r>
              <a:rPr lang="en-US" altLang="en-US" sz="1400" b="1" dirty="0">
                <a:solidFill>
                  <a:srgbClr val="000000"/>
                </a:solidFill>
                <a:latin typeface="Courier New" pitchFamily="49" charset="0"/>
              </a:rPr>
              <a:t>|   1 |  SORT AGGREGATE    |      |     1 |     8 |            |          |</a:t>
            </a:r>
          </a:p>
          <a:p>
            <a:pPr eaLnBrk="1" hangingPunct="1">
              <a:defRPr/>
            </a:pPr>
            <a:r>
              <a:rPr lang="en-US" altLang="en-US" sz="1400" b="1" dirty="0">
                <a:solidFill>
                  <a:srgbClr val="000000"/>
                </a:solidFill>
                <a:latin typeface="Courier New" pitchFamily="49" charset="0"/>
              </a:rPr>
              <a:t>|*  2 |   TABLE ACCESS FULL| T    |   </a:t>
            </a:r>
            <a:r>
              <a:rPr lang="en-US" altLang="en-US" sz="1400" b="1" dirty="0">
                <a:solidFill>
                  <a:srgbClr val="FF0000"/>
                </a:solidFill>
                <a:latin typeface="Courier New" pitchFamily="49" charset="0"/>
              </a:rPr>
              <a:t>729</a:t>
            </a:r>
            <a:r>
              <a:rPr lang="en-US" altLang="en-US" sz="1400" b="1" dirty="0">
                <a:solidFill>
                  <a:srgbClr val="000000"/>
                </a:solidFill>
                <a:latin typeface="Courier New" pitchFamily="49" charset="0"/>
              </a:rPr>
              <a:t> |  5832 |   294   (2)| 00:00:04 |</a:t>
            </a:r>
          </a:p>
          <a:p>
            <a:pPr eaLnBrk="1" hangingPunct="1">
              <a:defRPr/>
            </a:pPr>
            <a:r>
              <a:rPr lang="en-US" altLang="en-US" sz="1400" b="1" dirty="0" smtClean="0">
                <a:solidFill>
                  <a:srgbClr val="000000"/>
                </a:solidFill>
                <a:latin typeface="Courier New" pitchFamily="49" charset="0"/>
              </a:rPr>
              <a:t>---------------------------------------------------------------------------</a:t>
            </a:r>
            <a:endParaRPr lang="en-US" altLang="en-US" sz="14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defRPr/>
            </a:pPr>
            <a:r>
              <a:rPr lang="en-US" altLang="en-US" sz="1400" b="1" dirty="0">
                <a:solidFill>
                  <a:srgbClr val="000000"/>
                </a:solidFill>
                <a:latin typeface="Courier New" pitchFamily="49" charset="0"/>
              </a:rPr>
              <a:t>Predicate Information (identified by operation id):</a:t>
            </a:r>
          </a:p>
          <a:p>
            <a:pPr eaLnBrk="1" hangingPunct="1">
              <a:defRPr/>
            </a:pPr>
            <a:r>
              <a:rPr lang="en-US" altLang="en-US" sz="1400" b="1" dirty="0" smtClean="0">
                <a:solidFill>
                  <a:srgbClr val="000000"/>
                </a:solidFill>
                <a:latin typeface="Courier New" pitchFamily="49" charset="0"/>
              </a:rPr>
              <a:t>---------------------------------------------------</a:t>
            </a:r>
            <a:endParaRPr lang="en-US" altLang="en-US" sz="14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defRPr/>
            </a:pPr>
            <a:r>
              <a:rPr lang="en-US" altLang="en-US" sz="1400" b="1" dirty="0">
                <a:solidFill>
                  <a:srgbClr val="000000"/>
                </a:solidFill>
                <a:latin typeface="Courier New" pitchFamily="49" charset="0"/>
              </a:rPr>
              <a:t>   2 - filter(TRUNC(INTERNAL_FUNCTION("CREATED"))=TO_DATE(' 2010-09-05</a:t>
            </a:r>
          </a:p>
          <a:p>
            <a:pPr eaLnBrk="1" hangingPunct="1">
              <a:defRPr/>
            </a:pPr>
            <a:r>
              <a:rPr lang="en-US" altLang="en-US" sz="1400" b="1" dirty="0">
                <a:solidFill>
                  <a:srgbClr val="000000"/>
                </a:solidFill>
                <a:latin typeface="Courier New" pitchFamily="49" charset="0"/>
              </a:rPr>
              <a:t>              00:00:00', '</a:t>
            </a:r>
            <a:r>
              <a:rPr lang="en-US" altLang="en-US" sz="1400" b="1" dirty="0" err="1">
                <a:solidFill>
                  <a:srgbClr val="000000"/>
                </a:solidFill>
                <a:latin typeface="Courier New" pitchFamily="49" charset="0"/>
              </a:rPr>
              <a:t>syyyy</a:t>
            </a:r>
            <a:r>
              <a:rPr lang="en-US" altLang="en-US" sz="1400" b="1" dirty="0">
                <a:solidFill>
                  <a:srgbClr val="000000"/>
                </a:solidFill>
                <a:latin typeface="Courier New" pitchFamily="49" charset="0"/>
              </a:rPr>
              <a:t>-mm-</a:t>
            </a:r>
            <a:r>
              <a:rPr lang="en-US" altLang="en-US" sz="1400" b="1" dirty="0" err="1">
                <a:solidFill>
                  <a:srgbClr val="000000"/>
                </a:solidFill>
                <a:latin typeface="Courier New" pitchFamily="49" charset="0"/>
              </a:rPr>
              <a:t>dd</a:t>
            </a:r>
            <a:r>
              <a:rPr lang="en-US" altLang="en-US" sz="1400" b="1" dirty="0">
                <a:solidFill>
                  <a:srgbClr val="000000"/>
                </a:solidFill>
                <a:latin typeface="Courier New" pitchFamily="49" charset="0"/>
              </a:rPr>
              <a:t> hh24:mi:ss</a:t>
            </a:r>
            <a:r>
              <a:rPr lang="en-US" altLang="en-US" sz="1400" b="1" dirty="0" smtClean="0">
                <a:solidFill>
                  <a:srgbClr val="000000"/>
                </a:solidFill>
                <a:latin typeface="Courier New" pitchFamily="49" charset="0"/>
              </a:rPr>
              <a:t>'))</a:t>
            </a:r>
            <a:endParaRPr lang="en-US" altLang="en-US" sz="1400" b="1" dirty="0">
              <a:solidFill>
                <a:srgbClr val="000000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3581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Cardinality Estimation Issues</a:t>
            </a:r>
          </a:p>
        </p:txBody>
      </p:sp>
      <p:sp>
        <p:nvSpPr>
          <p:cNvPr id="5123" name="Text Box 2051"/>
          <p:cNvSpPr txBox="1">
            <a:spLocks noChangeArrowheads="1"/>
          </p:cNvSpPr>
          <p:nvPr/>
        </p:nvSpPr>
        <p:spPr bwMode="auto">
          <a:xfrm>
            <a:off x="268293" y="884636"/>
            <a:ext cx="7622567" cy="41549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lIns="91424" tIns="45712" rIns="91424" bIns="45712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b="1" dirty="0">
                <a:solidFill>
                  <a:srgbClr val="000000"/>
                </a:solidFill>
                <a:latin typeface="Courier New" pitchFamily="49" charset="0"/>
              </a:rPr>
              <a:t>ops$tkyte%ORA11GR2&gt; select count(*)</a:t>
            </a:r>
          </a:p>
          <a:p>
            <a:pPr eaLnBrk="1" hangingPunct="1">
              <a:defRPr/>
            </a:pPr>
            <a:r>
              <a:rPr lang="en-US" altLang="en-US" sz="1200" b="1" dirty="0">
                <a:solidFill>
                  <a:srgbClr val="000000"/>
                </a:solidFill>
                <a:latin typeface="Courier New" pitchFamily="49" charset="0"/>
              </a:rPr>
              <a:t>  2    from t t1</a:t>
            </a:r>
          </a:p>
          <a:p>
            <a:pPr eaLnBrk="1" hangingPunct="1">
              <a:defRPr/>
            </a:pPr>
            <a:r>
              <a:rPr lang="en-US" altLang="en-US" sz="1200" b="1" dirty="0">
                <a:solidFill>
                  <a:srgbClr val="000000"/>
                </a:solidFill>
                <a:latin typeface="Courier New" pitchFamily="49" charset="0"/>
              </a:rPr>
              <a:t>  3   where </a:t>
            </a:r>
            <a:r>
              <a:rPr lang="en-US" altLang="en-US" sz="1200" b="1" dirty="0" err="1">
                <a:solidFill>
                  <a:srgbClr val="000000"/>
                </a:solidFill>
                <a:latin typeface="Courier New" pitchFamily="49" charset="0"/>
              </a:rPr>
              <a:t>trunc</a:t>
            </a:r>
            <a:r>
              <a:rPr lang="en-US" altLang="en-US" sz="1200" b="1" dirty="0">
                <a:solidFill>
                  <a:srgbClr val="000000"/>
                </a:solidFill>
                <a:latin typeface="Courier New" pitchFamily="49" charset="0"/>
              </a:rPr>
              <a:t>(created) = </a:t>
            </a:r>
            <a:r>
              <a:rPr lang="en-US" altLang="en-US" sz="1200" b="1" dirty="0" err="1">
                <a:solidFill>
                  <a:srgbClr val="000000"/>
                </a:solidFill>
                <a:latin typeface="Courier New" pitchFamily="49" charset="0"/>
              </a:rPr>
              <a:t>to_date</a:t>
            </a:r>
            <a:r>
              <a:rPr lang="en-US" altLang="en-US" sz="1200" b="1" dirty="0">
                <a:solidFill>
                  <a:srgbClr val="000000"/>
                </a:solidFill>
                <a:latin typeface="Courier New" pitchFamily="49" charset="0"/>
              </a:rPr>
              <a:t>( '5-sep-2010', '</a:t>
            </a:r>
            <a:r>
              <a:rPr lang="en-US" altLang="en-US" sz="1200" b="1" dirty="0" err="1">
                <a:solidFill>
                  <a:srgbClr val="000000"/>
                </a:solidFill>
                <a:latin typeface="Courier New" pitchFamily="49" charset="0"/>
              </a:rPr>
              <a:t>dd-mon-yyyy</a:t>
            </a:r>
            <a:r>
              <a:rPr lang="en-US" altLang="en-US" sz="1200" b="1" dirty="0">
                <a:solidFill>
                  <a:srgbClr val="000000"/>
                </a:solidFill>
                <a:latin typeface="Courier New" pitchFamily="49" charset="0"/>
              </a:rPr>
              <a:t>' )</a:t>
            </a:r>
          </a:p>
          <a:p>
            <a:pPr eaLnBrk="1" hangingPunct="1">
              <a:defRPr/>
            </a:pPr>
            <a:r>
              <a:rPr lang="en-US" altLang="en-US" sz="1200" b="1" dirty="0">
                <a:solidFill>
                  <a:srgbClr val="000000"/>
                </a:solidFill>
                <a:latin typeface="Courier New" pitchFamily="49" charset="0"/>
              </a:rPr>
              <a:t>  4     and </a:t>
            </a:r>
            <a:r>
              <a:rPr lang="en-US" altLang="en-US" sz="1200" b="1" dirty="0" err="1">
                <a:solidFill>
                  <a:srgbClr val="000000"/>
                </a:solidFill>
                <a:latin typeface="Courier New" pitchFamily="49" charset="0"/>
              </a:rPr>
              <a:t>substr</a:t>
            </a:r>
            <a:r>
              <a:rPr lang="en-US" altLang="en-US" sz="1200" b="1" dirty="0">
                <a:solidFill>
                  <a:srgbClr val="000000"/>
                </a:solidFill>
                <a:latin typeface="Courier New" pitchFamily="49" charset="0"/>
              </a:rPr>
              <a:t>( owner, 1, 3 ) = 'SYS'</a:t>
            </a:r>
          </a:p>
          <a:p>
            <a:pPr eaLnBrk="1" hangingPunct="1">
              <a:defRPr/>
            </a:pPr>
            <a:r>
              <a:rPr lang="en-US" altLang="en-US" sz="1200" b="1" dirty="0">
                <a:solidFill>
                  <a:srgbClr val="000000"/>
                </a:solidFill>
                <a:latin typeface="Courier New" pitchFamily="49" charset="0"/>
              </a:rPr>
              <a:t>  5  </a:t>
            </a:r>
            <a:r>
              <a:rPr lang="en-US" altLang="en-US" sz="1200" b="1" dirty="0" smtClean="0">
                <a:solidFill>
                  <a:srgbClr val="000000"/>
                </a:solidFill>
                <a:latin typeface="Courier New" pitchFamily="49" charset="0"/>
              </a:rPr>
              <a:t>/</a:t>
            </a:r>
            <a:endParaRPr lang="en-US" altLang="en-US" sz="12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defRPr/>
            </a:pPr>
            <a:r>
              <a:rPr lang="en-US" altLang="en-US" sz="1200" b="1" dirty="0">
                <a:solidFill>
                  <a:srgbClr val="000000"/>
                </a:solidFill>
                <a:latin typeface="Courier New" pitchFamily="49" charset="0"/>
              </a:rPr>
              <a:t>  COUNT(*)</a:t>
            </a:r>
          </a:p>
          <a:p>
            <a:pPr eaLnBrk="1" hangingPunct="1">
              <a:defRPr/>
            </a:pPr>
            <a:r>
              <a:rPr lang="en-US" altLang="en-US" sz="1200" b="1" dirty="0">
                <a:solidFill>
                  <a:srgbClr val="000000"/>
                </a:solidFill>
                <a:latin typeface="Courier New" pitchFamily="49" charset="0"/>
              </a:rPr>
              <a:t>----------</a:t>
            </a:r>
          </a:p>
          <a:p>
            <a:pPr eaLnBrk="1" hangingPunct="1">
              <a:defRPr/>
            </a:pPr>
            <a:r>
              <a:rPr lang="en-US" altLang="en-US" sz="1200" b="1" dirty="0">
                <a:solidFill>
                  <a:srgbClr val="000000"/>
                </a:solidFill>
                <a:latin typeface="Courier New" pitchFamily="49" charset="0"/>
              </a:rPr>
              <a:t>     </a:t>
            </a:r>
            <a:r>
              <a:rPr lang="en-US" altLang="en-US" sz="1200" b="1" dirty="0" smtClean="0">
                <a:solidFill>
                  <a:srgbClr val="FF0000"/>
                </a:solidFill>
                <a:latin typeface="Courier New" pitchFamily="49" charset="0"/>
              </a:rPr>
              <a:t>33535</a:t>
            </a:r>
            <a:endParaRPr lang="en-US" altLang="en-US" sz="12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defRPr/>
            </a:pPr>
            <a:r>
              <a:rPr lang="en-US" altLang="en-US" sz="1200" b="1" dirty="0">
                <a:solidFill>
                  <a:srgbClr val="000000"/>
                </a:solidFill>
                <a:latin typeface="Courier New" pitchFamily="49" charset="0"/>
              </a:rPr>
              <a:t>ops$tkyte%ORA11GR2&gt; select * from table(</a:t>
            </a:r>
            <a:r>
              <a:rPr lang="en-US" altLang="en-US" sz="1200" b="1" dirty="0" err="1">
                <a:solidFill>
                  <a:srgbClr val="000000"/>
                </a:solidFill>
                <a:latin typeface="Courier New" pitchFamily="49" charset="0"/>
              </a:rPr>
              <a:t>dbms_xplan.display_cursor</a:t>
            </a:r>
            <a:r>
              <a:rPr lang="en-US" altLang="en-US" sz="1200" b="1" dirty="0" smtClean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en-US" altLang="en-US" sz="12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defRPr/>
            </a:pPr>
            <a:r>
              <a:rPr lang="en-US" altLang="en-US" sz="1200" b="1" dirty="0">
                <a:solidFill>
                  <a:srgbClr val="000000"/>
                </a:solidFill>
                <a:latin typeface="Courier New" pitchFamily="49" charset="0"/>
              </a:rPr>
              <a:t>---------------------------------------------------------------------------</a:t>
            </a:r>
          </a:p>
          <a:p>
            <a:pPr eaLnBrk="1" hangingPunct="1">
              <a:defRPr/>
            </a:pPr>
            <a:r>
              <a:rPr lang="en-US" altLang="en-US" sz="1200" b="1" dirty="0">
                <a:solidFill>
                  <a:srgbClr val="000000"/>
                </a:solidFill>
                <a:latin typeface="Courier New" pitchFamily="49" charset="0"/>
              </a:rPr>
              <a:t>| Id  | Operation          | Name | Rows  | Bytes | Cost (%CPU)| Time     |</a:t>
            </a:r>
          </a:p>
          <a:p>
            <a:pPr eaLnBrk="1" hangingPunct="1">
              <a:defRPr/>
            </a:pPr>
            <a:r>
              <a:rPr lang="en-US" altLang="en-US" sz="1200" b="1" dirty="0">
                <a:solidFill>
                  <a:srgbClr val="000000"/>
                </a:solidFill>
                <a:latin typeface="Courier New" pitchFamily="49" charset="0"/>
              </a:rPr>
              <a:t>---------------------------------------------------------------------------</a:t>
            </a:r>
          </a:p>
          <a:p>
            <a:pPr eaLnBrk="1" hangingPunct="1">
              <a:defRPr/>
            </a:pPr>
            <a:r>
              <a:rPr lang="en-US" altLang="en-US" sz="1200" b="1" dirty="0">
                <a:solidFill>
                  <a:srgbClr val="000000"/>
                </a:solidFill>
                <a:latin typeface="Courier New" pitchFamily="49" charset="0"/>
              </a:rPr>
              <a:t>|   0 | SELECT STATEMENT   |      |       |       |   292 (100)|          |</a:t>
            </a:r>
          </a:p>
          <a:p>
            <a:pPr eaLnBrk="1" hangingPunct="1">
              <a:defRPr/>
            </a:pPr>
            <a:r>
              <a:rPr lang="en-US" altLang="en-US" sz="1200" b="1" dirty="0">
                <a:solidFill>
                  <a:srgbClr val="000000"/>
                </a:solidFill>
                <a:latin typeface="Courier New" pitchFamily="49" charset="0"/>
              </a:rPr>
              <a:t>|   1 |  SORT AGGREGATE    |      |     1 |    14 |            |          |</a:t>
            </a:r>
          </a:p>
          <a:p>
            <a:pPr eaLnBrk="1" hangingPunct="1">
              <a:defRPr/>
            </a:pPr>
            <a:r>
              <a:rPr lang="en-US" altLang="en-US" sz="1200" b="1" dirty="0">
                <a:solidFill>
                  <a:srgbClr val="000000"/>
                </a:solidFill>
                <a:latin typeface="Courier New" pitchFamily="49" charset="0"/>
              </a:rPr>
              <a:t>|*  2 |   TABLE ACCESS FULL| T    |     </a:t>
            </a:r>
            <a:r>
              <a:rPr lang="en-US" altLang="en-US" sz="1200" b="1" dirty="0">
                <a:solidFill>
                  <a:srgbClr val="FF0000"/>
                </a:solidFill>
                <a:latin typeface="Courier New" pitchFamily="49" charset="0"/>
              </a:rPr>
              <a:t>7</a:t>
            </a:r>
            <a:r>
              <a:rPr lang="en-US" altLang="en-US" sz="1200" b="1" dirty="0">
                <a:solidFill>
                  <a:srgbClr val="000000"/>
                </a:solidFill>
                <a:latin typeface="Courier New" pitchFamily="49" charset="0"/>
              </a:rPr>
              <a:t> |    98 |   292   (1)| 00:00:04 |</a:t>
            </a:r>
          </a:p>
          <a:p>
            <a:pPr eaLnBrk="1" hangingPunct="1">
              <a:defRPr/>
            </a:pPr>
            <a:r>
              <a:rPr lang="en-US" altLang="en-US" sz="1200" b="1" dirty="0" smtClean="0">
                <a:solidFill>
                  <a:srgbClr val="000000"/>
                </a:solidFill>
                <a:latin typeface="Courier New" pitchFamily="49" charset="0"/>
              </a:rPr>
              <a:t>---------------------------------------------------------------------------</a:t>
            </a:r>
            <a:endParaRPr lang="en-US" altLang="en-US" sz="12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defRPr/>
            </a:pPr>
            <a:r>
              <a:rPr lang="en-US" altLang="en-US" sz="1200" b="1" dirty="0">
                <a:solidFill>
                  <a:srgbClr val="000000"/>
                </a:solidFill>
                <a:latin typeface="Courier New" pitchFamily="49" charset="0"/>
              </a:rPr>
              <a:t>Predicate Information (identified by operation id):</a:t>
            </a:r>
          </a:p>
          <a:p>
            <a:pPr eaLnBrk="1" hangingPunct="1">
              <a:defRPr/>
            </a:pPr>
            <a:r>
              <a:rPr lang="en-US" altLang="en-US" sz="1200" b="1" dirty="0">
                <a:solidFill>
                  <a:srgbClr val="000000"/>
                </a:solidFill>
                <a:latin typeface="Courier New" pitchFamily="49" charset="0"/>
              </a:rPr>
              <a:t>---------------------------------------------------</a:t>
            </a:r>
          </a:p>
          <a:p>
            <a:pPr eaLnBrk="1" hangingPunct="1">
              <a:defRPr/>
            </a:pPr>
            <a:endParaRPr lang="en-US" altLang="en-US" sz="12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defRPr/>
            </a:pPr>
            <a:r>
              <a:rPr lang="en-US" altLang="en-US" sz="1200" b="1" dirty="0">
                <a:solidFill>
                  <a:srgbClr val="000000"/>
                </a:solidFill>
                <a:latin typeface="Courier New" pitchFamily="49" charset="0"/>
              </a:rPr>
              <a:t>   2 - filter((SUBSTR("OWNER",1,3)='SYS' AND</a:t>
            </a:r>
          </a:p>
          <a:p>
            <a:pPr eaLnBrk="1" hangingPunct="1">
              <a:defRPr/>
            </a:pPr>
            <a:r>
              <a:rPr lang="en-US" altLang="en-US" sz="1200" b="1" dirty="0">
                <a:solidFill>
                  <a:srgbClr val="000000"/>
                </a:solidFill>
                <a:latin typeface="Courier New" pitchFamily="49" charset="0"/>
              </a:rPr>
              <a:t>              TRUNC(INTERNAL_FUNCTION("CREATED"))=TO_DATE(' 2010-09-05 00:00:00'</a:t>
            </a:r>
          </a:p>
          <a:p>
            <a:pPr eaLnBrk="1" hangingPunct="1">
              <a:defRPr/>
            </a:pPr>
            <a:r>
              <a:rPr lang="en-US" altLang="en-US" sz="1200" b="1" dirty="0">
                <a:solidFill>
                  <a:srgbClr val="000000"/>
                </a:solidFill>
                <a:latin typeface="Courier New" pitchFamily="49" charset="0"/>
              </a:rPr>
              <a:t>              '</a:t>
            </a:r>
            <a:r>
              <a:rPr lang="en-US" altLang="en-US" sz="1200" b="1" dirty="0" err="1">
                <a:solidFill>
                  <a:srgbClr val="000000"/>
                </a:solidFill>
                <a:latin typeface="Courier New" pitchFamily="49" charset="0"/>
              </a:rPr>
              <a:t>syyyy</a:t>
            </a:r>
            <a:r>
              <a:rPr lang="en-US" altLang="en-US" sz="1200" b="1" dirty="0">
                <a:solidFill>
                  <a:srgbClr val="000000"/>
                </a:solidFill>
                <a:latin typeface="Courier New" pitchFamily="49" charset="0"/>
              </a:rPr>
              <a:t>-mm-</a:t>
            </a:r>
            <a:r>
              <a:rPr lang="en-US" altLang="en-US" sz="1200" b="1" dirty="0" err="1">
                <a:solidFill>
                  <a:srgbClr val="000000"/>
                </a:solidFill>
                <a:latin typeface="Courier New" pitchFamily="49" charset="0"/>
              </a:rPr>
              <a:t>dd</a:t>
            </a:r>
            <a:r>
              <a:rPr lang="en-US" altLang="en-US" sz="1200" b="1" dirty="0">
                <a:solidFill>
                  <a:srgbClr val="000000"/>
                </a:solidFill>
                <a:latin typeface="Courier New" pitchFamily="49" charset="0"/>
              </a:rPr>
              <a:t> hh24:mi:ss</a:t>
            </a:r>
            <a:r>
              <a:rPr lang="en-US" altLang="en-US" sz="1200" b="1" dirty="0" smtClean="0">
                <a:solidFill>
                  <a:srgbClr val="000000"/>
                </a:solidFill>
                <a:latin typeface="Courier New" pitchFamily="49" charset="0"/>
              </a:rPr>
              <a:t>')))</a:t>
            </a:r>
            <a:endParaRPr lang="en-US" altLang="en-US" sz="1200" b="1" dirty="0">
              <a:solidFill>
                <a:srgbClr val="000000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9253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Cardinality Estimation Issues</a:t>
            </a:r>
          </a:p>
        </p:txBody>
      </p:sp>
      <p:sp>
        <p:nvSpPr>
          <p:cNvPr id="5123" name="Text Box 2051"/>
          <p:cNvSpPr txBox="1">
            <a:spLocks noChangeArrowheads="1"/>
          </p:cNvSpPr>
          <p:nvPr/>
        </p:nvSpPr>
        <p:spPr bwMode="auto">
          <a:xfrm>
            <a:off x="442951" y="884636"/>
            <a:ext cx="7622567" cy="41549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lIns="91424" tIns="45712" rIns="91424" bIns="45712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b="1" dirty="0">
                <a:solidFill>
                  <a:srgbClr val="000000"/>
                </a:solidFill>
                <a:latin typeface="Courier New" pitchFamily="49" charset="0"/>
              </a:rPr>
              <a:t>ops$tkyte%ORA11GR2&gt; select count(*)</a:t>
            </a:r>
          </a:p>
          <a:p>
            <a:pPr eaLnBrk="1" hangingPunct="1">
              <a:defRPr/>
            </a:pPr>
            <a:r>
              <a:rPr lang="en-US" altLang="en-US" sz="1200" b="1" dirty="0">
                <a:solidFill>
                  <a:srgbClr val="000000"/>
                </a:solidFill>
                <a:latin typeface="Courier New" pitchFamily="49" charset="0"/>
              </a:rPr>
              <a:t>  2    from t t1</a:t>
            </a:r>
          </a:p>
          <a:p>
            <a:pPr eaLnBrk="1" hangingPunct="1">
              <a:defRPr/>
            </a:pPr>
            <a:r>
              <a:rPr lang="en-US" altLang="en-US" sz="1200" b="1" dirty="0">
                <a:solidFill>
                  <a:srgbClr val="000000"/>
                </a:solidFill>
                <a:latin typeface="Courier New" pitchFamily="49" charset="0"/>
              </a:rPr>
              <a:t>  3   where </a:t>
            </a:r>
            <a:r>
              <a:rPr lang="en-US" altLang="en-US" sz="1200" b="1" dirty="0" err="1">
                <a:solidFill>
                  <a:srgbClr val="000000"/>
                </a:solidFill>
                <a:latin typeface="Courier New" pitchFamily="49" charset="0"/>
              </a:rPr>
              <a:t>trunc</a:t>
            </a:r>
            <a:r>
              <a:rPr lang="en-US" altLang="en-US" sz="1200" b="1" dirty="0">
                <a:solidFill>
                  <a:srgbClr val="000000"/>
                </a:solidFill>
                <a:latin typeface="Courier New" pitchFamily="49" charset="0"/>
              </a:rPr>
              <a:t>(created) = </a:t>
            </a:r>
            <a:r>
              <a:rPr lang="en-US" altLang="en-US" sz="1200" b="1" dirty="0" err="1">
                <a:solidFill>
                  <a:srgbClr val="000000"/>
                </a:solidFill>
                <a:latin typeface="Courier New" pitchFamily="49" charset="0"/>
              </a:rPr>
              <a:t>to_date</a:t>
            </a:r>
            <a:r>
              <a:rPr lang="en-US" altLang="en-US" sz="1200" b="1" dirty="0">
                <a:solidFill>
                  <a:srgbClr val="000000"/>
                </a:solidFill>
                <a:latin typeface="Courier New" pitchFamily="49" charset="0"/>
              </a:rPr>
              <a:t>( '5-sep-2010', '</a:t>
            </a:r>
            <a:r>
              <a:rPr lang="en-US" altLang="en-US" sz="1200" b="1" dirty="0" err="1">
                <a:solidFill>
                  <a:srgbClr val="000000"/>
                </a:solidFill>
                <a:latin typeface="Courier New" pitchFamily="49" charset="0"/>
              </a:rPr>
              <a:t>dd-mon-yyyy</a:t>
            </a:r>
            <a:r>
              <a:rPr lang="en-US" altLang="en-US" sz="1200" b="1" dirty="0">
                <a:solidFill>
                  <a:srgbClr val="000000"/>
                </a:solidFill>
                <a:latin typeface="Courier New" pitchFamily="49" charset="0"/>
              </a:rPr>
              <a:t>' )</a:t>
            </a:r>
          </a:p>
          <a:p>
            <a:pPr eaLnBrk="1" hangingPunct="1">
              <a:defRPr/>
            </a:pPr>
            <a:r>
              <a:rPr lang="en-US" altLang="en-US" sz="1200" b="1" dirty="0">
                <a:solidFill>
                  <a:srgbClr val="000000"/>
                </a:solidFill>
                <a:latin typeface="Courier New" pitchFamily="49" charset="0"/>
              </a:rPr>
              <a:t>  4     and </a:t>
            </a:r>
            <a:r>
              <a:rPr lang="en-US" altLang="en-US" sz="1200" b="1" dirty="0" err="1">
                <a:solidFill>
                  <a:srgbClr val="000000"/>
                </a:solidFill>
                <a:latin typeface="Courier New" pitchFamily="49" charset="0"/>
              </a:rPr>
              <a:t>substr</a:t>
            </a:r>
            <a:r>
              <a:rPr lang="en-US" altLang="en-US" sz="1200" b="1" dirty="0">
                <a:solidFill>
                  <a:srgbClr val="000000"/>
                </a:solidFill>
                <a:latin typeface="Courier New" pitchFamily="49" charset="0"/>
              </a:rPr>
              <a:t>( owner, 1, 3 ) = 'SYS'</a:t>
            </a:r>
          </a:p>
          <a:p>
            <a:pPr eaLnBrk="1" hangingPunct="1">
              <a:defRPr/>
            </a:pPr>
            <a:r>
              <a:rPr lang="en-US" altLang="en-US" sz="1200" b="1" dirty="0">
                <a:solidFill>
                  <a:srgbClr val="000000"/>
                </a:solidFill>
                <a:latin typeface="Courier New" pitchFamily="49" charset="0"/>
              </a:rPr>
              <a:t>  5     and mod(object_id,100000) &gt; 1</a:t>
            </a:r>
          </a:p>
          <a:p>
            <a:pPr eaLnBrk="1" hangingPunct="1">
              <a:defRPr/>
            </a:pPr>
            <a:r>
              <a:rPr lang="en-US" altLang="en-US" sz="1200" b="1" dirty="0">
                <a:solidFill>
                  <a:srgbClr val="000000"/>
                </a:solidFill>
                <a:latin typeface="Courier New" pitchFamily="49" charset="0"/>
              </a:rPr>
              <a:t>  6  </a:t>
            </a:r>
            <a:r>
              <a:rPr lang="en-US" altLang="en-US" sz="1200" b="1" dirty="0" smtClean="0">
                <a:solidFill>
                  <a:srgbClr val="000000"/>
                </a:solidFill>
                <a:latin typeface="Courier New" pitchFamily="49" charset="0"/>
              </a:rPr>
              <a:t>/</a:t>
            </a:r>
            <a:endParaRPr lang="en-US" altLang="en-US" sz="12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defRPr/>
            </a:pPr>
            <a:r>
              <a:rPr lang="en-US" altLang="en-US" sz="1200" b="1" dirty="0">
                <a:solidFill>
                  <a:srgbClr val="000000"/>
                </a:solidFill>
                <a:latin typeface="Courier New" pitchFamily="49" charset="0"/>
              </a:rPr>
              <a:t>  COUNT(*)</a:t>
            </a:r>
          </a:p>
          <a:p>
            <a:pPr eaLnBrk="1" hangingPunct="1">
              <a:defRPr/>
            </a:pPr>
            <a:r>
              <a:rPr lang="en-US" altLang="en-US" sz="1200" b="1" dirty="0">
                <a:solidFill>
                  <a:srgbClr val="000000"/>
                </a:solidFill>
                <a:latin typeface="Courier New" pitchFamily="49" charset="0"/>
              </a:rPr>
              <a:t>----------</a:t>
            </a:r>
          </a:p>
          <a:p>
            <a:pPr eaLnBrk="1" hangingPunct="1">
              <a:defRPr/>
            </a:pPr>
            <a:r>
              <a:rPr lang="en-US" altLang="en-US" sz="1200" b="1" dirty="0">
                <a:solidFill>
                  <a:srgbClr val="000000"/>
                </a:solidFill>
                <a:latin typeface="Courier New" pitchFamily="49" charset="0"/>
              </a:rPr>
              <a:t>     </a:t>
            </a:r>
            <a:r>
              <a:rPr lang="en-US" altLang="en-US" sz="1200" b="1" dirty="0" smtClean="0">
                <a:solidFill>
                  <a:srgbClr val="000000"/>
                </a:solidFill>
                <a:latin typeface="Courier New" pitchFamily="49" charset="0"/>
              </a:rPr>
              <a:t>33535</a:t>
            </a:r>
            <a:endParaRPr lang="en-US" altLang="en-US" sz="12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defRPr/>
            </a:pPr>
            <a:r>
              <a:rPr lang="en-US" altLang="en-US" sz="1200" b="1" dirty="0">
                <a:solidFill>
                  <a:srgbClr val="000000"/>
                </a:solidFill>
                <a:latin typeface="Courier New" pitchFamily="49" charset="0"/>
              </a:rPr>
              <a:t>ops$tkyte%ORA11GR2&gt; select * from table(</a:t>
            </a:r>
            <a:r>
              <a:rPr lang="en-US" altLang="en-US" sz="1200" b="1" dirty="0" err="1">
                <a:solidFill>
                  <a:srgbClr val="000000"/>
                </a:solidFill>
                <a:latin typeface="Courier New" pitchFamily="49" charset="0"/>
              </a:rPr>
              <a:t>dbms_xplan.display_cursor</a:t>
            </a:r>
            <a:r>
              <a:rPr lang="en-US" altLang="en-US" sz="1200" b="1" dirty="0">
                <a:solidFill>
                  <a:srgbClr val="000000"/>
                </a:solidFill>
                <a:latin typeface="Courier New" pitchFamily="49" charset="0"/>
              </a:rPr>
              <a:t>);</a:t>
            </a:r>
          </a:p>
          <a:p>
            <a:pPr eaLnBrk="1" hangingPunct="1">
              <a:defRPr/>
            </a:pPr>
            <a:r>
              <a:rPr lang="en-US" altLang="en-US" sz="1200" b="1" dirty="0" smtClean="0">
                <a:solidFill>
                  <a:srgbClr val="000000"/>
                </a:solidFill>
                <a:latin typeface="Courier New" pitchFamily="49" charset="0"/>
              </a:rPr>
              <a:t>---------------------------------------------------------------------------</a:t>
            </a:r>
            <a:endParaRPr lang="en-US" altLang="en-US" sz="12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defRPr/>
            </a:pPr>
            <a:r>
              <a:rPr lang="en-US" altLang="en-US" sz="1200" b="1" dirty="0">
                <a:solidFill>
                  <a:srgbClr val="000000"/>
                </a:solidFill>
                <a:latin typeface="Courier New" pitchFamily="49" charset="0"/>
              </a:rPr>
              <a:t>| Id  | Operation          | Name | Rows  | Bytes | Cost (%CPU)| Time     |</a:t>
            </a:r>
          </a:p>
          <a:p>
            <a:pPr eaLnBrk="1" hangingPunct="1">
              <a:defRPr/>
            </a:pPr>
            <a:r>
              <a:rPr lang="en-US" altLang="en-US" sz="1200" b="1" dirty="0">
                <a:solidFill>
                  <a:srgbClr val="000000"/>
                </a:solidFill>
                <a:latin typeface="Courier New" pitchFamily="49" charset="0"/>
              </a:rPr>
              <a:t>---------------------------------------------------------------------------</a:t>
            </a:r>
          </a:p>
          <a:p>
            <a:pPr eaLnBrk="1" hangingPunct="1">
              <a:defRPr/>
            </a:pPr>
            <a:r>
              <a:rPr lang="en-US" altLang="en-US" sz="1200" b="1" dirty="0">
                <a:solidFill>
                  <a:srgbClr val="000000"/>
                </a:solidFill>
                <a:latin typeface="Courier New" pitchFamily="49" charset="0"/>
              </a:rPr>
              <a:t>|   0 | SELECT STATEMENT   |      |       |       |   292 (100)|          |</a:t>
            </a:r>
          </a:p>
          <a:p>
            <a:pPr eaLnBrk="1" hangingPunct="1">
              <a:defRPr/>
            </a:pPr>
            <a:r>
              <a:rPr lang="en-US" altLang="en-US" sz="1200" b="1" dirty="0">
                <a:solidFill>
                  <a:srgbClr val="000000"/>
                </a:solidFill>
                <a:latin typeface="Courier New" pitchFamily="49" charset="0"/>
              </a:rPr>
              <a:t>|   1 |  SORT AGGREGATE    |      |     1 |    19 |            |          |</a:t>
            </a:r>
          </a:p>
          <a:p>
            <a:pPr eaLnBrk="1" hangingPunct="1">
              <a:defRPr/>
            </a:pPr>
            <a:r>
              <a:rPr lang="en-US" altLang="en-US" sz="1200" b="1" dirty="0">
                <a:solidFill>
                  <a:srgbClr val="000000"/>
                </a:solidFill>
                <a:latin typeface="Courier New" pitchFamily="49" charset="0"/>
              </a:rPr>
              <a:t>|*  2 |   TABLE ACCESS FULL| T    |     </a:t>
            </a:r>
            <a:r>
              <a:rPr lang="en-US" altLang="en-US" sz="1200" b="1" dirty="0">
                <a:solidFill>
                  <a:srgbClr val="FF0000"/>
                </a:solidFill>
                <a:latin typeface="Courier New" pitchFamily="49" charset="0"/>
              </a:rPr>
              <a:t>1</a:t>
            </a:r>
            <a:r>
              <a:rPr lang="en-US" altLang="en-US" sz="1200" b="1" dirty="0">
                <a:solidFill>
                  <a:srgbClr val="000000"/>
                </a:solidFill>
                <a:latin typeface="Courier New" pitchFamily="49" charset="0"/>
              </a:rPr>
              <a:t> |    19 |   292   (1)| 00:00:04 |</a:t>
            </a:r>
          </a:p>
          <a:p>
            <a:pPr eaLnBrk="1" hangingPunct="1">
              <a:defRPr/>
            </a:pPr>
            <a:r>
              <a:rPr lang="en-US" altLang="en-US" sz="1200" b="1" dirty="0" smtClean="0">
                <a:solidFill>
                  <a:srgbClr val="000000"/>
                </a:solidFill>
                <a:latin typeface="Courier New" pitchFamily="49" charset="0"/>
              </a:rPr>
              <a:t>---------------------------------------------------------------------------</a:t>
            </a:r>
            <a:endParaRPr lang="en-US" altLang="en-US" sz="12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defRPr/>
            </a:pPr>
            <a:r>
              <a:rPr lang="en-US" altLang="en-US" sz="1200" b="1" dirty="0">
                <a:solidFill>
                  <a:srgbClr val="000000"/>
                </a:solidFill>
                <a:latin typeface="Courier New" pitchFamily="49" charset="0"/>
              </a:rPr>
              <a:t>Predicate Information (identified by operation id):</a:t>
            </a:r>
          </a:p>
          <a:p>
            <a:pPr eaLnBrk="1" hangingPunct="1">
              <a:defRPr/>
            </a:pPr>
            <a:r>
              <a:rPr lang="en-US" altLang="en-US" sz="1200" b="1" dirty="0" smtClean="0">
                <a:solidFill>
                  <a:srgbClr val="000000"/>
                </a:solidFill>
                <a:latin typeface="Courier New" pitchFamily="49" charset="0"/>
              </a:rPr>
              <a:t>---------------------------------------------------</a:t>
            </a:r>
            <a:endParaRPr lang="en-US" altLang="en-US" sz="12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defRPr/>
            </a:pPr>
            <a:r>
              <a:rPr lang="en-US" altLang="en-US" sz="1200" b="1" dirty="0">
                <a:solidFill>
                  <a:srgbClr val="000000"/>
                </a:solidFill>
                <a:latin typeface="Courier New" pitchFamily="49" charset="0"/>
              </a:rPr>
              <a:t>   2 - filter((SUBSTR("OWNER",1,3)='SYS' AND MOD("OBJECT_ID",100000)&gt;1</a:t>
            </a:r>
          </a:p>
          <a:p>
            <a:pPr eaLnBrk="1" hangingPunct="1">
              <a:defRPr/>
            </a:pPr>
            <a:r>
              <a:rPr lang="en-US" altLang="en-US" sz="1200" b="1" dirty="0">
                <a:solidFill>
                  <a:srgbClr val="000000"/>
                </a:solidFill>
                <a:latin typeface="Courier New" pitchFamily="49" charset="0"/>
              </a:rPr>
              <a:t>              AND TRUNC(INTERNAL_FUNCTION("CREATED"))=TO_DATE(' 2010-09-05 00:00</a:t>
            </a:r>
          </a:p>
          <a:p>
            <a:pPr eaLnBrk="1" hangingPunct="1">
              <a:defRPr/>
            </a:pPr>
            <a:r>
              <a:rPr lang="en-US" altLang="en-US" sz="1200" b="1" dirty="0">
                <a:solidFill>
                  <a:srgbClr val="000000"/>
                </a:solidFill>
                <a:latin typeface="Courier New" pitchFamily="49" charset="0"/>
              </a:rPr>
              <a:t>              '</a:t>
            </a:r>
            <a:r>
              <a:rPr lang="en-US" altLang="en-US" sz="1200" b="1" dirty="0" err="1">
                <a:solidFill>
                  <a:srgbClr val="000000"/>
                </a:solidFill>
                <a:latin typeface="Courier New" pitchFamily="49" charset="0"/>
              </a:rPr>
              <a:t>syyyy</a:t>
            </a:r>
            <a:r>
              <a:rPr lang="en-US" altLang="en-US" sz="1200" b="1" dirty="0">
                <a:solidFill>
                  <a:srgbClr val="000000"/>
                </a:solidFill>
                <a:latin typeface="Courier New" pitchFamily="49" charset="0"/>
              </a:rPr>
              <a:t>-mm-</a:t>
            </a:r>
            <a:r>
              <a:rPr lang="en-US" altLang="en-US" sz="1200" b="1" dirty="0" err="1">
                <a:solidFill>
                  <a:srgbClr val="000000"/>
                </a:solidFill>
                <a:latin typeface="Courier New" pitchFamily="49" charset="0"/>
              </a:rPr>
              <a:t>dd</a:t>
            </a:r>
            <a:r>
              <a:rPr lang="en-US" altLang="en-US" sz="1200" b="1" dirty="0">
                <a:solidFill>
                  <a:srgbClr val="000000"/>
                </a:solidFill>
                <a:latin typeface="Courier New" pitchFamily="49" charset="0"/>
              </a:rPr>
              <a:t> hh24:mi:ss</a:t>
            </a:r>
            <a:r>
              <a:rPr lang="en-US" altLang="en-US" sz="1200" b="1" dirty="0" smtClean="0">
                <a:solidFill>
                  <a:srgbClr val="000000"/>
                </a:solidFill>
                <a:latin typeface="Courier New" pitchFamily="49" charset="0"/>
              </a:rPr>
              <a:t>')))</a:t>
            </a:r>
            <a:endParaRPr lang="en-US" altLang="en-US" sz="1200" b="1" dirty="0">
              <a:solidFill>
                <a:srgbClr val="000000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0716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Agenda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body" sz="quarter" idx="13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rgbClr val="FF1414"/>
                </a:solidFill>
              </a:rPr>
              <a:t>Using the right tools</a:t>
            </a:r>
          </a:p>
          <a:p>
            <a:r>
              <a:rPr lang="en-US" dirty="0" smtClean="0"/>
              <a:t>Functions, friends or foes?</a:t>
            </a:r>
          </a:p>
          <a:p>
            <a:r>
              <a:rPr lang="en-US" dirty="0" smtClean="0"/>
              <a:t>Data type dilemmas</a:t>
            </a:r>
          </a:p>
          <a:p>
            <a:r>
              <a:rPr lang="en-US" dirty="0" smtClean="0"/>
              <a:t>Optimizer hints</a:t>
            </a:r>
          </a:p>
          <a:p>
            <a:r>
              <a:rPr lang="en-US" dirty="0" smtClean="0"/>
              <a:t>Influencing the execution plan without adding hints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804863" y="246063"/>
            <a:ext cx="8229600" cy="768350"/>
          </a:xfrm>
        </p:spPr>
        <p:txBody>
          <a:bodyPr/>
          <a:lstStyle/>
          <a:p>
            <a:r>
              <a:rPr lang="en-US" dirty="0" smtClean="0"/>
              <a:t>Compile with warnings…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2890" y="737489"/>
            <a:ext cx="8789670" cy="418576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424545"/>
                </a:solidFill>
                <a:latin typeface="Courier New" pitchFamily="49" charset="0"/>
                <a:cs typeface="Courier New" pitchFamily="49" charset="0"/>
              </a:rPr>
              <a:t>SQL&gt; </a:t>
            </a:r>
            <a:r>
              <a:rPr lang="en-US" sz="1400" b="1" dirty="0">
                <a:solidFill>
                  <a:srgbClr val="424545"/>
                </a:solidFill>
                <a:latin typeface="Courier New" pitchFamily="49" charset="0"/>
                <a:cs typeface="Courier New" pitchFamily="49" charset="0"/>
              </a:rPr>
              <a:t>alter session set </a:t>
            </a:r>
            <a:r>
              <a:rPr lang="en-US" sz="1400" b="1" dirty="0" err="1" smtClean="0">
                <a:solidFill>
                  <a:srgbClr val="424545"/>
                </a:solidFill>
                <a:latin typeface="Courier New" pitchFamily="49" charset="0"/>
                <a:cs typeface="Courier New" pitchFamily="49" charset="0"/>
              </a:rPr>
              <a:t>plsql_warnings</a:t>
            </a:r>
            <a:r>
              <a:rPr lang="en-US" sz="1400" b="1" dirty="0">
                <a:solidFill>
                  <a:srgbClr val="424545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1400" b="1" dirty="0" smtClean="0">
                <a:solidFill>
                  <a:srgbClr val="424545"/>
                </a:solidFill>
                <a:latin typeface="Courier New" pitchFamily="49" charset="0"/>
                <a:cs typeface="Courier New" pitchFamily="49" charset="0"/>
              </a:rPr>
              <a:t>'</a:t>
            </a:r>
            <a:r>
              <a:rPr lang="en-US" sz="1400" b="1" dirty="0" err="1" smtClean="0">
                <a:solidFill>
                  <a:srgbClr val="424545"/>
                </a:solidFill>
                <a:latin typeface="Courier New" pitchFamily="49" charset="0"/>
                <a:cs typeface="Courier New" pitchFamily="49" charset="0"/>
              </a:rPr>
              <a:t>enable:all</a:t>
            </a:r>
            <a:r>
              <a:rPr lang="en-US" sz="1400" b="1" dirty="0" smtClean="0">
                <a:solidFill>
                  <a:srgbClr val="424545"/>
                </a:solidFill>
                <a:latin typeface="Courier New" pitchFamily="49" charset="0"/>
                <a:cs typeface="Courier New" pitchFamily="49" charset="0"/>
              </a:rPr>
              <a:t>’;</a:t>
            </a:r>
          </a:p>
          <a:p>
            <a:endParaRPr lang="en-US" sz="1400" b="1" dirty="0" smtClean="0">
              <a:solidFill>
                <a:srgbClr val="424545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400" b="1" dirty="0" smtClean="0">
                <a:solidFill>
                  <a:srgbClr val="424545"/>
                </a:solidFill>
                <a:latin typeface="Courier New" pitchFamily="49" charset="0"/>
                <a:cs typeface="Courier New" pitchFamily="49" charset="0"/>
              </a:rPr>
              <a:t>SQL&gt; </a:t>
            </a:r>
            <a:r>
              <a:rPr lang="en-US" sz="1400" b="1" dirty="0">
                <a:solidFill>
                  <a:srgbClr val="424545"/>
                </a:solidFill>
                <a:latin typeface="Courier New" pitchFamily="49" charset="0"/>
                <a:cs typeface="Courier New" pitchFamily="49" charset="0"/>
              </a:rPr>
              <a:t>create or replace procedure p</a:t>
            </a:r>
          </a:p>
          <a:p>
            <a:r>
              <a:rPr lang="en-US" sz="1400" b="1" dirty="0">
                <a:solidFill>
                  <a:srgbClr val="424545"/>
                </a:solidFill>
                <a:latin typeface="Courier New" pitchFamily="49" charset="0"/>
                <a:cs typeface="Courier New" pitchFamily="49" charset="0"/>
              </a:rPr>
              <a:t>  2  as</a:t>
            </a:r>
          </a:p>
          <a:p>
            <a:r>
              <a:rPr lang="en-US" sz="1400" b="1" dirty="0">
                <a:solidFill>
                  <a:srgbClr val="424545"/>
                </a:solidFill>
                <a:latin typeface="Courier New" pitchFamily="49" charset="0"/>
                <a:cs typeface="Courier New" pitchFamily="49" charset="0"/>
              </a:rPr>
              <a:t>  3  begin</a:t>
            </a:r>
          </a:p>
          <a:p>
            <a:r>
              <a:rPr lang="en-US" sz="1400" b="1" dirty="0">
                <a:solidFill>
                  <a:srgbClr val="424545"/>
                </a:solidFill>
                <a:latin typeface="Courier New" pitchFamily="49" charset="0"/>
                <a:cs typeface="Courier New" pitchFamily="49" charset="0"/>
              </a:rPr>
              <a:t>  4          </a:t>
            </a:r>
            <a:r>
              <a:rPr lang="en-US" sz="1400" b="1" dirty="0" err="1">
                <a:solidFill>
                  <a:srgbClr val="424545"/>
                </a:solidFill>
                <a:latin typeface="Courier New" pitchFamily="49" charset="0"/>
                <a:cs typeface="Courier New" pitchFamily="49" charset="0"/>
              </a:rPr>
              <a:t>dbms_output.put_line</a:t>
            </a:r>
            <a:r>
              <a:rPr lang="en-US" sz="1400" b="1" dirty="0">
                <a:solidFill>
                  <a:srgbClr val="424545"/>
                </a:solidFill>
                <a:latin typeface="Courier New" pitchFamily="49" charset="0"/>
                <a:cs typeface="Courier New" pitchFamily="49" charset="0"/>
              </a:rPr>
              <a:t>( 'hello world' );</a:t>
            </a:r>
          </a:p>
          <a:p>
            <a:r>
              <a:rPr lang="en-US" sz="1400" b="1" dirty="0">
                <a:solidFill>
                  <a:srgbClr val="424545"/>
                </a:solidFill>
                <a:latin typeface="Courier New" pitchFamily="49" charset="0"/>
                <a:cs typeface="Courier New" pitchFamily="49" charset="0"/>
              </a:rPr>
              <a:t>  5  exception</a:t>
            </a:r>
          </a:p>
          <a:p>
            <a:r>
              <a:rPr lang="en-US" sz="1400" b="1" dirty="0">
                <a:solidFill>
                  <a:srgbClr val="424545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6  when others</a:t>
            </a:r>
          </a:p>
          <a:p>
            <a:r>
              <a:rPr lang="en-US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7          then null;</a:t>
            </a:r>
          </a:p>
          <a:p>
            <a:r>
              <a:rPr lang="en-US" sz="1400" b="1" dirty="0">
                <a:solidFill>
                  <a:srgbClr val="424545"/>
                </a:solidFill>
                <a:latin typeface="Courier New" pitchFamily="49" charset="0"/>
                <a:cs typeface="Courier New" pitchFamily="49" charset="0"/>
              </a:rPr>
              <a:t>  8  end;</a:t>
            </a:r>
          </a:p>
          <a:p>
            <a:r>
              <a:rPr lang="en-US" sz="1400" b="1" dirty="0">
                <a:solidFill>
                  <a:srgbClr val="424545"/>
                </a:solidFill>
                <a:latin typeface="Courier New" pitchFamily="49" charset="0"/>
                <a:cs typeface="Courier New" pitchFamily="49" charset="0"/>
              </a:rPr>
              <a:t>  9  </a:t>
            </a:r>
            <a:r>
              <a:rPr lang="en-US" sz="1400" b="1" dirty="0" smtClean="0">
                <a:solidFill>
                  <a:srgbClr val="424545"/>
                </a:solidFill>
                <a:latin typeface="Courier New" pitchFamily="49" charset="0"/>
                <a:cs typeface="Courier New" pitchFamily="49" charset="0"/>
              </a:rPr>
              <a:t>/</a:t>
            </a:r>
            <a:endParaRPr lang="en-US" sz="1400" b="1" dirty="0">
              <a:solidFill>
                <a:srgbClr val="424545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400" b="1" dirty="0">
                <a:solidFill>
                  <a:srgbClr val="424545"/>
                </a:solidFill>
                <a:latin typeface="Courier New" pitchFamily="49" charset="0"/>
                <a:cs typeface="Courier New" pitchFamily="49" charset="0"/>
              </a:rPr>
              <a:t>Warning: Procedure created with </a:t>
            </a:r>
            <a:r>
              <a:rPr lang="en-US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compilation errors</a:t>
            </a:r>
            <a:r>
              <a:rPr lang="en-US" sz="1400" b="1" dirty="0" smtClean="0">
                <a:solidFill>
                  <a:srgbClr val="424545"/>
                </a:solidFill>
                <a:latin typeface="Courier New" pitchFamily="49" charset="0"/>
                <a:cs typeface="Courier New" pitchFamily="49" charset="0"/>
              </a:rPr>
              <a:t>.</a:t>
            </a:r>
          </a:p>
          <a:p>
            <a:r>
              <a:rPr lang="en-US" sz="1400" b="1" dirty="0">
                <a:solidFill>
                  <a:srgbClr val="424545"/>
                </a:solidFill>
                <a:latin typeface="Courier New" pitchFamily="49" charset="0"/>
                <a:cs typeface="Courier New" pitchFamily="49" charset="0"/>
              </a:rPr>
              <a:t>c##tkyte%CDB1&gt; show errors</a:t>
            </a:r>
          </a:p>
          <a:p>
            <a:r>
              <a:rPr lang="en-US" sz="1400" b="1" dirty="0">
                <a:solidFill>
                  <a:srgbClr val="424545"/>
                </a:solidFill>
                <a:latin typeface="Courier New" pitchFamily="49" charset="0"/>
                <a:cs typeface="Courier New" pitchFamily="49" charset="0"/>
              </a:rPr>
              <a:t>Errors for PROCEDURE P:</a:t>
            </a:r>
          </a:p>
          <a:p>
            <a:endParaRPr lang="en-US" sz="1400" b="1" dirty="0">
              <a:solidFill>
                <a:srgbClr val="424545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400" b="1" dirty="0">
                <a:solidFill>
                  <a:srgbClr val="424545"/>
                </a:solidFill>
                <a:latin typeface="Courier New" pitchFamily="49" charset="0"/>
                <a:cs typeface="Courier New" pitchFamily="49" charset="0"/>
              </a:rPr>
              <a:t>LINE/COL ERROR</a:t>
            </a:r>
          </a:p>
          <a:p>
            <a:r>
              <a:rPr lang="en-US" sz="1400" b="1" dirty="0" smtClean="0">
                <a:solidFill>
                  <a:srgbClr val="424545"/>
                </a:solidFill>
                <a:latin typeface="Courier New" pitchFamily="49" charset="0"/>
                <a:cs typeface="Courier New" pitchFamily="49" charset="0"/>
              </a:rPr>
              <a:t>---- </a:t>
            </a:r>
            <a:r>
              <a:rPr lang="en-US" sz="1400" b="1" dirty="0">
                <a:solidFill>
                  <a:srgbClr val="424545"/>
                </a:solidFill>
                <a:latin typeface="Courier New" pitchFamily="49" charset="0"/>
                <a:cs typeface="Courier New" pitchFamily="49" charset="0"/>
              </a:rPr>
              <a:t>-----------------------------------------------------------------</a:t>
            </a:r>
          </a:p>
          <a:p>
            <a:r>
              <a:rPr lang="en-US" sz="1400" b="1" dirty="0">
                <a:solidFill>
                  <a:srgbClr val="424545"/>
                </a:solidFill>
                <a:latin typeface="Courier New" pitchFamily="49" charset="0"/>
                <a:cs typeface="Courier New" pitchFamily="49" charset="0"/>
              </a:rPr>
              <a:t>6/6 </a:t>
            </a:r>
            <a:r>
              <a:rPr lang="en-US" sz="1400" b="1" dirty="0" smtClean="0">
                <a:solidFill>
                  <a:srgbClr val="424545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>
                <a:solidFill>
                  <a:srgbClr val="424545"/>
                </a:solidFill>
                <a:latin typeface="Courier New" pitchFamily="49" charset="0"/>
                <a:cs typeface="Courier New" pitchFamily="49" charset="0"/>
              </a:rPr>
              <a:t>PLS-06009: procedure "P" OTHERS handler does not end in RAISE or</a:t>
            </a:r>
          </a:p>
          <a:p>
            <a:r>
              <a:rPr lang="en-US" sz="1400" b="1" dirty="0">
                <a:solidFill>
                  <a:srgbClr val="424545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b="1" dirty="0" smtClean="0">
                <a:solidFill>
                  <a:srgbClr val="424545"/>
                </a:solidFill>
                <a:latin typeface="Courier New" pitchFamily="49" charset="0"/>
                <a:cs typeface="Courier New" pitchFamily="49" charset="0"/>
              </a:rPr>
              <a:t> RAISE_APPLICATION_ERROR</a:t>
            </a:r>
            <a:endParaRPr lang="en-US" sz="1400" b="1" dirty="0">
              <a:solidFill>
                <a:srgbClr val="424545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843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1"/>
          <p:cNvSpPr txBox="1">
            <a:spLocks noChangeArrowheads="1"/>
          </p:cNvSpPr>
          <p:nvPr/>
        </p:nvSpPr>
        <p:spPr bwMode="auto">
          <a:xfrm>
            <a:off x="304800" y="5029200"/>
            <a:ext cx="88392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250"/>
              </a:spcBef>
              <a:buSzPct val="100000"/>
            </a:pPr>
            <a:endParaRPr lang="en-IE" sz="900">
              <a:solidFill>
                <a:srgbClr val="000000"/>
              </a:solidFill>
            </a:endParaRPr>
          </a:p>
        </p:txBody>
      </p:sp>
      <p:sp>
        <p:nvSpPr>
          <p:cNvPr id="11268" name="AutoShape 2"/>
          <p:cNvSpPr>
            <a:spLocks noChangeArrowheads="1"/>
          </p:cNvSpPr>
          <p:nvPr/>
        </p:nvSpPr>
        <p:spPr bwMode="auto">
          <a:xfrm>
            <a:off x="1524000" y="2457450"/>
            <a:ext cx="2743200" cy="285750"/>
          </a:xfrm>
          <a:prstGeom prst="roundRect">
            <a:avLst>
              <a:gd name="adj" fmla="val 41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360" tIns="45680" rIns="91360" bIns="45680" anchor="ctr"/>
          <a:lstStyle/>
          <a:p>
            <a:pPr algn="ctr">
              <a:lnSpc>
                <a:spcPct val="90000"/>
              </a:lnSpc>
              <a:spcBef>
                <a:spcPts val="1250"/>
              </a:spcBef>
              <a:buClr>
                <a:srgbClr val="000000"/>
              </a:buClr>
              <a:buSzPct val="100000"/>
            </a:pPr>
            <a:endParaRPr lang="en-IE">
              <a:solidFill>
                <a:srgbClr val="000000"/>
              </a:solidFill>
            </a:endParaRPr>
          </a:p>
        </p:txBody>
      </p:sp>
      <p:sp>
        <p:nvSpPr>
          <p:cNvPr id="11269" name="Text Box 3"/>
          <p:cNvSpPr txBox="1">
            <a:spLocks noChangeArrowheads="1"/>
          </p:cNvSpPr>
          <p:nvPr/>
        </p:nvSpPr>
        <p:spPr bwMode="auto">
          <a:xfrm>
            <a:off x="827088" y="8"/>
            <a:ext cx="8316912" cy="897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52514" rIns="0" bIns="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3000"/>
              </a:lnSpc>
              <a:buSzPct val="100000"/>
            </a:pPr>
            <a:r>
              <a:rPr lang="en-US" sz="2200" dirty="0" smtClean="0">
                <a:solidFill>
                  <a:srgbClr val="000000"/>
                </a:solidFill>
              </a:rPr>
              <a:t>Increased CPU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2866" y="713853"/>
            <a:ext cx="7872248" cy="39703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ops$tkyte%ORA11GR2&gt; create or replace procedure p </a:t>
            </a:r>
            <a:r>
              <a:rPr lang="en-US" sz="12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authid</a:t>
            </a: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definer</a:t>
            </a:r>
          </a:p>
          <a:p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2  as</a:t>
            </a:r>
          </a:p>
          <a:p>
            <a:r>
              <a:rPr lang="en-US" sz="12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3      </a:t>
            </a:r>
            <a:r>
              <a:rPr lang="en-US" sz="12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l_date</a:t>
            </a:r>
            <a:r>
              <a:rPr lang="en-US" sz="12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varchar2(30) := '01-jan-2011';</a:t>
            </a:r>
          </a:p>
          <a:p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4      </a:t>
            </a:r>
            <a:r>
              <a:rPr lang="en-US" sz="12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l_start</a:t>
            </a: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number := </a:t>
            </a:r>
            <a:r>
              <a:rPr lang="en-US" sz="12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dbms_utility.get_cpu_time</a:t>
            </a: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5  begin</a:t>
            </a:r>
          </a:p>
          <a:p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6      for </a:t>
            </a:r>
            <a:r>
              <a:rPr lang="en-US" sz="12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in 1 .. 10</a:t>
            </a:r>
          </a:p>
          <a:p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7      loop</a:t>
            </a:r>
          </a:p>
          <a:p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8         for x in ( select owner, </a:t>
            </a:r>
            <a:r>
              <a:rPr lang="en-US" sz="12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object_name</a:t>
            </a:r>
            <a:endParaRPr lang="en-US" sz="12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9                      from </a:t>
            </a:r>
            <a:r>
              <a:rPr lang="en-US" sz="12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big_table.big_table</a:t>
            </a:r>
            <a:endParaRPr lang="en-US" sz="12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2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10                     where created = </a:t>
            </a:r>
            <a:r>
              <a:rPr lang="en-US" sz="12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l_date</a:t>
            </a:r>
            <a:r>
              <a:rPr lang="en-US" sz="12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)</a:t>
            </a:r>
          </a:p>
          <a:p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11         loop</a:t>
            </a:r>
          </a:p>
          <a:p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12             null;</a:t>
            </a:r>
          </a:p>
          <a:p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13         end loop;</a:t>
            </a:r>
          </a:p>
          <a:p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14      end loop;</a:t>
            </a:r>
          </a:p>
          <a:p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15      </a:t>
            </a:r>
            <a:r>
              <a:rPr lang="en-US" sz="12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dbms_output.put_line</a:t>
            </a: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 'CPU: ' ||</a:t>
            </a:r>
          </a:p>
          <a:p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16      </a:t>
            </a:r>
            <a:r>
              <a:rPr lang="en-US" sz="12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to_char</a:t>
            </a: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 </a:t>
            </a:r>
            <a:r>
              <a:rPr lang="en-US" sz="12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dbms_utility.get_cpu_time-l_start</a:t>
            </a: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) );</a:t>
            </a:r>
          </a:p>
          <a:p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17  end;</a:t>
            </a:r>
          </a:p>
          <a:p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18  /</a:t>
            </a:r>
          </a:p>
          <a:p>
            <a:r>
              <a:rPr lang="en-US" sz="12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SP2-0804: Procedure created with compilation warnings</a:t>
            </a:r>
          </a:p>
          <a:p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ops$tkyte%ORA11GR2&gt; exec p</a:t>
            </a:r>
          </a:p>
          <a:p>
            <a:r>
              <a:rPr lang="en-US" sz="12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CPU: 132</a:t>
            </a:r>
          </a:p>
        </p:txBody>
      </p:sp>
    </p:spTree>
    <p:extLst>
      <p:ext uri="{BB962C8B-B14F-4D97-AF65-F5344CB8AC3E}">
        <p14:creationId xmlns:p14="http://schemas.microsoft.com/office/powerpoint/2010/main" val="167326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1"/>
          <p:cNvSpPr txBox="1">
            <a:spLocks noChangeArrowheads="1"/>
          </p:cNvSpPr>
          <p:nvPr/>
        </p:nvSpPr>
        <p:spPr bwMode="auto">
          <a:xfrm>
            <a:off x="304800" y="5029200"/>
            <a:ext cx="88392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250"/>
              </a:spcBef>
              <a:buSzPct val="100000"/>
            </a:pPr>
            <a:endParaRPr lang="en-IE" sz="900">
              <a:solidFill>
                <a:srgbClr val="000000"/>
              </a:solidFill>
            </a:endParaRPr>
          </a:p>
        </p:txBody>
      </p:sp>
      <p:sp>
        <p:nvSpPr>
          <p:cNvPr id="11268" name="AutoShape 2"/>
          <p:cNvSpPr>
            <a:spLocks noChangeArrowheads="1"/>
          </p:cNvSpPr>
          <p:nvPr/>
        </p:nvSpPr>
        <p:spPr bwMode="auto">
          <a:xfrm>
            <a:off x="1524000" y="2457450"/>
            <a:ext cx="2743200" cy="285750"/>
          </a:xfrm>
          <a:prstGeom prst="roundRect">
            <a:avLst>
              <a:gd name="adj" fmla="val 41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360" tIns="45680" rIns="91360" bIns="45680" anchor="ctr"/>
          <a:lstStyle/>
          <a:p>
            <a:pPr algn="ctr">
              <a:lnSpc>
                <a:spcPct val="90000"/>
              </a:lnSpc>
              <a:spcBef>
                <a:spcPts val="1250"/>
              </a:spcBef>
              <a:buClr>
                <a:srgbClr val="000000"/>
              </a:buClr>
              <a:buSzPct val="100000"/>
            </a:pPr>
            <a:endParaRPr lang="en-IE">
              <a:solidFill>
                <a:srgbClr val="000000"/>
              </a:solidFill>
            </a:endParaRPr>
          </a:p>
        </p:txBody>
      </p:sp>
      <p:sp>
        <p:nvSpPr>
          <p:cNvPr id="11269" name="Text Box 3"/>
          <p:cNvSpPr txBox="1">
            <a:spLocks noChangeArrowheads="1"/>
          </p:cNvSpPr>
          <p:nvPr/>
        </p:nvSpPr>
        <p:spPr bwMode="auto">
          <a:xfrm>
            <a:off x="827088" y="8"/>
            <a:ext cx="8316912" cy="897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52514" rIns="0" bIns="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3000"/>
              </a:lnSpc>
              <a:buSzPct val="100000"/>
            </a:pPr>
            <a:r>
              <a:rPr lang="en-US" sz="2200" dirty="0" smtClean="0">
                <a:solidFill>
                  <a:srgbClr val="000000"/>
                </a:solidFill>
              </a:rPr>
              <a:t>Increased CPU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2866" y="2949081"/>
            <a:ext cx="7872248" cy="138499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ops$tkyte%ORA11GR2&gt; show errors procedure p</a:t>
            </a:r>
          </a:p>
          <a:p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Errors for PROCEDURE P:</a:t>
            </a:r>
          </a:p>
          <a:p>
            <a:endParaRPr lang="en-US" sz="12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LINE/COL ERROR</a:t>
            </a:r>
          </a:p>
          <a:p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-------- -----------------------------------------------------------------</a:t>
            </a:r>
          </a:p>
          <a:p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10/36    PLW-07204: conversion away from column type may result in</a:t>
            </a:r>
          </a:p>
          <a:p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 sub-optimal query plan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2866" y="713853"/>
            <a:ext cx="7872248" cy="17543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…</a:t>
            </a:r>
          </a:p>
          <a:p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7      loop</a:t>
            </a:r>
          </a:p>
          <a:p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8         for x in ( select owner, </a:t>
            </a:r>
            <a:r>
              <a:rPr lang="en-US" sz="12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object_name</a:t>
            </a:r>
            <a:endParaRPr lang="en-US" sz="12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9                      from </a:t>
            </a:r>
            <a:r>
              <a:rPr lang="en-US" sz="12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big_table.big_table</a:t>
            </a:r>
            <a:endParaRPr lang="en-US" sz="12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2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10                     where created = </a:t>
            </a:r>
            <a:r>
              <a:rPr lang="en-US" sz="12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l_date</a:t>
            </a:r>
            <a:r>
              <a:rPr lang="en-US" sz="12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)</a:t>
            </a:r>
          </a:p>
          <a:p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11         loop</a:t>
            </a:r>
          </a:p>
          <a:p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12             null;</a:t>
            </a:r>
          </a:p>
          <a:p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13         end loop;</a:t>
            </a:r>
          </a:p>
          <a:p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…</a:t>
            </a:r>
            <a:endParaRPr lang="en-US" sz="12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67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1"/>
          <p:cNvSpPr txBox="1">
            <a:spLocks noChangeArrowheads="1"/>
          </p:cNvSpPr>
          <p:nvPr/>
        </p:nvSpPr>
        <p:spPr bwMode="auto">
          <a:xfrm>
            <a:off x="304800" y="5029200"/>
            <a:ext cx="88392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250"/>
              </a:spcBef>
              <a:buSzPct val="100000"/>
            </a:pPr>
            <a:endParaRPr lang="en-IE" sz="900">
              <a:solidFill>
                <a:srgbClr val="000000"/>
              </a:solidFill>
            </a:endParaRPr>
          </a:p>
        </p:txBody>
      </p:sp>
      <p:sp>
        <p:nvSpPr>
          <p:cNvPr id="11268" name="AutoShape 2"/>
          <p:cNvSpPr>
            <a:spLocks noChangeArrowheads="1"/>
          </p:cNvSpPr>
          <p:nvPr/>
        </p:nvSpPr>
        <p:spPr bwMode="auto">
          <a:xfrm>
            <a:off x="1524000" y="2457450"/>
            <a:ext cx="2743200" cy="285750"/>
          </a:xfrm>
          <a:prstGeom prst="roundRect">
            <a:avLst>
              <a:gd name="adj" fmla="val 41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360" tIns="45680" rIns="91360" bIns="45680" anchor="ctr"/>
          <a:lstStyle/>
          <a:p>
            <a:pPr algn="ctr">
              <a:lnSpc>
                <a:spcPct val="90000"/>
              </a:lnSpc>
              <a:spcBef>
                <a:spcPts val="1250"/>
              </a:spcBef>
              <a:buClr>
                <a:srgbClr val="000000"/>
              </a:buClr>
              <a:buSzPct val="100000"/>
            </a:pPr>
            <a:endParaRPr lang="en-IE">
              <a:solidFill>
                <a:srgbClr val="000000"/>
              </a:solidFill>
            </a:endParaRPr>
          </a:p>
        </p:txBody>
      </p:sp>
      <p:sp>
        <p:nvSpPr>
          <p:cNvPr id="11269" name="Text Box 3"/>
          <p:cNvSpPr txBox="1">
            <a:spLocks noChangeArrowheads="1"/>
          </p:cNvSpPr>
          <p:nvPr/>
        </p:nvSpPr>
        <p:spPr bwMode="auto">
          <a:xfrm>
            <a:off x="827088" y="8"/>
            <a:ext cx="8316912" cy="897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52514" rIns="0" bIns="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3000"/>
              </a:lnSpc>
              <a:buSzPct val="100000"/>
            </a:pPr>
            <a:r>
              <a:rPr lang="en-US" sz="2200" dirty="0" smtClean="0">
                <a:solidFill>
                  <a:srgbClr val="000000"/>
                </a:solidFill>
              </a:rPr>
              <a:t>Increased CPU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2855" y="778718"/>
            <a:ext cx="7872248" cy="39703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ops$tkyte%ORA11GR2&gt; create or replace procedure p </a:t>
            </a:r>
            <a:r>
              <a:rPr lang="en-US" sz="12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authid</a:t>
            </a: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definer</a:t>
            </a:r>
          </a:p>
          <a:p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2  as</a:t>
            </a:r>
          </a:p>
          <a:p>
            <a:r>
              <a:rPr lang="en-US" sz="12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3      </a:t>
            </a:r>
            <a:r>
              <a:rPr lang="en-US" sz="12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l_date</a:t>
            </a:r>
            <a:r>
              <a:rPr lang="en-US" sz="12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date := </a:t>
            </a:r>
            <a:r>
              <a:rPr lang="en-US" sz="12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to_date</a:t>
            </a:r>
            <a:r>
              <a:rPr lang="en-US" sz="12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('01-jan-2011','dd-mon-yyyy');</a:t>
            </a:r>
          </a:p>
          <a:p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4      </a:t>
            </a:r>
            <a:r>
              <a:rPr lang="en-US" sz="12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l_start</a:t>
            </a: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number := </a:t>
            </a:r>
            <a:r>
              <a:rPr lang="en-US" sz="12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dbms_utility.get_cpu_time</a:t>
            </a: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5  begin</a:t>
            </a:r>
          </a:p>
          <a:p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6      for </a:t>
            </a:r>
            <a:r>
              <a:rPr lang="en-US" sz="12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in 1 .. 10</a:t>
            </a:r>
          </a:p>
          <a:p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7      loop</a:t>
            </a:r>
          </a:p>
          <a:p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8         for x in ( select owner, </a:t>
            </a:r>
            <a:r>
              <a:rPr lang="en-US" sz="12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object_name</a:t>
            </a:r>
            <a:endParaRPr lang="en-US" sz="12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9                      from </a:t>
            </a:r>
            <a:r>
              <a:rPr lang="en-US" sz="12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big_table.big_table</a:t>
            </a:r>
            <a:endParaRPr lang="en-US" sz="12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2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10                     where created = </a:t>
            </a:r>
            <a:r>
              <a:rPr lang="en-US" sz="12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l_date</a:t>
            </a:r>
            <a:r>
              <a:rPr lang="en-US" sz="12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)</a:t>
            </a:r>
          </a:p>
          <a:p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11         loop</a:t>
            </a:r>
          </a:p>
          <a:p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12             null;</a:t>
            </a:r>
          </a:p>
          <a:p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13         end loop;</a:t>
            </a:r>
          </a:p>
          <a:p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14      end loop;</a:t>
            </a:r>
          </a:p>
          <a:p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15      </a:t>
            </a:r>
            <a:r>
              <a:rPr lang="en-US" sz="12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dbms_output.put_line</a:t>
            </a: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 'CPU: ' ||</a:t>
            </a:r>
          </a:p>
          <a:p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16      </a:t>
            </a:r>
            <a:r>
              <a:rPr lang="en-US" sz="12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to_char</a:t>
            </a: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 </a:t>
            </a:r>
            <a:r>
              <a:rPr lang="en-US" sz="12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dbms_utility.get_cpu_time-l_start</a:t>
            </a: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) );</a:t>
            </a:r>
          </a:p>
          <a:p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17  end;</a:t>
            </a:r>
          </a:p>
          <a:p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18  /</a:t>
            </a:r>
          </a:p>
          <a:p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Procedure created.</a:t>
            </a:r>
          </a:p>
          <a:p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ops$tkyte%ORA11GR2&gt; exec p</a:t>
            </a:r>
          </a:p>
          <a:p>
            <a:r>
              <a:rPr lang="en-US" sz="12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CPU: 94     </a:t>
            </a:r>
            <a:r>
              <a:rPr lang="en-US" sz="1200" b="1" i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30% less CPU in this </a:t>
            </a:r>
            <a:r>
              <a:rPr lang="en-US" sz="1200" b="1" i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case</a:t>
            </a:r>
            <a:endParaRPr lang="en-US" sz="12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96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1"/>
          <p:cNvSpPr txBox="1">
            <a:spLocks noChangeArrowheads="1"/>
          </p:cNvSpPr>
          <p:nvPr/>
        </p:nvSpPr>
        <p:spPr bwMode="auto">
          <a:xfrm>
            <a:off x="304800" y="5029200"/>
            <a:ext cx="88392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250"/>
              </a:spcBef>
              <a:buSzPct val="100000"/>
            </a:pPr>
            <a:endParaRPr lang="en-IE" sz="900">
              <a:solidFill>
                <a:srgbClr val="000000"/>
              </a:solidFill>
            </a:endParaRPr>
          </a:p>
        </p:txBody>
      </p:sp>
      <p:sp>
        <p:nvSpPr>
          <p:cNvPr id="11268" name="AutoShape 2"/>
          <p:cNvSpPr>
            <a:spLocks noChangeArrowheads="1"/>
          </p:cNvSpPr>
          <p:nvPr/>
        </p:nvSpPr>
        <p:spPr bwMode="auto">
          <a:xfrm>
            <a:off x="1524000" y="2457450"/>
            <a:ext cx="2743200" cy="285750"/>
          </a:xfrm>
          <a:prstGeom prst="roundRect">
            <a:avLst>
              <a:gd name="adj" fmla="val 41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360" tIns="45680" rIns="91360" bIns="45680" anchor="ctr"/>
          <a:lstStyle/>
          <a:p>
            <a:pPr algn="ctr">
              <a:lnSpc>
                <a:spcPct val="90000"/>
              </a:lnSpc>
              <a:spcBef>
                <a:spcPts val="1250"/>
              </a:spcBef>
              <a:buClr>
                <a:srgbClr val="000000"/>
              </a:buClr>
              <a:buSzPct val="100000"/>
            </a:pPr>
            <a:endParaRPr lang="en-IE">
              <a:solidFill>
                <a:srgbClr val="000000"/>
              </a:solidFill>
            </a:endParaRPr>
          </a:p>
        </p:txBody>
      </p:sp>
      <p:sp>
        <p:nvSpPr>
          <p:cNvPr id="11269" name="Text Box 3"/>
          <p:cNvSpPr txBox="1">
            <a:spLocks noChangeArrowheads="1"/>
          </p:cNvSpPr>
          <p:nvPr/>
        </p:nvSpPr>
        <p:spPr bwMode="auto">
          <a:xfrm>
            <a:off x="827088" y="8"/>
            <a:ext cx="8316912" cy="897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52514" rIns="0" bIns="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3000"/>
              </a:lnSpc>
              <a:buSzPct val="100000"/>
            </a:pPr>
            <a:r>
              <a:rPr lang="en-US" sz="2200" dirty="0" smtClean="0">
                <a:solidFill>
                  <a:srgbClr val="000000"/>
                </a:solidFill>
              </a:rPr>
              <a:t>Reduced Access Paths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8276" y="897739"/>
            <a:ext cx="7872248" cy="36933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ops$tkyte%ORA11GR2&gt; create table t</a:t>
            </a:r>
          </a:p>
          <a:p>
            <a:r>
              <a:rPr 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2  ( x </a:t>
            </a:r>
            <a:r>
              <a:rPr lang="en-US" sz="1800" b="1" i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varchar2(20)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constraint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t_pk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primary key,</a:t>
            </a:r>
          </a:p>
          <a:p>
            <a:r>
              <a:rPr 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3    y varchar2(30)</a:t>
            </a:r>
          </a:p>
          <a:p>
            <a:r>
              <a:rPr 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4  );</a:t>
            </a:r>
          </a:p>
          <a:p>
            <a:r>
              <a:rPr 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Table created.</a:t>
            </a:r>
          </a:p>
          <a:p>
            <a:endParaRPr lang="en-US" sz="18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ops$tkyte%ORA11GR2&gt; insert into t</a:t>
            </a:r>
          </a:p>
          <a:p>
            <a:r>
              <a:rPr 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2  select </a:t>
            </a:r>
            <a:r>
              <a:rPr lang="en-US" sz="18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user_id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username</a:t>
            </a:r>
          </a:p>
          <a:p>
            <a:r>
              <a:rPr 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3    from </a:t>
            </a:r>
            <a:r>
              <a:rPr lang="en-US" sz="18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all_users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47 rows created.</a:t>
            </a:r>
          </a:p>
          <a:p>
            <a:endParaRPr lang="en-US" sz="18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ops$tkyte%ORA11GR2&gt; commit;</a:t>
            </a:r>
          </a:p>
          <a:p>
            <a:r>
              <a:rPr 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Commit complete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.</a:t>
            </a:r>
            <a:endParaRPr lang="en-US" sz="18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04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1"/>
          <p:cNvSpPr txBox="1">
            <a:spLocks noChangeArrowheads="1"/>
          </p:cNvSpPr>
          <p:nvPr/>
        </p:nvSpPr>
        <p:spPr bwMode="auto">
          <a:xfrm>
            <a:off x="304800" y="5029200"/>
            <a:ext cx="88392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250"/>
              </a:spcBef>
              <a:buSzPct val="100000"/>
            </a:pPr>
            <a:endParaRPr lang="en-IE" sz="900">
              <a:solidFill>
                <a:srgbClr val="000000"/>
              </a:solidFill>
            </a:endParaRPr>
          </a:p>
        </p:txBody>
      </p:sp>
      <p:sp>
        <p:nvSpPr>
          <p:cNvPr id="11268" name="AutoShape 2"/>
          <p:cNvSpPr>
            <a:spLocks noChangeArrowheads="1"/>
          </p:cNvSpPr>
          <p:nvPr/>
        </p:nvSpPr>
        <p:spPr bwMode="auto">
          <a:xfrm>
            <a:off x="1524000" y="2457450"/>
            <a:ext cx="2743200" cy="285750"/>
          </a:xfrm>
          <a:prstGeom prst="roundRect">
            <a:avLst>
              <a:gd name="adj" fmla="val 41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360" tIns="45680" rIns="91360" bIns="45680" anchor="ctr"/>
          <a:lstStyle/>
          <a:p>
            <a:pPr algn="ctr">
              <a:lnSpc>
                <a:spcPct val="90000"/>
              </a:lnSpc>
              <a:spcBef>
                <a:spcPts val="1250"/>
              </a:spcBef>
              <a:buClr>
                <a:srgbClr val="000000"/>
              </a:buClr>
              <a:buSzPct val="100000"/>
            </a:pPr>
            <a:endParaRPr lang="en-IE">
              <a:solidFill>
                <a:srgbClr val="000000"/>
              </a:solidFill>
            </a:endParaRPr>
          </a:p>
        </p:txBody>
      </p:sp>
      <p:sp>
        <p:nvSpPr>
          <p:cNvPr id="11269" name="Text Box 3"/>
          <p:cNvSpPr txBox="1">
            <a:spLocks noChangeArrowheads="1"/>
          </p:cNvSpPr>
          <p:nvPr/>
        </p:nvSpPr>
        <p:spPr bwMode="auto">
          <a:xfrm>
            <a:off x="827088" y="8"/>
            <a:ext cx="8316912" cy="897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52514" rIns="0" bIns="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3000"/>
              </a:lnSpc>
              <a:buSzPct val="100000"/>
            </a:pPr>
            <a:r>
              <a:rPr lang="en-US" sz="2200" dirty="0" smtClean="0">
                <a:solidFill>
                  <a:srgbClr val="000000"/>
                </a:solidFill>
              </a:rPr>
              <a:t>Reduced Access Paths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4" y="956455"/>
            <a:ext cx="8493211" cy="35394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ops$tkyte%ORA11GR2&gt; create or replace procedure p </a:t>
            </a:r>
            <a:r>
              <a:rPr lang="en-US" sz="16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authid</a:t>
            </a: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definer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2  as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3          </a:t>
            </a:r>
            <a:r>
              <a:rPr lang="en-US" sz="16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l_rec</a:t>
            </a: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t%rowtype</a:t>
            </a: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4          </a:t>
            </a:r>
            <a:r>
              <a:rPr lang="en-US" sz="16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l_key</a:t>
            </a: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number := 5;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5  begin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6          select * into </a:t>
            </a:r>
            <a:r>
              <a:rPr lang="en-US" sz="16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l_rec</a:t>
            </a: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from t where </a:t>
            </a: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x = </a:t>
            </a:r>
            <a:r>
              <a:rPr lang="en-US" sz="16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l_key</a:t>
            </a: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7          for x in (select </a:t>
            </a:r>
            <a:r>
              <a:rPr lang="en-US" sz="16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plan_table_output</a:t>
            </a:r>
            <a:endParaRPr lang="en-US" sz="16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8                      from TABLE( </a:t>
            </a:r>
            <a:r>
              <a:rPr lang="en-US" sz="16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dbms_xplan.display_cursor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()))</a:t>
            </a:r>
            <a:endParaRPr lang="en-US" sz="16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9          loop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10                  </a:t>
            </a:r>
            <a:r>
              <a:rPr lang="en-US" sz="16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dbms_output.put_line</a:t>
            </a: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 </a:t>
            </a:r>
            <a:r>
              <a:rPr lang="en-US" sz="16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x.plan_table_output</a:t>
            </a: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);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11          end loop;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12  end;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13  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/</a:t>
            </a:r>
            <a:endParaRPr lang="en-US" sz="16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SP2-0804: Procedure created with compilation 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warnings</a:t>
            </a:r>
            <a:endParaRPr lang="en-US" sz="16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54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1"/>
          <p:cNvSpPr txBox="1">
            <a:spLocks noChangeArrowheads="1"/>
          </p:cNvSpPr>
          <p:nvPr/>
        </p:nvSpPr>
        <p:spPr bwMode="auto">
          <a:xfrm>
            <a:off x="304800" y="5029200"/>
            <a:ext cx="88392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250"/>
              </a:spcBef>
              <a:buSzPct val="100000"/>
            </a:pPr>
            <a:endParaRPr lang="en-IE" sz="900">
              <a:solidFill>
                <a:srgbClr val="000000"/>
              </a:solidFill>
            </a:endParaRPr>
          </a:p>
        </p:txBody>
      </p:sp>
      <p:sp>
        <p:nvSpPr>
          <p:cNvPr id="11268" name="AutoShape 2"/>
          <p:cNvSpPr>
            <a:spLocks noChangeArrowheads="1"/>
          </p:cNvSpPr>
          <p:nvPr/>
        </p:nvSpPr>
        <p:spPr bwMode="auto">
          <a:xfrm>
            <a:off x="1524000" y="2457450"/>
            <a:ext cx="2743200" cy="285750"/>
          </a:xfrm>
          <a:prstGeom prst="roundRect">
            <a:avLst>
              <a:gd name="adj" fmla="val 41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360" tIns="45680" rIns="91360" bIns="45680" anchor="ctr"/>
          <a:lstStyle/>
          <a:p>
            <a:pPr algn="ctr">
              <a:lnSpc>
                <a:spcPct val="90000"/>
              </a:lnSpc>
              <a:spcBef>
                <a:spcPts val="1250"/>
              </a:spcBef>
              <a:buClr>
                <a:srgbClr val="000000"/>
              </a:buClr>
              <a:buSzPct val="100000"/>
            </a:pPr>
            <a:endParaRPr lang="en-IE">
              <a:solidFill>
                <a:srgbClr val="000000"/>
              </a:solidFill>
            </a:endParaRPr>
          </a:p>
        </p:txBody>
      </p:sp>
      <p:sp>
        <p:nvSpPr>
          <p:cNvPr id="11269" name="Text Box 3"/>
          <p:cNvSpPr txBox="1">
            <a:spLocks noChangeArrowheads="1"/>
          </p:cNvSpPr>
          <p:nvPr/>
        </p:nvSpPr>
        <p:spPr bwMode="auto">
          <a:xfrm>
            <a:off x="827088" y="8"/>
            <a:ext cx="8316912" cy="897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52514" rIns="0" bIns="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3000"/>
              </a:lnSpc>
              <a:buSzPct val="100000"/>
            </a:pPr>
            <a:r>
              <a:rPr lang="en-US" sz="2200" dirty="0">
                <a:solidFill>
                  <a:srgbClr val="000000"/>
                </a:solidFill>
              </a:rPr>
              <a:t>Reduced Access Paths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956451"/>
            <a:ext cx="8542637" cy="35394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…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5  begin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6          select * into </a:t>
            </a:r>
            <a:r>
              <a:rPr lang="en-US" sz="16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l_rec</a:t>
            </a: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from t where x = </a:t>
            </a:r>
            <a:r>
              <a:rPr lang="en-US" sz="16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l_key</a:t>
            </a: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7          for x in (select </a:t>
            </a:r>
            <a:r>
              <a:rPr lang="en-US" sz="16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plan_table_output</a:t>
            </a:r>
            <a:endParaRPr lang="en-US" sz="16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…</a:t>
            </a:r>
          </a:p>
          <a:p>
            <a:endParaRPr lang="en-US" sz="16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ops$tkyte%ORA11GR2&gt; show errors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Errors for PROCEDURE P:</a:t>
            </a:r>
          </a:p>
          <a:p>
            <a:endParaRPr lang="en-US" sz="16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LINE/COL ERROR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-------- 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-----------------------------------------------------------</a:t>
            </a:r>
            <a:endParaRPr lang="en-US" sz="16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6/42     PLW-07204: conversion away from column type may result in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 sub-optimal query plan</a:t>
            </a:r>
          </a:p>
          <a:p>
            <a:endParaRPr lang="en-US" sz="16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52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1"/>
          <p:cNvSpPr txBox="1">
            <a:spLocks noChangeArrowheads="1"/>
          </p:cNvSpPr>
          <p:nvPr/>
        </p:nvSpPr>
        <p:spPr bwMode="auto">
          <a:xfrm>
            <a:off x="304800" y="5029200"/>
            <a:ext cx="88392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250"/>
              </a:spcBef>
              <a:buSzPct val="100000"/>
            </a:pPr>
            <a:endParaRPr lang="en-IE" sz="900">
              <a:solidFill>
                <a:srgbClr val="000000"/>
              </a:solidFill>
            </a:endParaRPr>
          </a:p>
        </p:txBody>
      </p:sp>
      <p:sp>
        <p:nvSpPr>
          <p:cNvPr id="11268" name="AutoShape 2"/>
          <p:cNvSpPr>
            <a:spLocks noChangeArrowheads="1"/>
          </p:cNvSpPr>
          <p:nvPr/>
        </p:nvSpPr>
        <p:spPr bwMode="auto">
          <a:xfrm>
            <a:off x="1524000" y="2457450"/>
            <a:ext cx="2743200" cy="285750"/>
          </a:xfrm>
          <a:prstGeom prst="roundRect">
            <a:avLst>
              <a:gd name="adj" fmla="val 41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360" tIns="45680" rIns="91360" bIns="45680" anchor="ctr"/>
          <a:lstStyle/>
          <a:p>
            <a:pPr algn="ctr">
              <a:lnSpc>
                <a:spcPct val="90000"/>
              </a:lnSpc>
              <a:spcBef>
                <a:spcPts val="1250"/>
              </a:spcBef>
              <a:buClr>
                <a:srgbClr val="000000"/>
              </a:buClr>
              <a:buSzPct val="100000"/>
            </a:pPr>
            <a:endParaRPr lang="en-IE">
              <a:solidFill>
                <a:srgbClr val="000000"/>
              </a:solidFill>
            </a:endParaRPr>
          </a:p>
        </p:txBody>
      </p:sp>
      <p:sp>
        <p:nvSpPr>
          <p:cNvPr id="11269" name="Text Box 3"/>
          <p:cNvSpPr txBox="1">
            <a:spLocks noChangeArrowheads="1"/>
          </p:cNvSpPr>
          <p:nvPr/>
        </p:nvSpPr>
        <p:spPr bwMode="auto">
          <a:xfrm>
            <a:off x="827088" y="8"/>
            <a:ext cx="8316912" cy="897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52514" rIns="0" bIns="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3000"/>
              </a:lnSpc>
              <a:buSzPct val="100000"/>
            </a:pPr>
            <a:r>
              <a:rPr lang="en-US" sz="2200" dirty="0">
                <a:solidFill>
                  <a:srgbClr val="000000"/>
                </a:solidFill>
              </a:rPr>
              <a:t>Reduced Access Paths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2" y="956451"/>
            <a:ext cx="8530281" cy="35394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ops$tkyte%ORA11GR2&gt; exec </a:t>
            </a:r>
            <a:r>
              <a:rPr lang="en-US" sz="1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</a:t>
            </a:r>
            <a:endParaRPr lang="en-US" sz="14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SQL_ID  18796jgha0hwz, child number 0</a:t>
            </a:r>
          </a:p>
          <a:p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-------------------------------------</a:t>
            </a:r>
          </a:p>
          <a:p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SELECT * FROM T WHERE X = :B1</a:t>
            </a:r>
          </a:p>
          <a:p>
            <a:endParaRPr lang="en-US" sz="14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Plan hash value: 1601196873</a:t>
            </a:r>
          </a:p>
          <a:p>
            <a:endParaRPr lang="en-US" sz="14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--------------------------------------------------------------------------</a:t>
            </a:r>
          </a:p>
          <a:p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| Id  | Operation         | Name | Rows  | Bytes | Cost (%CPU)| Time     |</a:t>
            </a:r>
          </a:p>
          <a:p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--------------------------------------------------------------------------</a:t>
            </a:r>
          </a:p>
          <a:p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|   0 | SELECT STATEMENT  |      |       |       |     3 (100)|          |</a:t>
            </a:r>
          </a:p>
          <a:p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|*  1 |  TABLE ACCESS FULL| T    |     1 |    29 |     3   (0)| 00:00:01 |</a:t>
            </a:r>
          </a:p>
          <a:p>
            <a:r>
              <a:rPr lang="en-US" sz="1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--------------------------------------------------------------------------</a:t>
            </a:r>
            <a:endParaRPr lang="en-US" sz="14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Predicate Information (identified by operation id):</a:t>
            </a:r>
          </a:p>
          <a:p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---------------------------------------------------</a:t>
            </a:r>
          </a:p>
          <a:p>
            <a:r>
              <a:rPr lang="en-US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1 - filter(TO_NUMBER("X")=:B1)</a:t>
            </a:r>
          </a:p>
        </p:txBody>
      </p:sp>
    </p:spTree>
    <p:extLst>
      <p:ext uri="{BB962C8B-B14F-4D97-AF65-F5344CB8AC3E}">
        <p14:creationId xmlns:p14="http://schemas.microsoft.com/office/powerpoint/2010/main" val="43877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1"/>
          <p:cNvSpPr txBox="1">
            <a:spLocks noChangeArrowheads="1"/>
          </p:cNvSpPr>
          <p:nvPr/>
        </p:nvSpPr>
        <p:spPr bwMode="auto">
          <a:xfrm>
            <a:off x="304800" y="5029200"/>
            <a:ext cx="88392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250"/>
              </a:spcBef>
              <a:buSzPct val="100000"/>
            </a:pPr>
            <a:endParaRPr lang="en-IE" sz="900">
              <a:solidFill>
                <a:srgbClr val="000000"/>
              </a:solidFill>
            </a:endParaRPr>
          </a:p>
        </p:txBody>
      </p:sp>
      <p:sp>
        <p:nvSpPr>
          <p:cNvPr id="11268" name="AutoShape 2"/>
          <p:cNvSpPr>
            <a:spLocks noChangeArrowheads="1"/>
          </p:cNvSpPr>
          <p:nvPr/>
        </p:nvSpPr>
        <p:spPr bwMode="auto">
          <a:xfrm>
            <a:off x="1524000" y="2457450"/>
            <a:ext cx="2743200" cy="285750"/>
          </a:xfrm>
          <a:prstGeom prst="roundRect">
            <a:avLst>
              <a:gd name="adj" fmla="val 41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360" tIns="45680" rIns="91360" bIns="45680" anchor="ctr"/>
          <a:lstStyle/>
          <a:p>
            <a:pPr algn="ctr">
              <a:lnSpc>
                <a:spcPct val="90000"/>
              </a:lnSpc>
              <a:spcBef>
                <a:spcPts val="1250"/>
              </a:spcBef>
              <a:buClr>
                <a:srgbClr val="000000"/>
              </a:buClr>
              <a:buSzPct val="100000"/>
            </a:pPr>
            <a:endParaRPr lang="en-IE">
              <a:solidFill>
                <a:srgbClr val="000000"/>
              </a:solidFill>
            </a:endParaRPr>
          </a:p>
        </p:txBody>
      </p:sp>
      <p:sp>
        <p:nvSpPr>
          <p:cNvPr id="11269" name="Text Box 3"/>
          <p:cNvSpPr txBox="1">
            <a:spLocks noChangeArrowheads="1"/>
          </p:cNvSpPr>
          <p:nvPr/>
        </p:nvSpPr>
        <p:spPr bwMode="auto">
          <a:xfrm>
            <a:off x="827088" y="8"/>
            <a:ext cx="8316912" cy="897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52514" rIns="0" bIns="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3000"/>
              </a:lnSpc>
              <a:buSzPct val="100000"/>
            </a:pPr>
            <a:r>
              <a:rPr lang="en-US" sz="2200" dirty="0">
                <a:solidFill>
                  <a:srgbClr val="000000"/>
                </a:solidFill>
              </a:rPr>
              <a:t>Reduced Access Paths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1" y="956456"/>
            <a:ext cx="8666205" cy="452431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ops$tkyte%ORA11GR2&gt; create or replace procedure p </a:t>
            </a:r>
            <a:r>
              <a:rPr lang="en-US" sz="16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authid</a:t>
            </a: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definer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2  as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3          </a:t>
            </a:r>
            <a:r>
              <a:rPr lang="en-US" sz="16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l_rec</a:t>
            </a: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t%rowtype</a:t>
            </a: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4          </a:t>
            </a:r>
            <a:r>
              <a:rPr lang="en-US" sz="16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l_key</a:t>
            </a: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varchar2(5) := '5';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5  begin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6          select * into </a:t>
            </a:r>
            <a:r>
              <a:rPr lang="en-US" sz="16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l_rec</a:t>
            </a: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from t where </a:t>
            </a: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x = </a:t>
            </a:r>
            <a:r>
              <a:rPr lang="en-US" sz="16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l_key</a:t>
            </a: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7          for x in (select </a:t>
            </a:r>
            <a:r>
              <a:rPr lang="en-US" sz="16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plan_table_output</a:t>
            </a:r>
            <a:endParaRPr lang="en-US" sz="16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8                      from TABLE( </a:t>
            </a:r>
            <a:r>
              <a:rPr lang="en-US" sz="16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dbms_xplan.display_cursor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()))</a:t>
            </a:r>
            <a:endParaRPr lang="en-US" sz="16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9          loop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10                  </a:t>
            </a:r>
            <a:r>
              <a:rPr lang="en-US" sz="16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dbms_output.put_line</a:t>
            </a: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 </a:t>
            </a:r>
            <a:r>
              <a:rPr lang="en-US" sz="16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x.plan_table_output</a:t>
            </a: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);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11          end loop;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12  end;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13  /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Procedure created.</a:t>
            </a:r>
          </a:p>
          <a:p>
            <a:endParaRPr lang="en-US" sz="16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ops$tkyte%ORA11GR2&gt; show errors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No errors.</a:t>
            </a:r>
          </a:p>
          <a:p>
            <a:endParaRPr lang="en-US" sz="16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28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1"/>
          <p:cNvSpPr txBox="1">
            <a:spLocks noChangeArrowheads="1"/>
          </p:cNvSpPr>
          <p:nvPr/>
        </p:nvSpPr>
        <p:spPr bwMode="auto">
          <a:xfrm>
            <a:off x="304800" y="5029200"/>
            <a:ext cx="88392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250"/>
              </a:spcBef>
              <a:buSzPct val="100000"/>
            </a:pPr>
            <a:endParaRPr lang="en-IE" sz="900">
              <a:solidFill>
                <a:srgbClr val="000000"/>
              </a:solidFill>
            </a:endParaRPr>
          </a:p>
        </p:txBody>
      </p:sp>
      <p:sp>
        <p:nvSpPr>
          <p:cNvPr id="11268" name="AutoShape 2"/>
          <p:cNvSpPr>
            <a:spLocks noChangeArrowheads="1"/>
          </p:cNvSpPr>
          <p:nvPr/>
        </p:nvSpPr>
        <p:spPr bwMode="auto">
          <a:xfrm>
            <a:off x="1524000" y="2457450"/>
            <a:ext cx="2743200" cy="285750"/>
          </a:xfrm>
          <a:prstGeom prst="roundRect">
            <a:avLst>
              <a:gd name="adj" fmla="val 41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360" tIns="45680" rIns="91360" bIns="45680" anchor="ctr"/>
          <a:lstStyle/>
          <a:p>
            <a:pPr algn="ctr">
              <a:lnSpc>
                <a:spcPct val="90000"/>
              </a:lnSpc>
              <a:spcBef>
                <a:spcPts val="1250"/>
              </a:spcBef>
              <a:buClr>
                <a:srgbClr val="000000"/>
              </a:buClr>
              <a:buSzPct val="100000"/>
            </a:pPr>
            <a:endParaRPr lang="en-IE">
              <a:solidFill>
                <a:srgbClr val="000000"/>
              </a:solidFill>
            </a:endParaRPr>
          </a:p>
        </p:txBody>
      </p:sp>
      <p:sp>
        <p:nvSpPr>
          <p:cNvPr id="11269" name="Text Box 3"/>
          <p:cNvSpPr txBox="1">
            <a:spLocks noChangeArrowheads="1"/>
          </p:cNvSpPr>
          <p:nvPr/>
        </p:nvSpPr>
        <p:spPr bwMode="auto">
          <a:xfrm>
            <a:off x="827088" y="8"/>
            <a:ext cx="8316912" cy="897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52514" rIns="0" bIns="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3000"/>
              </a:lnSpc>
              <a:buSzPct val="100000"/>
            </a:pPr>
            <a:r>
              <a:rPr lang="en-US" sz="2200" dirty="0">
                <a:solidFill>
                  <a:srgbClr val="000000"/>
                </a:solidFill>
              </a:rPr>
              <a:t>Reduced Access Paths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" y="863775"/>
            <a:ext cx="9304637" cy="39703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ops$tkyte%ORA11GR2&gt; exec p</a:t>
            </a:r>
          </a:p>
          <a:p>
            <a:endParaRPr lang="en-US" sz="14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SQL_ID  18796jgha0hwz, child number 1</a:t>
            </a:r>
          </a:p>
          <a:p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-------------------------------------</a:t>
            </a:r>
          </a:p>
          <a:p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SELECT * FROM T WHERE X = :B1</a:t>
            </a:r>
          </a:p>
          <a:p>
            <a:endParaRPr lang="en-US" sz="14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Plan hash value: 1303508680</a:t>
            </a:r>
          </a:p>
          <a:p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------------------------------------------------------------------------------------</a:t>
            </a:r>
          </a:p>
          <a:p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| Id  | Operation                   | Name | Rows  | Bytes | Cost (%CPU)| Time     |</a:t>
            </a:r>
          </a:p>
          <a:p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------------------------------------------------------------------------------------</a:t>
            </a:r>
          </a:p>
          <a:p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|   0 | SELECT STATEMENT            |      |       |       |     1 (100)|          |</a:t>
            </a:r>
          </a:p>
          <a:p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|   1 |  TABLE ACCESS BY INDEX ROWID| T    |     1 |    29 |     1   (0)| 00:00:01 |</a:t>
            </a:r>
          </a:p>
          <a:p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|*  2 |   INDEX UNIQUE SCAN         | T_PK |     1 |       |     1   (0)| 00:00:01 |</a:t>
            </a:r>
          </a:p>
          <a:p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------------------------------------------------------------------------------------</a:t>
            </a:r>
          </a:p>
          <a:p>
            <a:endParaRPr lang="en-US" sz="14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Predicate Information (identified by operation id):</a:t>
            </a:r>
          </a:p>
          <a:p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---------------------------------------------------</a:t>
            </a:r>
          </a:p>
          <a:p>
            <a:r>
              <a:rPr lang="en-US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2 - access("X"=:B1</a:t>
            </a:r>
            <a:r>
              <a:rPr lang="en-US" sz="1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en-US" sz="14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09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right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Query</a:t>
            </a:r>
            <a:r>
              <a:rPr lang="en-US" sz="2000" dirty="0" smtClean="0"/>
              <a:t> – How many customers do we have in a specific </a:t>
            </a:r>
            <a:r>
              <a:rPr lang="en-US" sz="2000" dirty="0" err="1" smtClean="0"/>
              <a:t>zipcode</a:t>
            </a:r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Customers2 table has b-tree index on </a:t>
            </a:r>
            <a:r>
              <a:rPr lang="en-US" sz="2000" dirty="0" err="1" smtClean="0"/>
              <a:t>zipcode</a:t>
            </a:r>
            <a:endParaRPr lang="en-US" sz="2000" dirty="0" smtClean="0"/>
          </a:p>
          <a:p>
            <a:r>
              <a:rPr lang="en-US" sz="2000" dirty="0" smtClean="0"/>
              <a:t>There is a histogram on the </a:t>
            </a:r>
            <a:r>
              <a:rPr lang="en-US" sz="2000" dirty="0" err="1" smtClean="0"/>
              <a:t>zipcode</a:t>
            </a:r>
            <a:r>
              <a:rPr lang="en-US" sz="2000" dirty="0" smtClean="0"/>
              <a:t> column due to data skew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Expected index range scan but got full table scan?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891540" y="1819981"/>
            <a:ext cx="5062220" cy="140208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212725" lvl="0" indent="-212725" eaLnBrk="0" hangingPunct="0">
              <a:spcBef>
                <a:spcPts val="500"/>
              </a:spcBef>
              <a:spcAft>
                <a:spcPts val="200"/>
              </a:spcAft>
              <a:buClr>
                <a:srgbClr val="FF0000"/>
              </a:buClr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ea typeface="ＭＳ Ｐゴシック" pitchFamily="127" charset="-128"/>
              </a:rPr>
              <a:t>SELECT  count(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ea typeface="ＭＳ Ｐゴシック" pitchFamily="127" charset="-128"/>
              </a:rPr>
              <a:t>cust_first_name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ea typeface="ＭＳ Ｐゴシック" pitchFamily="127" charset="-128"/>
              </a:rPr>
              <a:t>) </a:t>
            </a:r>
          </a:p>
          <a:p>
            <a:pPr marL="212725" lvl="0" indent="-212725" eaLnBrk="0" hangingPunct="0">
              <a:spcBef>
                <a:spcPts val="500"/>
              </a:spcBef>
              <a:spcAft>
                <a:spcPts val="200"/>
              </a:spcAft>
              <a:buClr>
                <a:srgbClr val="FF0000"/>
              </a:buClr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ea typeface="ＭＳ Ｐゴシック" pitchFamily="127" charset="-128"/>
              </a:rPr>
              <a:t>FROM     customers2 </a:t>
            </a:r>
          </a:p>
          <a:p>
            <a:pPr marL="212725" lvl="0" indent="-212725" eaLnBrk="0" hangingPunct="0">
              <a:spcBef>
                <a:spcPts val="500"/>
              </a:spcBef>
              <a:spcAft>
                <a:spcPts val="200"/>
              </a:spcAft>
              <a:buClr>
                <a:srgbClr val="FF0000"/>
              </a:buClr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ea typeface="ＭＳ Ｐゴシック" pitchFamily="127" charset="-128"/>
              </a:rPr>
              <a:t>WHERE 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ea typeface="ＭＳ Ｐゴシック" pitchFamily="127" charset="-128"/>
              </a:rPr>
              <a:t>zipcode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ea typeface="ＭＳ Ｐゴシック" pitchFamily="127" charset="-128"/>
              </a:rPr>
              <a:t> = :n;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1"/>
          <p:cNvSpPr txBox="1">
            <a:spLocks noChangeArrowheads="1"/>
          </p:cNvSpPr>
          <p:nvPr/>
        </p:nvSpPr>
        <p:spPr bwMode="auto">
          <a:xfrm>
            <a:off x="304800" y="5029200"/>
            <a:ext cx="88392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250"/>
              </a:spcBef>
              <a:buSzPct val="100000"/>
            </a:pPr>
            <a:endParaRPr lang="en-IE" sz="900">
              <a:solidFill>
                <a:srgbClr val="000000"/>
              </a:solidFill>
            </a:endParaRPr>
          </a:p>
        </p:txBody>
      </p:sp>
      <p:sp>
        <p:nvSpPr>
          <p:cNvPr id="11268" name="AutoShape 2"/>
          <p:cNvSpPr>
            <a:spLocks noChangeArrowheads="1"/>
          </p:cNvSpPr>
          <p:nvPr/>
        </p:nvSpPr>
        <p:spPr bwMode="auto">
          <a:xfrm>
            <a:off x="1524000" y="2457450"/>
            <a:ext cx="2743200" cy="285750"/>
          </a:xfrm>
          <a:prstGeom prst="roundRect">
            <a:avLst>
              <a:gd name="adj" fmla="val 41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360" tIns="45680" rIns="91360" bIns="45680" anchor="ctr"/>
          <a:lstStyle/>
          <a:p>
            <a:pPr algn="ctr">
              <a:lnSpc>
                <a:spcPct val="90000"/>
              </a:lnSpc>
              <a:spcBef>
                <a:spcPts val="1250"/>
              </a:spcBef>
              <a:buClr>
                <a:srgbClr val="000000"/>
              </a:buClr>
              <a:buSzPct val="100000"/>
            </a:pPr>
            <a:endParaRPr lang="en-IE">
              <a:solidFill>
                <a:srgbClr val="000000"/>
              </a:solidFill>
            </a:endParaRPr>
          </a:p>
        </p:txBody>
      </p:sp>
      <p:sp>
        <p:nvSpPr>
          <p:cNvPr id="11269" name="Text Box 3"/>
          <p:cNvSpPr txBox="1">
            <a:spLocks noChangeArrowheads="1"/>
          </p:cNvSpPr>
          <p:nvPr/>
        </p:nvSpPr>
        <p:spPr bwMode="auto">
          <a:xfrm>
            <a:off x="827088" y="8"/>
            <a:ext cx="8316912" cy="897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52514" rIns="0" bIns="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3000"/>
              </a:lnSpc>
              <a:buSzPct val="100000"/>
            </a:pPr>
            <a:r>
              <a:rPr lang="en-US" sz="2200" dirty="0" smtClean="0">
                <a:solidFill>
                  <a:srgbClr val="000000"/>
                </a:solidFill>
              </a:rPr>
              <a:t>Partition Elimination Eliminated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7135" y="1081206"/>
            <a:ext cx="8624596" cy="33239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ops$tkyte%ORA11GR2&gt; CREATE TABLE t</a:t>
            </a:r>
          </a:p>
          <a:p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2  (</a:t>
            </a:r>
          </a:p>
          <a:p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3    </a:t>
            </a:r>
            <a:r>
              <a:rPr lang="en-US" sz="14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dt</a:t>
            </a:r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date</a:t>
            </a:r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4    x   </a:t>
            </a:r>
            <a:r>
              <a:rPr lang="en-US" sz="14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5    y   varchar2(30)</a:t>
            </a:r>
          </a:p>
          <a:p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6  )</a:t>
            </a:r>
          </a:p>
          <a:p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7  PARTITION BY RANGE (</a:t>
            </a:r>
            <a:r>
              <a:rPr lang="en-US" sz="14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dt</a:t>
            </a:r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8  (</a:t>
            </a:r>
          </a:p>
          <a:p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9    PARTITION part1 VALUES LESS THAN(</a:t>
            </a:r>
            <a:r>
              <a:rPr lang="en-US" sz="14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to_date</a:t>
            </a:r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('31-jan-2011', '</a:t>
            </a:r>
            <a:r>
              <a:rPr lang="en-US" sz="14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dd-mon-yyyy</a:t>
            </a:r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')),</a:t>
            </a:r>
          </a:p>
          <a:p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10    PARTITION part2 VALUES LESS THAN(</a:t>
            </a:r>
            <a:r>
              <a:rPr lang="en-US" sz="14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to_date</a:t>
            </a:r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('28-feb-2011', '</a:t>
            </a:r>
            <a:r>
              <a:rPr lang="en-US" sz="14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dd-mon-yyyy</a:t>
            </a:r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'))</a:t>
            </a:r>
          </a:p>
          <a:p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11  )</a:t>
            </a:r>
          </a:p>
          <a:p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12  /</a:t>
            </a:r>
          </a:p>
          <a:p>
            <a:endParaRPr lang="en-US" sz="14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Table created.</a:t>
            </a:r>
          </a:p>
          <a:p>
            <a:endParaRPr lang="en-US" sz="14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3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1"/>
          <p:cNvSpPr txBox="1">
            <a:spLocks noChangeArrowheads="1"/>
          </p:cNvSpPr>
          <p:nvPr/>
        </p:nvSpPr>
        <p:spPr bwMode="auto">
          <a:xfrm>
            <a:off x="304800" y="5029200"/>
            <a:ext cx="88392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250"/>
              </a:spcBef>
              <a:buSzPct val="100000"/>
            </a:pPr>
            <a:endParaRPr lang="en-IE" sz="900">
              <a:solidFill>
                <a:srgbClr val="000000"/>
              </a:solidFill>
            </a:endParaRPr>
          </a:p>
        </p:txBody>
      </p:sp>
      <p:sp>
        <p:nvSpPr>
          <p:cNvPr id="11268" name="AutoShape 2"/>
          <p:cNvSpPr>
            <a:spLocks noChangeArrowheads="1"/>
          </p:cNvSpPr>
          <p:nvPr/>
        </p:nvSpPr>
        <p:spPr bwMode="auto">
          <a:xfrm>
            <a:off x="1524000" y="2457450"/>
            <a:ext cx="2743200" cy="285750"/>
          </a:xfrm>
          <a:prstGeom prst="roundRect">
            <a:avLst>
              <a:gd name="adj" fmla="val 41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360" tIns="45680" rIns="91360" bIns="45680" anchor="ctr"/>
          <a:lstStyle/>
          <a:p>
            <a:pPr algn="ctr">
              <a:lnSpc>
                <a:spcPct val="90000"/>
              </a:lnSpc>
              <a:spcBef>
                <a:spcPts val="1250"/>
              </a:spcBef>
              <a:buClr>
                <a:srgbClr val="000000"/>
              </a:buClr>
              <a:buSzPct val="100000"/>
            </a:pPr>
            <a:endParaRPr lang="en-IE">
              <a:solidFill>
                <a:srgbClr val="000000"/>
              </a:solidFill>
            </a:endParaRPr>
          </a:p>
        </p:txBody>
      </p:sp>
      <p:sp>
        <p:nvSpPr>
          <p:cNvPr id="11269" name="Text Box 3"/>
          <p:cNvSpPr txBox="1">
            <a:spLocks noChangeArrowheads="1"/>
          </p:cNvSpPr>
          <p:nvPr/>
        </p:nvSpPr>
        <p:spPr bwMode="auto">
          <a:xfrm>
            <a:off x="827088" y="8"/>
            <a:ext cx="8316912" cy="897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52514" rIns="0" bIns="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3000"/>
              </a:lnSpc>
              <a:buSzPct val="100000"/>
            </a:pPr>
            <a:r>
              <a:rPr lang="en-US" sz="2200" dirty="0">
                <a:solidFill>
                  <a:srgbClr val="000000"/>
                </a:solidFill>
              </a:rPr>
              <a:t>Partition Elimination Eliminated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9521" y="973485"/>
            <a:ext cx="7872248" cy="35394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ops$tkyte%ORA11GR2&gt; create or replace procedure p </a:t>
            </a:r>
            <a:r>
              <a:rPr lang="en-US" sz="14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authid</a:t>
            </a:r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definer</a:t>
            </a:r>
          </a:p>
          <a:p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2  as</a:t>
            </a:r>
          </a:p>
          <a:p>
            <a:r>
              <a:rPr lang="en-US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3      </a:t>
            </a:r>
            <a:r>
              <a:rPr lang="en-US" sz="14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l_date</a:t>
            </a:r>
            <a:r>
              <a:rPr lang="en-US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timestamp := timestamp'2011-01-15 00:00:00.000';</a:t>
            </a:r>
          </a:p>
          <a:p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4      </a:t>
            </a:r>
            <a:r>
              <a:rPr lang="en-US" sz="14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l_count</a:t>
            </a:r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number;</a:t>
            </a:r>
          </a:p>
          <a:p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5  begin</a:t>
            </a:r>
          </a:p>
          <a:p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6      select count(*) into </a:t>
            </a:r>
            <a:r>
              <a:rPr lang="en-US" sz="14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l_count</a:t>
            </a:r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from t where </a:t>
            </a:r>
            <a:r>
              <a:rPr lang="en-US" sz="14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dt</a:t>
            </a:r>
            <a:r>
              <a:rPr lang="en-US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4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l_date</a:t>
            </a:r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7  </a:t>
            </a:r>
          </a:p>
          <a:p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8      for x in (select </a:t>
            </a:r>
            <a:r>
              <a:rPr lang="en-US" sz="14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plan_table_output</a:t>
            </a:r>
            <a:endParaRPr lang="en-US" sz="14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9                  from TABLE( </a:t>
            </a:r>
            <a:r>
              <a:rPr lang="en-US" sz="14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dbms_xplan.display_cursor</a:t>
            </a:r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() ) )</a:t>
            </a:r>
          </a:p>
          <a:p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10      loop</a:t>
            </a:r>
          </a:p>
          <a:p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11          </a:t>
            </a:r>
            <a:r>
              <a:rPr lang="en-US" sz="14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dbms_output.put_line</a:t>
            </a:r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 '.'||</a:t>
            </a:r>
            <a:r>
              <a:rPr lang="en-US" sz="14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x.plan_table_output</a:t>
            </a:r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);</a:t>
            </a:r>
          </a:p>
          <a:p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12      end loop;</a:t>
            </a:r>
          </a:p>
          <a:p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13  end;</a:t>
            </a:r>
          </a:p>
          <a:p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14  /</a:t>
            </a:r>
          </a:p>
          <a:p>
            <a:endParaRPr lang="en-US" sz="14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SP2-0804: Procedure created with compilation warnings</a:t>
            </a:r>
          </a:p>
        </p:txBody>
      </p:sp>
    </p:spTree>
    <p:extLst>
      <p:ext uri="{BB962C8B-B14F-4D97-AF65-F5344CB8AC3E}">
        <p14:creationId xmlns:p14="http://schemas.microsoft.com/office/powerpoint/2010/main" val="232684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1"/>
          <p:cNvSpPr txBox="1">
            <a:spLocks noChangeArrowheads="1"/>
          </p:cNvSpPr>
          <p:nvPr/>
        </p:nvSpPr>
        <p:spPr bwMode="auto">
          <a:xfrm>
            <a:off x="304800" y="5029200"/>
            <a:ext cx="88392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250"/>
              </a:spcBef>
              <a:buSzPct val="100000"/>
            </a:pPr>
            <a:endParaRPr lang="en-IE" sz="900">
              <a:solidFill>
                <a:srgbClr val="000000"/>
              </a:solidFill>
            </a:endParaRPr>
          </a:p>
        </p:txBody>
      </p:sp>
      <p:sp>
        <p:nvSpPr>
          <p:cNvPr id="11268" name="AutoShape 2"/>
          <p:cNvSpPr>
            <a:spLocks noChangeArrowheads="1"/>
          </p:cNvSpPr>
          <p:nvPr/>
        </p:nvSpPr>
        <p:spPr bwMode="auto">
          <a:xfrm>
            <a:off x="1524000" y="2457450"/>
            <a:ext cx="2743200" cy="285750"/>
          </a:xfrm>
          <a:prstGeom prst="roundRect">
            <a:avLst>
              <a:gd name="adj" fmla="val 41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360" tIns="45680" rIns="91360" bIns="45680" anchor="ctr"/>
          <a:lstStyle/>
          <a:p>
            <a:pPr algn="ctr">
              <a:lnSpc>
                <a:spcPct val="90000"/>
              </a:lnSpc>
              <a:spcBef>
                <a:spcPts val="1250"/>
              </a:spcBef>
              <a:buClr>
                <a:srgbClr val="000000"/>
              </a:buClr>
              <a:buSzPct val="100000"/>
            </a:pPr>
            <a:endParaRPr lang="en-IE">
              <a:solidFill>
                <a:srgbClr val="000000"/>
              </a:solidFill>
            </a:endParaRPr>
          </a:p>
        </p:txBody>
      </p:sp>
      <p:sp>
        <p:nvSpPr>
          <p:cNvPr id="11269" name="Text Box 3"/>
          <p:cNvSpPr txBox="1">
            <a:spLocks noChangeArrowheads="1"/>
          </p:cNvSpPr>
          <p:nvPr/>
        </p:nvSpPr>
        <p:spPr bwMode="auto">
          <a:xfrm>
            <a:off x="827088" y="8"/>
            <a:ext cx="8316912" cy="897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52514" rIns="0" bIns="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3000"/>
              </a:lnSpc>
              <a:buSzPct val="100000"/>
            </a:pPr>
            <a:r>
              <a:rPr lang="en-US" sz="2200" dirty="0">
                <a:solidFill>
                  <a:srgbClr val="000000"/>
                </a:solidFill>
              </a:rPr>
              <a:t>Partition Elimination Eliminated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4193" y="956451"/>
            <a:ext cx="7872248" cy="35394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…</a:t>
            </a:r>
          </a:p>
          <a:p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5  begin</a:t>
            </a:r>
          </a:p>
          <a:p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6      select count(*) into </a:t>
            </a:r>
            <a:r>
              <a:rPr lang="en-US" sz="14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l_count</a:t>
            </a:r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from t where </a:t>
            </a:r>
            <a:r>
              <a:rPr lang="en-US" sz="14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dt</a:t>
            </a:r>
            <a:r>
              <a:rPr lang="en-US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4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l_date</a:t>
            </a:r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7  </a:t>
            </a:r>
          </a:p>
          <a:p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…</a:t>
            </a:r>
          </a:p>
          <a:p>
            <a:endParaRPr lang="en-US" sz="14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SP2-0804: Procedure created with compilation warnings</a:t>
            </a:r>
          </a:p>
          <a:p>
            <a:endParaRPr lang="en-US" sz="14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ops$tkyte%ORA11GR2&gt; show errors</a:t>
            </a:r>
          </a:p>
          <a:p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Errors for PROCEDURE P:</a:t>
            </a:r>
          </a:p>
          <a:p>
            <a:endParaRPr lang="en-US" sz="14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LINE/COL ERROR</a:t>
            </a:r>
          </a:p>
          <a:p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-------- --------------------------------------------------------------</a:t>
            </a:r>
          </a:p>
          <a:p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6/47     PLW-07204: conversion away from column type may result in</a:t>
            </a:r>
          </a:p>
          <a:p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 sub-optimal query plan</a:t>
            </a:r>
          </a:p>
          <a:p>
            <a:endParaRPr lang="en-US" sz="14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84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1"/>
          <p:cNvSpPr txBox="1">
            <a:spLocks noChangeArrowheads="1"/>
          </p:cNvSpPr>
          <p:nvPr/>
        </p:nvSpPr>
        <p:spPr bwMode="auto">
          <a:xfrm>
            <a:off x="304800" y="5029200"/>
            <a:ext cx="88392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250"/>
              </a:spcBef>
              <a:buSzPct val="100000"/>
            </a:pPr>
            <a:endParaRPr lang="en-IE" sz="900">
              <a:solidFill>
                <a:srgbClr val="000000"/>
              </a:solidFill>
            </a:endParaRPr>
          </a:p>
        </p:txBody>
      </p:sp>
      <p:sp>
        <p:nvSpPr>
          <p:cNvPr id="11268" name="AutoShape 2"/>
          <p:cNvSpPr>
            <a:spLocks noChangeArrowheads="1"/>
          </p:cNvSpPr>
          <p:nvPr/>
        </p:nvSpPr>
        <p:spPr bwMode="auto">
          <a:xfrm>
            <a:off x="1524000" y="2457450"/>
            <a:ext cx="2743200" cy="285750"/>
          </a:xfrm>
          <a:prstGeom prst="roundRect">
            <a:avLst>
              <a:gd name="adj" fmla="val 41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360" tIns="45680" rIns="91360" bIns="45680" anchor="ctr"/>
          <a:lstStyle/>
          <a:p>
            <a:pPr algn="ctr">
              <a:lnSpc>
                <a:spcPct val="90000"/>
              </a:lnSpc>
              <a:spcBef>
                <a:spcPts val="1250"/>
              </a:spcBef>
              <a:buClr>
                <a:srgbClr val="000000"/>
              </a:buClr>
              <a:buSzPct val="100000"/>
            </a:pPr>
            <a:endParaRPr lang="en-IE">
              <a:solidFill>
                <a:srgbClr val="000000"/>
              </a:solidFill>
            </a:endParaRPr>
          </a:p>
        </p:txBody>
      </p:sp>
      <p:sp>
        <p:nvSpPr>
          <p:cNvPr id="11269" name="Text Box 3"/>
          <p:cNvSpPr txBox="1">
            <a:spLocks noChangeArrowheads="1"/>
          </p:cNvSpPr>
          <p:nvPr/>
        </p:nvSpPr>
        <p:spPr bwMode="auto">
          <a:xfrm>
            <a:off x="827088" y="8"/>
            <a:ext cx="8316912" cy="897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52514" rIns="0" bIns="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3000"/>
              </a:lnSpc>
              <a:buSzPct val="100000"/>
            </a:pPr>
            <a:r>
              <a:rPr lang="en-US" sz="2200" dirty="0">
                <a:solidFill>
                  <a:srgbClr val="000000"/>
                </a:solidFill>
              </a:rPr>
              <a:t>Partition Elimination Eliminated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9290" y="956451"/>
            <a:ext cx="8882743" cy="36009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SQL_ID  0t5m83d3m67q7, child number 0</a:t>
            </a:r>
          </a:p>
          <a:p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-------------------------------------</a:t>
            </a:r>
          </a:p>
          <a:p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SELECT COUNT(*) FROM T WHERE DT = :B1</a:t>
            </a:r>
          </a:p>
          <a:p>
            <a:endParaRPr lang="en-US" sz="12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Plan hash value: 3225603066</a:t>
            </a:r>
          </a:p>
          <a:p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---------------------------------------------------------------------------------------------</a:t>
            </a:r>
          </a:p>
          <a:p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| Id  | Operation            | Name | Rows  | Bytes | Cost (%CPU)| Time     | </a:t>
            </a:r>
            <a:r>
              <a:rPr lang="en-US" sz="12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Pstart</a:t>
            </a: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| </a:t>
            </a:r>
            <a:r>
              <a:rPr lang="en-US" sz="12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Pstop</a:t>
            </a: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|</a:t>
            </a:r>
          </a:p>
          <a:p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---------------------------------------------------------------------------------------------</a:t>
            </a:r>
          </a:p>
          <a:p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|   0 | SELECT STATEMENT     |      |       |       |     2 (100)|          |       |       |</a:t>
            </a:r>
          </a:p>
          <a:p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|   1 |  SORT AGGREGATE      |      |     1 |     9 |            |          |       |       |</a:t>
            </a:r>
          </a:p>
          <a:p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|   2 |   PARTITION RANGE ALL|      |     1 |     9 |     2   (0)| 00:00:01 </a:t>
            </a:r>
            <a:r>
              <a:rPr lang="en-US" sz="12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|     1 |     2 </a:t>
            </a: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|</a:t>
            </a:r>
          </a:p>
          <a:p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|*  3 |    TABLE ACCESS FULL | T    |     1 |     9 |     2   (0)| 00:00:01 </a:t>
            </a:r>
            <a:r>
              <a:rPr lang="en-US" sz="12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|     1 |     2 </a:t>
            </a: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|</a:t>
            </a:r>
          </a:p>
          <a:p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---------------------------------------------------------------------------------------------</a:t>
            </a:r>
          </a:p>
          <a:p>
            <a:endParaRPr lang="en-US" sz="12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Predicate Information (identified by operation id):</a:t>
            </a:r>
          </a:p>
          <a:p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---------------------------------------------------</a:t>
            </a:r>
          </a:p>
          <a:p>
            <a:endParaRPr lang="en-US" sz="12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3 - filter(INTERNAL_FUNCTION("DT")=:B1)</a:t>
            </a:r>
          </a:p>
          <a:p>
            <a:endParaRPr lang="en-US" sz="12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03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1"/>
          <p:cNvSpPr txBox="1">
            <a:spLocks noChangeArrowheads="1"/>
          </p:cNvSpPr>
          <p:nvPr/>
        </p:nvSpPr>
        <p:spPr bwMode="auto">
          <a:xfrm>
            <a:off x="304800" y="5029200"/>
            <a:ext cx="88392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250"/>
              </a:spcBef>
              <a:buSzPct val="100000"/>
            </a:pPr>
            <a:endParaRPr lang="en-IE" sz="900">
              <a:solidFill>
                <a:srgbClr val="000000"/>
              </a:solidFill>
            </a:endParaRPr>
          </a:p>
        </p:txBody>
      </p:sp>
      <p:sp>
        <p:nvSpPr>
          <p:cNvPr id="11268" name="AutoShape 2"/>
          <p:cNvSpPr>
            <a:spLocks noChangeArrowheads="1"/>
          </p:cNvSpPr>
          <p:nvPr/>
        </p:nvSpPr>
        <p:spPr bwMode="auto">
          <a:xfrm>
            <a:off x="1524000" y="2457450"/>
            <a:ext cx="2743200" cy="285750"/>
          </a:xfrm>
          <a:prstGeom prst="roundRect">
            <a:avLst>
              <a:gd name="adj" fmla="val 41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360" tIns="45680" rIns="91360" bIns="45680" anchor="ctr"/>
          <a:lstStyle/>
          <a:p>
            <a:pPr algn="ctr">
              <a:lnSpc>
                <a:spcPct val="90000"/>
              </a:lnSpc>
              <a:spcBef>
                <a:spcPts val="1250"/>
              </a:spcBef>
              <a:buClr>
                <a:srgbClr val="000000"/>
              </a:buClr>
              <a:buSzPct val="100000"/>
            </a:pPr>
            <a:endParaRPr lang="en-IE">
              <a:solidFill>
                <a:srgbClr val="000000"/>
              </a:solidFill>
            </a:endParaRPr>
          </a:p>
        </p:txBody>
      </p:sp>
      <p:sp>
        <p:nvSpPr>
          <p:cNvPr id="11269" name="Text Box 3"/>
          <p:cNvSpPr txBox="1">
            <a:spLocks noChangeArrowheads="1"/>
          </p:cNvSpPr>
          <p:nvPr/>
        </p:nvSpPr>
        <p:spPr bwMode="auto">
          <a:xfrm>
            <a:off x="827088" y="8"/>
            <a:ext cx="8316912" cy="897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52514" rIns="0" bIns="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3000"/>
              </a:lnSpc>
              <a:buSzPct val="100000"/>
            </a:pPr>
            <a:r>
              <a:rPr lang="en-US" sz="2200" dirty="0">
                <a:solidFill>
                  <a:srgbClr val="000000"/>
                </a:solidFill>
              </a:rPr>
              <a:t>Partition Elimination Eliminated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4193" y="956454"/>
            <a:ext cx="7872248" cy="375487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ops$tkyte%ORA11GR2&gt; create or replace procedure p </a:t>
            </a:r>
            <a:r>
              <a:rPr lang="en-US" sz="14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authid</a:t>
            </a:r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definer</a:t>
            </a:r>
          </a:p>
          <a:p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2  as</a:t>
            </a:r>
          </a:p>
          <a:p>
            <a:r>
              <a:rPr lang="en-US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3      </a:t>
            </a:r>
            <a:r>
              <a:rPr lang="en-US" sz="14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l_date</a:t>
            </a:r>
            <a:r>
              <a:rPr lang="en-US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date := </a:t>
            </a:r>
            <a:r>
              <a:rPr lang="en-US" sz="14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to_date</a:t>
            </a:r>
            <a:r>
              <a:rPr lang="en-US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 '2011-01-15', '</a:t>
            </a:r>
            <a:r>
              <a:rPr lang="en-US" sz="14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yyyy</a:t>
            </a:r>
            <a:r>
              <a:rPr lang="en-US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-mm-</a:t>
            </a:r>
            <a:r>
              <a:rPr lang="en-US" sz="14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dd</a:t>
            </a:r>
            <a:r>
              <a:rPr lang="en-US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' );</a:t>
            </a:r>
          </a:p>
          <a:p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4      </a:t>
            </a:r>
            <a:r>
              <a:rPr lang="en-US" sz="14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l_count</a:t>
            </a:r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number;</a:t>
            </a:r>
          </a:p>
          <a:p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5  begin</a:t>
            </a:r>
          </a:p>
          <a:p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6      select count(*) into </a:t>
            </a:r>
            <a:r>
              <a:rPr lang="en-US" sz="14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l_count</a:t>
            </a:r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from t where </a:t>
            </a:r>
            <a:r>
              <a:rPr lang="en-US" sz="14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dt</a:t>
            </a:r>
            <a:r>
              <a:rPr lang="en-US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4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l_date</a:t>
            </a:r>
            <a:r>
              <a:rPr lang="en-US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7  </a:t>
            </a:r>
          </a:p>
          <a:p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8      for x in (select </a:t>
            </a:r>
            <a:r>
              <a:rPr lang="en-US" sz="14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plan_table_output</a:t>
            </a:r>
            <a:endParaRPr lang="en-US" sz="14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9                  from TABLE( </a:t>
            </a:r>
            <a:r>
              <a:rPr lang="en-US" sz="14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dbms_xplan.display_cursor</a:t>
            </a:r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() ) )</a:t>
            </a:r>
          </a:p>
          <a:p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10      loop</a:t>
            </a:r>
          </a:p>
          <a:p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11          </a:t>
            </a:r>
            <a:r>
              <a:rPr lang="en-US" sz="14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dbms_output.put_line</a:t>
            </a:r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 '.'||</a:t>
            </a:r>
            <a:r>
              <a:rPr lang="en-US" sz="14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x.plan_table_output</a:t>
            </a:r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);</a:t>
            </a:r>
          </a:p>
          <a:p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12      end loop;</a:t>
            </a:r>
          </a:p>
          <a:p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13  end;</a:t>
            </a:r>
          </a:p>
          <a:p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14  /</a:t>
            </a:r>
          </a:p>
          <a:p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Procedure created.</a:t>
            </a:r>
          </a:p>
          <a:p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ops$tkyte%ORA11GR2&gt; show errors</a:t>
            </a:r>
          </a:p>
          <a:p>
            <a:r>
              <a:rPr lang="en-US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No errors</a:t>
            </a:r>
            <a:r>
              <a:rPr lang="en-US" sz="1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.</a:t>
            </a:r>
            <a:endParaRPr lang="en-US" sz="14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1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1"/>
          <p:cNvSpPr txBox="1">
            <a:spLocks noChangeArrowheads="1"/>
          </p:cNvSpPr>
          <p:nvPr/>
        </p:nvSpPr>
        <p:spPr bwMode="auto">
          <a:xfrm>
            <a:off x="304800" y="5029200"/>
            <a:ext cx="88392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250"/>
              </a:spcBef>
              <a:buSzPct val="100000"/>
            </a:pPr>
            <a:endParaRPr lang="en-IE" sz="900">
              <a:solidFill>
                <a:srgbClr val="000000"/>
              </a:solidFill>
            </a:endParaRPr>
          </a:p>
        </p:txBody>
      </p:sp>
      <p:sp>
        <p:nvSpPr>
          <p:cNvPr id="11268" name="AutoShape 2"/>
          <p:cNvSpPr>
            <a:spLocks noChangeArrowheads="1"/>
          </p:cNvSpPr>
          <p:nvPr/>
        </p:nvSpPr>
        <p:spPr bwMode="auto">
          <a:xfrm>
            <a:off x="1524000" y="2457450"/>
            <a:ext cx="2743200" cy="285750"/>
          </a:xfrm>
          <a:prstGeom prst="roundRect">
            <a:avLst>
              <a:gd name="adj" fmla="val 41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360" tIns="45680" rIns="91360" bIns="45680" anchor="ctr"/>
          <a:lstStyle/>
          <a:p>
            <a:pPr algn="ctr">
              <a:lnSpc>
                <a:spcPct val="90000"/>
              </a:lnSpc>
              <a:spcBef>
                <a:spcPts val="1250"/>
              </a:spcBef>
              <a:buClr>
                <a:srgbClr val="000000"/>
              </a:buClr>
              <a:buSzPct val="100000"/>
            </a:pPr>
            <a:endParaRPr lang="en-IE">
              <a:solidFill>
                <a:srgbClr val="000000"/>
              </a:solidFill>
            </a:endParaRPr>
          </a:p>
        </p:txBody>
      </p:sp>
      <p:sp>
        <p:nvSpPr>
          <p:cNvPr id="11269" name="Text Box 3"/>
          <p:cNvSpPr txBox="1">
            <a:spLocks noChangeArrowheads="1"/>
          </p:cNvSpPr>
          <p:nvPr/>
        </p:nvSpPr>
        <p:spPr bwMode="auto">
          <a:xfrm>
            <a:off x="827088" y="8"/>
            <a:ext cx="8316912" cy="897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52514" rIns="0" bIns="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3000"/>
              </a:lnSpc>
              <a:buSzPct val="100000"/>
            </a:pPr>
            <a:r>
              <a:rPr lang="en-US" sz="2200" dirty="0">
                <a:solidFill>
                  <a:srgbClr val="000000"/>
                </a:solidFill>
              </a:rPr>
              <a:t>Partition Elimination Eliminated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9293" y="956456"/>
            <a:ext cx="8427151" cy="34778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.SQL_ID  0t5m83d3m67q7, child number 1</a:t>
            </a:r>
          </a:p>
          <a:p>
            <a:r>
              <a:rPr lang="en-US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.-------------------------------------</a:t>
            </a:r>
          </a:p>
          <a:p>
            <a:r>
              <a:rPr lang="en-US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.SELECT COUNT(*) FROM T WHERE DT = :B1</a:t>
            </a:r>
          </a:p>
          <a:p>
            <a:r>
              <a:rPr lang="en-US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.</a:t>
            </a:r>
          </a:p>
          <a:p>
            <a:r>
              <a:rPr lang="en-US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.Plan hash value: 3660200434</a:t>
            </a:r>
          </a:p>
          <a:p>
            <a:r>
              <a:rPr lang="en-US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.</a:t>
            </a:r>
          </a:p>
          <a:p>
            <a:r>
              <a:rPr lang="en-US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.------------------------------------------------------------------------------------------------</a:t>
            </a:r>
          </a:p>
          <a:p>
            <a:r>
              <a:rPr lang="en-US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.| Id  | Operation               | Name | Rows  | Bytes | Cost (%CPU)| Time     | </a:t>
            </a:r>
            <a:r>
              <a:rPr lang="en-US" sz="11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Pstart</a:t>
            </a:r>
            <a:r>
              <a:rPr lang="en-US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| </a:t>
            </a:r>
            <a:r>
              <a:rPr lang="en-US" sz="11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Pstop</a:t>
            </a:r>
            <a:r>
              <a:rPr lang="en-US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|</a:t>
            </a:r>
          </a:p>
          <a:p>
            <a:r>
              <a:rPr lang="en-US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.------------------------------------------------------------------------------------------------</a:t>
            </a:r>
          </a:p>
          <a:p>
            <a:r>
              <a:rPr lang="en-US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.|   0 | SELECT STATEMENT        |      |       |       |     2 (100)|          |       |       |</a:t>
            </a:r>
          </a:p>
          <a:p>
            <a:r>
              <a:rPr lang="en-US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.|   1 |  SORT AGGREGATE         |      |     1 |     9 |            |          |       |       |</a:t>
            </a:r>
          </a:p>
          <a:p>
            <a:r>
              <a:rPr lang="en-US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.|   2 |   PARTITION RANGE SINGLE|      |     1 |     9 |     2   (0)| 00:00:01 </a:t>
            </a:r>
            <a:r>
              <a:rPr lang="en-US" sz="11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|   KEY |   KEY </a:t>
            </a:r>
            <a:r>
              <a:rPr lang="en-US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|</a:t>
            </a:r>
          </a:p>
          <a:p>
            <a:r>
              <a:rPr lang="en-US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.|*  3 |    TABLE ACCESS FULL    | T    |     1 |     9 |     2   (0)| 00:00:01 </a:t>
            </a:r>
            <a:r>
              <a:rPr lang="en-US" sz="11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|   KEY |   KEY </a:t>
            </a:r>
            <a:r>
              <a:rPr lang="en-US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|</a:t>
            </a:r>
          </a:p>
          <a:p>
            <a:r>
              <a:rPr lang="en-US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.------------------------------------------------------------------------------------------------</a:t>
            </a:r>
          </a:p>
          <a:p>
            <a:r>
              <a:rPr lang="en-US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.</a:t>
            </a:r>
          </a:p>
          <a:p>
            <a:r>
              <a:rPr lang="en-US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.Predicate Information (identified by operation id):</a:t>
            </a:r>
          </a:p>
          <a:p>
            <a:r>
              <a:rPr lang="en-US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.---------------------------------------------------</a:t>
            </a:r>
          </a:p>
          <a:p>
            <a:r>
              <a:rPr lang="en-US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.</a:t>
            </a:r>
          </a:p>
          <a:p>
            <a:r>
              <a:rPr lang="en-US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.   3 - filter("DT"=:B1)</a:t>
            </a:r>
          </a:p>
          <a:p>
            <a:endParaRPr lang="en-US" sz="11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73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1"/>
          <p:cNvSpPr txBox="1">
            <a:spLocks noChangeArrowheads="1"/>
          </p:cNvSpPr>
          <p:nvPr/>
        </p:nvSpPr>
        <p:spPr bwMode="auto">
          <a:xfrm>
            <a:off x="304800" y="5029200"/>
            <a:ext cx="88392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250"/>
              </a:spcBef>
              <a:buSzPct val="100000"/>
            </a:pPr>
            <a:endParaRPr lang="en-IE" sz="900">
              <a:solidFill>
                <a:srgbClr val="000000"/>
              </a:solidFill>
            </a:endParaRPr>
          </a:p>
        </p:txBody>
      </p:sp>
      <p:sp>
        <p:nvSpPr>
          <p:cNvPr id="11268" name="AutoShape 2"/>
          <p:cNvSpPr>
            <a:spLocks noChangeArrowheads="1"/>
          </p:cNvSpPr>
          <p:nvPr/>
        </p:nvSpPr>
        <p:spPr bwMode="auto">
          <a:xfrm>
            <a:off x="1524000" y="2457450"/>
            <a:ext cx="2743200" cy="285750"/>
          </a:xfrm>
          <a:prstGeom prst="roundRect">
            <a:avLst>
              <a:gd name="adj" fmla="val 41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360" tIns="45680" rIns="91360" bIns="45680" anchor="ctr"/>
          <a:lstStyle/>
          <a:p>
            <a:pPr algn="ctr">
              <a:lnSpc>
                <a:spcPct val="90000"/>
              </a:lnSpc>
              <a:spcBef>
                <a:spcPts val="1250"/>
              </a:spcBef>
              <a:buClr>
                <a:srgbClr val="000000"/>
              </a:buClr>
              <a:buSzPct val="100000"/>
            </a:pPr>
            <a:endParaRPr lang="en-IE">
              <a:solidFill>
                <a:srgbClr val="000000"/>
              </a:solidFill>
            </a:endParaRPr>
          </a:p>
        </p:txBody>
      </p:sp>
      <p:sp>
        <p:nvSpPr>
          <p:cNvPr id="11269" name="Text Box 3"/>
          <p:cNvSpPr txBox="1">
            <a:spLocks noChangeArrowheads="1"/>
          </p:cNvSpPr>
          <p:nvPr/>
        </p:nvSpPr>
        <p:spPr bwMode="auto">
          <a:xfrm>
            <a:off x="827088" y="8"/>
            <a:ext cx="8316912" cy="897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52514" rIns="0" bIns="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3000"/>
              </a:lnSpc>
              <a:buSzPct val="100000"/>
            </a:pPr>
            <a:r>
              <a:rPr lang="en-US" sz="2200" dirty="0">
                <a:solidFill>
                  <a:srgbClr val="000000"/>
                </a:solidFill>
              </a:rPr>
              <a:t>Partition Elimination Eliminated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4193" y="956451"/>
            <a:ext cx="7872248" cy="35394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ops$tkyte%ORA11GR2&gt; alter session set </a:t>
            </a:r>
            <a:r>
              <a:rPr lang="en-US" sz="14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Plsql_Warnings</a:t>
            </a:r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= '</a:t>
            </a:r>
            <a:r>
              <a:rPr lang="en-US" sz="14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error:</a:t>
            </a:r>
            <a:r>
              <a:rPr lang="en-US" sz="14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all</a:t>
            </a:r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‘;</a:t>
            </a:r>
          </a:p>
          <a:p>
            <a:endParaRPr lang="en-US" sz="14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ops$tkyte%ORA11GR2&gt; create or replace procedure p </a:t>
            </a:r>
            <a:r>
              <a:rPr lang="en-US" sz="14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authid</a:t>
            </a:r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definer</a:t>
            </a:r>
          </a:p>
          <a:p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2  as</a:t>
            </a:r>
          </a:p>
          <a:p>
            <a:r>
              <a:rPr lang="en-US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3      </a:t>
            </a:r>
            <a:r>
              <a:rPr lang="en-US" sz="14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l_date</a:t>
            </a:r>
            <a:r>
              <a:rPr lang="en-US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timestamp := timestamp'2011-01-15 00:00:00.000';</a:t>
            </a:r>
          </a:p>
          <a:p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4      </a:t>
            </a:r>
            <a:r>
              <a:rPr lang="en-US" sz="14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l_count</a:t>
            </a:r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number;</a:t>
            </a:r>
          </a:p>
          <a:p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5  begin</a:t>
            </a:r>
          </a:p>
          <a:p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6      select count(*) into </a:t>
            </a:r>
            <a:r>
              <a:rPr lang="en-US" sz="14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l_count</a:t>
            </a:r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from t where </a:t>
            </a:r>
            <a:r>
              <a:rPr lang="en-US" sz="14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dt</a:t>
            </a:r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4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l_date</a:t>
            </a:r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7  </a:t>
            </a:r>
          </a:p>
          <a:p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8      for x in (select </a:t>
            </a:r>
            <a:r>
              <a:rPr lang="en-US" sz="14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plan_table_output</a:t>
            </a:r>
            <a:endParaRPr lang="en-US" sz="14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9                  from TABLE( </a:t>
            </a:r>
            <a:r>
              <a:rPr lang="en-US" sz="14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dbms_xplan.display_cursor</a:t>
            </a:r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() ) )</a:t>
            </a:r>
          </a:p>
          <a:p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10      loop</a:t>
            </a:r>
          </a:p>
          <a:p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11          </a:t>
            </a:r>
            <a:r>
              <a:rPr lang="en-US" sz="14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dbms_output.put_line</a:t>
            </a:r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 '.'||</a:t>
            </a:r>
            <a:r>
              <a:rPr lang="en-US" sz="14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x.plan_table_output</a:t>
            </a:r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);</a:t>
            </a:r>
          </a:p>
          <a:p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12      end loop;</a:t>
            </a:r>
          </a:p>
          <a:p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13  end;</a:t>
            </a:r>
          </a:p>
          <a:p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14  </a:t>
            </a:r>
            <a:r>
              <a:rPr lang="en-US" sz="1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/</a:t>
            </a:r>
            <a:endParaRPr lang="en-US" sz="14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01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Agenda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body" sz="quarter" idx="13"/>
          </p:nvPr>
        </p:nvSpPr>
        <p:spPr>
          <a:xfrm>
            <a:off x="3175011" y="668529"/>
            <a:ext cx="5544524" cy="3116236"/>
          </a:xfrm>
          <a:noFill/>
        </p:spPr>
        <p:txBody>
          <a:bodyPr/>
          <a:lstStyle/>
          <a:p>
            <a:r>
              <a:rPr lang="en-US" dirty="0" smtClean="0"/>
              <a:t>Using the right tools</a:t>
            </a:r>
          </a:p>
          <a:p>
            <a:r>
              <a:rPr lang="en-US" dirty="0" smtClean="0"/>
              <a:t>Functions, friends or foes?</a:t>
            </a:r>
          </a:p>
          <a:p>
            <a:r>
              <a:rPr lang="en-US" dirty="0" smtClean="0"/>
              <a:t>Data type dilemmas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Optimizer hints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What are Optimizer hints</a:t>
            </a:r>
          </a:p>
          <a:p>
            <a:pPr lvl="1"/>
            <a:r>
              <a:rPr lang="en-US" dirty="0" smtClean="0"/>
              <a:t>How do you determine which hint is needs</a:t>
            </a:r>
          </a:p>
          <a:p>
            <a:pPr lvl="1"/>
            <a:r>
              <a:rPr lang="en-US" dirty="0" smtClean="0"/>
              <a:t>Why hint are not obeyed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/>
              <a:t>Influencing the execution plan without adding hints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Optimizer hints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This material will not instantly make you an Optimizer hint expert!</a:t>
            </a:r>
          </a:p>
          <a:p>
            <a:r>
              <a:rPr lang="en-US" dirty="0" smtClean="0"/>
              <a:t>Adding hints won’t magically improve every query you encounter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Expectations</a:t>
            </a:r>
            <a:endParaRPr lang="en-US" dirty="0"/>
          </a:p>
        </p:txBody>
      </p:sp>
      <p:pic>
        <p:nvPicPr>
          <p:cNvPr id="8" name="Picture 7" descr="MC900198791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799" y="2088833"/>
            <a:ext cx="1874539" cy="2061992"/>
          </a:xfrm>
          <a:prstGeom prst="rect">
            <a:avLst/>
          </a:prstGeom>
        </p:spPr>
      </p:pic>
      <p:grpSp>
        <p:nvGrpSpPr>
          <p:cNvPr id="2" name="Group 12"/>
          <p:cNvGrpSpPr/>
          <p:nvPr/>
        </p:nvGrpSpPr>
        <p:grpSpPr>
          <a:xfrm>
            <a:off x="650258" y="2105025"/>
            <a:ext cx="7636491" cy="2496247"/>
            <a:chOff x="688358" y="2095500"/>
            <a:chExt cx="7636491" cy="2496247"/>
          </a:xfrm>
        </p:grpSpPr>
        <p:sp>
          <p:nvSpPr>
            <p:cNvPr id="10" name="TextBox 9"/>
            <p:cNvSpPr txBox="1"/>
            <p:nvPr/>
          </p:nvSpPr>
          <p:spPr>
            <a:xfrm>
              <a:off x="688358" y="4115962"/>
              <a:ext cx="7636491" cy="47578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lIns="0" tIns="0" rIns="0" bIns="0" rtlCol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 smtClean="0">
                  <a:solidFill>
                    <a:srgbClr val="000000"/>
                  </a:solidFill>
                  <a:latin typeface="Arial"/>
                  <a:ea typeface="+mn-ea"/>
                  <a:cs typeface="+mn-cs"/>
                </a:rPr>
                <a:t> Optimizer hints should only be used with extreme care</a:t>
              </a:r>
            </a:p>
          </p:txBody>
        </p:sp>
        <p:pic>
          <p:nvPicPr>
            <p:cNvPr id="1027" name="Picture 3" descr="C:\Documents and Settings\mcolgan.ST-USERS\Local Settings\Temporary Internet Files\Content.IE5\DPV3RWON\MC900431529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52750" y="2095500"/>
              <a:ext cx="2038205" cy="2038205"/>
            </a:xfrm>
            <a:prstGeom prst="rect">
              <a:avLst/>
            </a:prstGeom>
            <a:solidFill>
              <a:schemeClr val="bg1"/>
            </a:solidFill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hints?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Hints allow you to influence the Optimizer when it has to choose between several possibilities</a:t>
            </a:r>
          </a:p>
          <a:p>
            <a:pPr indent="-228600">
              <a:spcAft>
                <a:spcPts val="1000"/>
              </a:spcAft>
            </a:pPr>
            <a:r>
              <a:rPr lang="en-US" dirty="0" smtClean="0"/>
              <a:t>A hint is a directive that will be followed when applicable</a:t>
            </a:r>
          </a:p>
          <a:p>
            <a:pPr indent="-228600">
              <a:spcAft>
                <a:spcPts val="1000"/>
              </a:spcAft>
            </a:pPr>
            <a:r>
              <a:rPr lang="en-US" dirty="0" smtClean="0"/>
              <a:t>Can influence everything from the Optimizer mode used to each operation in the execution</a:t>
            </a:r>
          </a:p>
          <a:p>
            <a:r>
              <a:rPr lang="en-US" dirty="0" smtClean="0"/>
              <a:t>Automatically means the Cost Based Optimizer will be used</a:t>
            </a:r>
          </a:p>
          <a:p>
            <a:pPr lvl="1"/>
            <a:r>
              <a:rPr lang="en-US" dirty="0" smtClean="0"/>
              <a:t>Only exception is the RULE hint but it must be used alone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Expected index range scan but got full table scan?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right tools</a:t>
            </a:r>
            <a:endParaRPr lang="en-US" dirty="0"/>
          </a:p>
        </p:txBody>
      </p:sp>
      <p:pic>
        <p:nvPicPr>
          <p:cNvPr id="7" name="Picture 6" descr="ap2_auto_trace_b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4773" y="908689"/>
            <a:ext cx="5086176" cy="3699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564883" y="1258278"/>
            <a:ext cx="1587500" cy="4648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 algn="l"/>
            <a:r>
              <a:rPr lang="en-US" sz="1400" dirty="0" smtClean="0"/>
              <a:t>Set bind variable :n  to 94065</a:t>
            </a:r>
          </a:p>
        </p:txBody>
      </p:sp>
      <p:cxnSp>
        <p:nvCxnSpPr>
          <p:cNvPr id="11" name="Elbow Connector 10"/>
          <p:cNvCxnSpPr/>
          <p:nvPr/>
        </p:nvCxnSpPr>
        <p:spPr>
          <a:xfrm rot="10800000">
            <a:off x="4705603" y="1227798"/>
            <a:ext cx="1851660" cy="289560"/>
          </a:xfrm>
          <a:prstGeom prst="bentConnector3">
            <a:avLst>
              <a:gd name="adj1" fmla="val 37243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3379723" y="3611788"/>
            <a:ext cx="5059014" cy="1855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Elbow Connector 14"/>
          <p:cNvCxnSpPr/>
          <p:nvPr/>
        </p:nvCxnSpPr>
        <p:spPr>
          <a:xfrm rot="10800000" flipV="1">
            <a:off x="5178043" y="1517358"/>
            <a:ext cx="1363980" cy="708660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hints?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Example - directions to the mall</a:t>
            </a:r>
            <a:endParaRPr lang="en-US" dirty="0"/>
          </a:p>
        </p:txBody>
      </p:sp>
      <p:pic>
        <p:nvPicPr>
          <p:cNvPr id="11" name="Picture 10" descr="map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7300" y="1279347"/>
            <a:ext cx="7010400" cy="3283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ounded Rectangle 11"/>
          <p:cNvSpPr/>
          <p:nvPr/>
        </p:nvSpPr>
        <p:spPr>
          <a:xfrm>
            <a:off x="3228975" y="2581275"/>
            <a:ext cx="1028700" cy="238125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22"/>
          <p:cNvGrpSpPr/>
          <p:nvPr/>
        </p:nvGrpSpPr>
        <p:grpSpPr>
          <a:xfrm>
            <a:off x="1362075" y="2552700"/>
            <a:ext cx="5257800" cy="1905000"/>
            <a:chOff x="1362075" y="2552700"/>
            <a:chExt cx="5257800" cy="1905000"/>
          </a:xfrm>
        </p:grpSpPr>
        <p:cxnSp>
          <p:nvCxnSpPr>
            <p:cNvPr id="14" name="Straight Arrow Connector 13"/>
            <p:cNvCxnSpPr/>
            <p:nvPr/>
          </p:nvCxnSpPr>
          <p:spPr>
            <a:xfrm flipH="1">
              <a:off x="3314700" y="2667000"/>
              <a:ext cx="3305175" cy="1790700"/>
            </a:xfrm>
            <a:prstGeom prst="straightConnector1">
              <a:avLst/>
            </a:prstGeom>
            <a:ln w="28575">
              <a:solidFill>
                <a:srgbClr val="FF0E0E">
                  <a:alpha val="50196"/>
                </a:srgb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 flipV="1">
              <a:off x="1362075" y="3400425"/>
              <a:ext cx="1943100" cy="1057275"/>
            </a:xfrm>
            <a:prstGeom prst="straightConnector1">
              <a:avLst/>
            </a:prstGeom>
            <a:ln w="28575">
              <a:solidFill>
                <a:srgbClr val="FF0E0E">
                  <a:alpha val="50196"/>
                </a:srgb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1371600" y="2552700"/>
              <a:ext cx="1733550" cy="857251"/>
            </a:xfrm>
            <a:prstGeom prst="straightConnector1">
              <a:avLst/>
            </a:prstGeom>
            <a:ln w="28575">
              <a:solidFill>
                <a:srgbClr val="FF0E0E">
                  <a:alpha val="50196"/>
                </a:srgb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hints?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Example - directions to the mall but don’t take 6</a:t>
            </a:r>
            <a:r>
              <a:rPr lang="en-US" baseline="30000" dirty="0" smtClean="0"/>
              <a:t>th</a:t>
            </a:r>
            <a:r>
              <a:rPr lang="en-US" dirty="0" smtClean="0"/>
              <a:t> St</a:t>
            </a:r>
            <a:endParaRPr lang="en-US" dirty="0"/>
          </a:p>
        </p:txBody>
      </p:sp>
      <p:pic>
        <p:nvPicPr>
          <p:cNvPr id="11" name="Picture 10" descr="map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7300" y="1279347"/>
            <a:ext cx="7010400" cy="3283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ounded Rectangle 11"/>
          <p:cNvSpPr/>
          <p:nvPr/>
        </p:nvSpPr>
        <p:spPr>
          <a:xfrm>
            <a:off x="3228975" y="2581275"/>
            <a:ext cx="1028700" cy="238125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22"/>
          <p:cNvGrpSpPr/>
          <p:nvPr/>
        </p:nvGrpSpPr>
        <p:grpSpPr>
          <a:xfrm>
            <a:off x="2752725" y="2552701"/>
            <a:ext cx="3867151" cy="1200149"/>
            <a:chOff x="2752725" y="2552701"/>
            <a:chExt cx="3867151" cy="1200149"/>
          </a:xfrm>
        </p:grpSpPr>
        <p:cxnSp>
          <p:nvCxnSpPr>
            <p:cNvPr id="14" name="Straight Arrow Connector 13"/>
            <p:cNvCxnSpPr/>
            <p:nvPr/>
          </p:nvCxnSpPr>
          <p:spPr>
            <a:xfrm flipH="1">
              <a:off x="4676775" y="2667000"/>
              <a:ext cx="1943101" cy="1057275"/>
            </a:xfrm>
            <a:prstGeom prst="straightConnector1">
              <a:avLst/>
            </a:prstGeom>
            <a:ln w="28575">
              <a:solidFill>
                <a:srgbClr val="FF0E0E">
                  <a:alpha val="50196"/>
                </a:srgb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 flipV="1">
              <a:off x="2752725" y="2695575"/>
              <a:ext cx="1943100" cy="1057275"/>
            </a:xfrm>
            <a:prstGeom prst="straightConnector1">
              <a:avLst/>
            </a:prstGeom>
            <a:ln w="28575">
              <a:solidFill>
                <a:srgbClr val="FF0E0E">
                  <a:alpha val="50196"/>
                </a:srgb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2771775" y="2552701"/>
              <a:ext cx="333375" cy="161924"/>
            </a:xfrm>
            <a:prstGeom prst="straightConnector1">
              <a:avLst/>
            </a:prstGeom>
            <a:ln w="28575">
              <a:solidFill>
                <a:srgbClr val="FF0E0E">
                  <a:alpha val="50196"/>
                </a:srgb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hints?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Example - directions to the mall if you have insider information</a:t>
            </a:r>
            <a:endParaRPr lang="en-US" dirty="0"/>
          </a:p>
        </p:txBody>
      </p:sp>
      <p:pic>
        <p:nvPicPr>
          <p:cNvPr id="11" name="Picture 10" descr="map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7300" y="1279347"/>
            <a:ext cx="7010400" cy="3283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ounded Rectangle 11"/>
          <p:cNvSpPr/>
          <p:nvPr/>
        </p:nvSpPr>
        <p:spPr>
          <a:xfrm>
            <a:off x="3228975" y="2581275"/>
            <a:ext cx="1028700" cy="238125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22"/>
          <p:cNvGrpSpPr/>
          <p:nvPr/>
        </p:nvGrpSpPr>
        <p:grpSpPr>
          <a:xfrm>
            <a:off x="4095750" y="2495551"/>
            <a:ext cx="2524127" cy="533399"/>
            <a:chOff x="4095750" y="2495551"/>
            <a:chExt cx="2524127" cy="533399"/>
          </a:xfrm>
        </p:grpSpPr>
        <p:cxnSp>
          <p:nvCxnSpPr>
            <p:cNvPr id="14" name="Straight Arrow Connector 13"/>
            <p:cNvCxnSpPr/>
            <p:nvPr/>
          </p:nvCxnSpPr>
          <p:spPr>
            <a:xfrm flipH="1">
              <a:off x="5934075" y="2667000"/>
              <a:ext cx="685802" cy="361950"/>
            </a:xfrm>
            <a:prstGeom prst="straightConnector1">
              <a:avLst/>
            </a:prstGeom>
            <a:ln w="28575">
              <a:solidFill>
                <a:srgbClr val="FF0E0E">
                  <a:alpha val="50196"/>
                </a:srgb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 flipV="1">
              <a:off x="5038727" y="2495551"/>
              <a:ext cx="885823" cy="485774"/>
            </a:xfrm>
            <a:prstGeom prst="straightConnector1">
              <a:avLst/>
            </a:prstGeom>
            <a:ln w="28575">
              <a:solidFill>
                <a:srgbClr val="FF0E0E">
                  <a:alpha val="50196"/>
                </a:srgb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4095750" y="2514600"/>
              <a:ext cx="952502" cy="504825"/>
            </a:xfrm>
            <a:prstGeom prst="straightConnector1">
              <a:avLst/>
            </a:prstGeom>
            <a:ln w="28575">
              <a:solidFill>
                <a:srgbClr val="FF0E0E">
                  <a:alpha val="50196"/>
                </a:srgb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hints?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Should I walk or drive to the mall?</a:t>
            </a:r>
          </a:p>
          <a:p>
            <a:pPr lvl="1"/>
            <a:r>
              <a:rPr lang="en-US" dirty="0" smtClean="0"/>
              <a:t>Best plan would be to walk</a:t>
            </a:r>
          </a:p>
          <a:p>
            <a:r>
              <a:rPr lang="en-US" dirty="0" smtClean="0"/>
              <a:t>Should I go up 4</a:t>
            </a:r>
            <a:r>
              <a:rPr lang="en-US" baseline="30000" dirty="0" smtClean="0"/>
              <a:t>th</a:t>
            </a:r>
            <a:r>
              <a:rPr lang="en-US" dirty="0" smtClean="0"/>
              <a:t>, 5</a:t>
            </a:r>
            <a:r>
              <a:rPr lang="en-US" baseline="30000" dirty="0" smtClean="0"/>
              <a:t>th</a:t>
            </a:r>
            <a:r>
              <a:rPr lang="en-US" dirty="0" smtClean="0"/>
              <a:t>, or 6</a:t>
            </a:r>
            <a:r>
              <a:rPr lang="en-US" baseline="30000" dirty="0" smtClean="0"/>
              <a:t>th</a:t>
            </a:r>
            <a:r>
              <a:rPr lang="en-US" dirty="0" smtClean="0"/>
              <a:t> street?</a:t>
            </a:r>
          </a:p>
          <a:p>
            <a:pPr lvl="1"/>
            <a:r>
              <a:rPr lang="en-US" dirty="0" smtClean="0"/>
              <a:t>Best plan would be to go up 4</a:t>
            </a:r>
            <a:r>
              <a:rPr lang="en-US" baseline="30000" dirty="0" smtClean="0"/>
              <a:t>th</a:t>
            </a:r>
            <a:r>
              <a:rPr lang="en-US" dirty="0" smtClean="0"/>
              <a:t> street</a:t>
            </a:r>
          </a:p>
          <a:p>
            <a:r>
              <a:rPr lang="en-US" dirty="0" smtClean="0"/>
              <a:t>Should I go in the front or the back door of the mall?</a:t>
            </a:r>
          </a:p>
          <a:p>
            <a:pPr lvl="1"/>
            <a:r>
              <a:rPr lang="en-US" dirty="0" smtClean="0"/>
              <a:t>Best plan would be to go in the back door</a:t>
            </a:r>
          </a:p>
          <a:p>
            <a:r>
              <a:rPr lang="en-US" dirty="0" smtClean="0"/>
              <a:t>Telling me the cheapest parking is at 5</a:t>
            </a:r>
            <a:r>
              <a:rPr lang="en-US" baseline="30000" dirty="0" smtClean="0"/>
              <a:t>th</a:t>
            </a:r>
            <a:r>
              <a:rPr lang="en-US" dirty="0" smtClean="0"/>
              <a:t> and Mission garage is irrelevant since I decided to walk</a:t>
            </a:r>
          </a:p>
          <a:p>
            <a:pPr lvl="1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Hints only evaluated when they apply to a decision that has to be made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indent="-228600">
              <a:spcAft>
                <a:spcPts val="1000"/>
              </a:spcAft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Hint mechanism is not exclusively used by the Optimizer</a:t>
            </a:r>
          </a:p>
          <a:p>
            <a:pPr indent="-228600">
              <a:spcAft>
                <a:spcPts val="1000"/>
              </a:spcAft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Two types of hints</a:t>
            </a:r>
          </a:p>
          <a:p>
            <a:pPr indent="-228600">
              <a:spcAft>
                <a:spcPts val="1000"/>
              </a:spcAft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	 Non-Optimizer hints </a:t>
            </a:r>
          </a:p>
          <a:p>
            <a:pPr indent="-228600">
              <a:spcAft>
                <a:spcPts val="1000"/>
              </a:spcAft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	 Optimizer hints</a:t>
            </a:r>
          </a:p>
          <a:p>
            <a:pPr indent="-228600">
              <a:spcAft>
                <a:spcPts val="1000"/>
              </a:spcAft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	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different classes of hints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indent="-228600">
              <a:spcAft>
                <a:spcPts val="1000"/>
              </a:spcAft>
              <a:buClr>
                <a:schemeClr val="tx2"/>
              </a:buClr>
            </a:pPr>
            <a:endParaRPr lang="en-US" sz="900" dirty="0" smtClean="0">
              <a:solidFill>
                <a:schemeClr val="tx2"/>
              </a:solidFill>
            </a:endParaRPr>
          </a:p>
          <a:p>
            <a:pPr marL="228600" indent="-228600">
              <a:spcAft>
                <a:spcPts val="1000"/>
              </a:spcAft>
              <a:buClr>
                <a:schemeClr val="tx2"/>
              </a:buClr>
            </a:pP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55565" y="894522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800" dirty="0" err="1" smtClean="0"/>
          </a:p>
        </p:txBody>
      </p:sp>
      <p:sp>
        <p:nvSpPr>
          <p:cNvPr id="10" name="TextBox 9"/>
          <p:cNvSpPr txBox="1"/>
          <p:nvPr/>
        </p:nvSpPr>
        <p:spPr>
          <a:xfrm>
            <a:off x="7144352" y="2489200"/>
            <a:ext cx="1850543" cy="84908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1800" b="1" dirty="0" smtClean="0">
                <a:latin typeface="Arial" pitchFamily="34" charset="0"/>
                <a:cs typeface="Arial" pitchFamily="34" charset="0"/>
              </a:rPr>
              <a:t>Optimizer Hints</a:t>
            </a:r>
            <a:endParaRPr lang="en-US" sz="1800" dirty="0"/>
          </a:p>
        </p:txBody>
      </p:sp>
      <p:cxnSp>
        <p:nvCxnSpPr>
          <p:cNvPr id="12" name="Elbow Connector 11"/>
          <p:cNvCxnSpPr>
            <a:endCxn id="10" idx="0"/>
          </p:cNvCxnSpPr>
          <p:nvPr/>
        </p:nvCxnSpPr>
        <p:spPr bwMode="auto">
          <a:xfrm rot="16200000" flipH="1">
            <a:off x="6944774" y="1364349"/>
            <a:ext cx="486229" cy="1763472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3" name="Elbow Connector 12"/>
          <p:cNvCxnSpPr/>
          <p:nvPr/>
        </p:nvCxnSpPr>
        <p:spPr bwMode="auto">
          <a:xfrm rot="5400000">
            <a:off x="4979950" y="1177512"/>
            <a:ext cx="508000" cy="2144405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3363458" y="2489203"/>
            <a:ext cx="1850543" cy="84908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Non-Optimizer Hints</a:t>
            </a:r>
          </a:p>
          <a:p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3263659" y="2355040"/>
            <a:ext cx="2068436" cy="104683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163152" y="1419225"/>
            <a:ext cx="2286000" cy="58374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marL="0" lvl="1"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HINTS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53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all hints influence the Optimizer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457199" y="1412030"/>
            <a:ext cx="8686801" cy="3062606"/>
          </a:xfrm>
        </p:spPr>
        <p:txBody>
          <a:bodyPr/>
          <a:lstStyle/>
          <a:p>
            <a:r>
              <a:rPr lang="en-US" dirty="0" smtClean="0"/>
              <a:t>The hint mechanism is not exclusively used by the Optimizer</a:t>
            </a:r>
          </a:p>
          <a:p>
            <a:r>
              <a:rPr lang="en-US" dirty="0" smtClean="0"/>
              <a:t>Several other functional area use hints too</a:t>
            </a:r>
          </a:p>
          <a:p>
            <a:pPr lvl="1"/>
            <a:r>
              <a:rPr lang="en-US" dirty="0" smtClean="0"/>
              <a:t>Direct path load can be controlled by APPEND hint</a:t>
            </a:r>
          </a:p>
          <a:p>
            <a:pPr lvl="1"/>
            <a:r>
              <a:rPr lang="en-US" dirty="0" smtClean="0"/>
              <a:t>Parallel statement queuing can be controlled by STATEMENT_QUEUING hint</a:t>
            </a:r>
          </a:p>
          <a:p>
            <a:pPr lvl="1"/>
            <a:r>
              <a:rPr lang="en-US" dirty="0" smtClean="0"/>
              <a:t>Data management in buffer cache can be influenced by CACHE hint</a:t>
            </a:r>
          </a:p>
          <a:p>
            <a:pPr lvl="1"/>
            <a:r>
              <a:rPr lang="en-US" dirty="0" smtClean="0"/>
              <a:t>What SQL statements get monitored by SQL Monitor can be controlled by MONITOR hint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This session focuses on Optimizer hints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Hints can be used to influence call aspects of the Optimizer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different classes of hints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indent="-228600">
              <a:spcAft>
                <a:spcPts val="1000"/>
              </a:spcAft>
              <a:buClr>
                <a:schemeClr val="tx2"/>
              </a:buClr>
              <a:buNone/>
            </a:pPr>
            <a:r>
              <a:rPr lang="en-US" dirty="0" smtClean="0">
                <a:solidFill>
                  <a:schemeClr val="tx2"/>
                </a:solidFill>
              </a:rPr>
              <a:t>	</a:t>
            </a:r>
          </a:p>
          <a:p>
            <a:pPr indent="-228600">
              <a:spcAft>
                <a:spcPts val="1000"/>
              </a:spcAft>
              <a:buClr>
                <a:schemeClr val="tx2"/>
              </a:buClr>
            </a:pPr>
            <a:endParaRPr lang="en-US" sz="900" dirty="0" smtClean="0">
              <a:solidFill>
                <a:schemeClr val="tx2"/>
              </a:solidFill>
            </a:endParaRPr>
          </a:p>
          <a:p>
            <a:pPr marL="228600" indent="-228600">
              <a:spcAft>
                <a:spcPts val="1000"/>
              </a:spcAft>
              <a:buClr>
                <a:schemeClr val="tx2"/>
              </a:buClr>
            </a:pP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55565" y="894522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800" dirty="0" err="1" smtClean="0"/>
          </a:p>
        </p:txBody>
      </p:sp>
      <p:sp>
        <p:nvSpPr>
          <p:cNvPr id="10" name="TextBox 9"/>
          <p:cNvSpPr txBox="1"/>
          <p:nvPr/>
        </p:nvSpPr>
        <p:spPr>
          <a:xfrm>
            <a:off x="7144352" y="2489200"/>
            <a:ext cx="1850543" cy="84908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1800" b="1" dirty="0" smtClean="0">
                <a:latin typeface="Arial" pitchFamily="34" charset="0"/>
                <a:cs typeface="Arial" pitchFamily="34" charset="0"/>
              </a:rPr>
              <a:t>Optimizer Hints</a:t>
            </a:r>
            <a:endParaRPr lang="en-US" sz="1800" dirty="0"/>
          </a:p>
        </p:txBody>
      </p:sp>
      <p:cxnSp>
        <p:nvCxnSpPr>
          <p:cNvPr id="12" name="Elbow Connector 11"/>
          <p:cNvCxnSpPr>
            <a:endCxn id="10" idx="0"/>
          </p:cNvCxnSpPr>
          <p:nvPr/>
        </p:nvCxnSpPr>
        <p:spPr bwMode="auto">
          <a:xfrm rot="16200000" flipH="1">
            <a:off x="6944774" y="1364349"/>
            <a:ext cx="486229" cy="1763472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3" name="Elbow Connector 12"/>
          <p:cNvCxnSpPr/>
          <p:nvPr/>
        </p:nvCxnSpPr>
        <p:spPr bwMode="auto">
          <a:xfrm rot="5400000">
            <a:off x="4979950" y="1177512"/>
            <a:ext cx="508000" cy="2144405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3363458" y="2489203"/>
            <a:ext cx="1850543" cy="84908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Non-Optimizer Hints</a:t>
            </a:r>
          </a:p>
          <a:p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7045084" y="2355040"/>
            <a:ext cx="2068436" cy="104683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163152" y="1419225"/>
            <a:ext cx="2286000" cy="58374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marL="0" lvl="1"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HINTS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53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Hints influencing query transformations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First thing the Optimizer does is try to transform (rewrite) your statement</a:t>
            </a:r>
          </a:p>
          <a:p>
            <a:pPr lvl="1"/>
            <a:r>
              <a:rPr lang="en-US" dirty="0" smtClean="0"/>
              <a:t>This allows additional join methods and join orders to be used</a:t>
            </a:r>
          </a:p>
          <a:p>
            <a:r>
              <a:rPr lang="en-US" dirty="0" smtClean="0"/>
              <a:t>Some transformations are always done but some are cost-based</a:t>
            </a:r>
          </a:p>
          <a:p>
            <a:r>
              <a:rPr lang="en-US" dirty="0" smtClean="0"/>
              <a:t>Hints can be used to influence the transformations the Optimizer does</a:t>
            </a:r>
          </a:p>
          <a:p>
            <a:r>
              <a:rPr lang="en-US" dirty="0" smtClean="0"/>
              <a:t>NO_QUERY_TRANSFORMATION</a:t>
            </a:r>
          </a:p>
          <a:p>
            <a:r>
              <a:rPr lang="en-US" dirty="0" smtClean="0"/>
              <a:t>MERGE</a:t>
            </a:r>
          </a:p>
          <a:p>
            <a:r>
              <a:rPr lang="en-US" dirty="0" smtClean="0"/>
              <a:t>USE_CONCAT</a:t>
            </a:r>
          </a:p>
          <a:p>
            <a:r>
              <a:rPr lang="en-US" dirty="0" smtClean="0"/>
              <a:t>REWRITE</a:t>
            </a:r>
          </a:p>
          <a:p>
            <a:pPr>
              <a:buNone/>
            </a:pPr>
            <a:endParaRPr lang="en-US" sz="1600" dirty="0" smtClean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88925" y="3181950"/>
            <a:ext cx="37719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2"/>
                </a:solidFill>
              </a:rPr>
              <a:t> STAR_TRANSFORMATION</a:t>
            </a:r>
          </a:p>
          <a:p>
            <a:pPr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2"/>
                </a:solidFill>
              </a:rPr>
              <a:t> UNNEST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Hints can also influence all aspects of a plan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800" dirty="0" smtClean="0"/>
              <a:t>   </a:t>
            </a:r>
          </a:p>
          <a:p>
            <a:endParaRPr lang="en-US" sz="800" dirty="0" smtClean="0"/>
          </a:p>
          <a:p>
            <a:pPr>
              <a:buNone/>
            </a:pPr>
            <a:r>
              <a:rPr lang="en-US" sz="800" dirty="0" smtClean="0"/>
              <a:t>    </a:t>
            </a:r>
          </a:p>
          <a:p>
            <a:r>
              <a:rPr lang="en-US" dirty="0" smtClean="0"/>
              <a:t>Most hints have corresponding negative hint preceded by word  ‘NO_’</a:t>
            </a:r>
          </a:p>
          <a:p>
            <a:r>
              <a:rPr lang="en-US" dirty="0" smtClean="0"/>
              <a:t>More information on hints can be found in chapter 3 of </a:t>
            </a:r>
            <a:r>
              <a:rPr lang="en-US" sz="1400" dirty="0" smtClean="0">
                <a:hlinkClick r:id="rId3"/>
              </a:rPr>
              <a:t>SQL Reference Guide</a:t>
            </a:r>
            <a:endParaRPr lang="en-US" sz="1400" dirty="0" smtClean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 bwMode="auto">
          <a:xfrm>
            <a:off x="466930" y="1329952"/>
            <a:ext cx="4066976" cy="107987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12725" marR="0" lvl="0" indent="-212725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ts val="20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127" charset="-128"/>
                <a:cs typeface="ＭＳ Ｐゴシック" pitchFamily="127" charset="-128"/>
              </a:rPr>
              <a:t>Hints to influence cardinality</a:t>
            </a:r>
          </a:p>
          <a:p>
            <a:pPr marL="382588" lvl="1" indent="-212725" eaLnBrk="0" hangingPunct="0">
              <a:spcBef>
                <a:spcPts val="500"/>
              </a:spcBef>
              <a:spcAft>
                <a:spcPts val="2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600" dirty="0" smtClean="0">
                <a:ea typeface="ＭＳ Ｐゴシック" pitchFamily="127" charset="-128"/>
                <a:cs typeface="ＭＳ Ｐゴシック" pitchFamily="127" charset="-128"/>
              </a:rPr>
              <a:t>DYNAMIC_SAMPLING</a:t>
            </a:r>
          </a:p>
          <a:p>
            <a:pPr marL="382588" lvl="1" indent="-212725" eaLnBrk="0" hangingPunct="0">
              <a:spcBef>
                <a:spcPts val="500"/>
              </a:spcBef>
              <a:spcAft>
                <a:spcPts val="2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127" charset="-128"/>
                <a:cs typeface="ＭＳ Ｐゴシック" pitchFamily="127" charset="-128"/>
              </a:rPr>
              <a:t>CARDINALITY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127" charset="-128"/>
                <a:cs typeface="ＭＳ Ｐゴシック" pitchFamily="127" charset="-128"/>
              </a:rPr>
              <a:t>	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127" charset="-128"/>
              <a:cs typeface="ＭＳ Ｐゴシック" pitchFamily="127" charset="-128"/>
            </a:endParaRPr>
          </a:p>
        </p:txBody>
      </p:sp>
      <p:sp>
        <p:nvSpPr>
          <p:cNvPr id="11" name="Content Placeholder 5"/>
          <p:cNvSpPr txBox="1">
            <a:spLocks/>
          </p:cNvSpPr>
          <p:nvPr/>
        </p:nvSpPr>
        <p:spPr bwMode="auto">
          <a:xfrm>
            <a:off x="4743655" y="1329952"/>
            <a:ext cx="4066976" cy="107987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12725" marR="0" lvl="0" indent="-212725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ts val="20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127" charset="-128"/>
                <a:cs typeface="ＭＳ Ｐゴシック" pitchFamily="127" charset="-128"/>
              </a:rPr>
              <a:t>Hints to influence </a:t>
            </a:r>
            <a:r>
              <a:rPr lang="en-US" sz="1800" b="1" dirty="0" smtClean="0">
                <a:latin typeface="Arial" pitchFamily="34" charset="0"/>
                <a:ea typeface="ＭＳ Ｐゴシック" pitchFamily="127" charset="-128"/>
                <a:cs typeface="ＭＳ Ｐゴシック" pitchFamily="127" charset="-128"/>
              </a:rPr>
              <a:t>join methods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127" charset="-128"/>
              <a:cs typeface="ＭＳ Ｐゴシック" pitchFamily="127" charset="-128"/>
            </a:endParaRPr>
          </a:p>
          <a:p>
            <a:pPr marL="382588" lvl="1" indent="-212725" eaLnBrk="0" hangingPunct="0">
              <a:spcBef>
                <a:spcPts val="500"/>
              </a:spcBef>
              <a:spcAft>
                <a:spcPts val="2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ea typeface="ＭＳ Ｐゴシック" pitchFamily="127" charset="-128"/>
                <a:cs typeface="ＭＳ Ｐゴシック" pitchFamily="127" charset="-128"/>
              </a:rPr>
              <a:t>USE_NL_WITH_INDEX</a:t>
            </a:r>
          </a:p>
          <a:p>
            <a:pPr marL="382588" lvl="1" indent="-212725" eaLnBrk="0" hangingPunct="0">
              <a:spcBef>
                <a:spcPts val="500"/>
              </a:spcBef>
              <a:spcAft>
                <a:spcPts val="2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 sz="1600" dirty="0" smtClean="0">
                <a:ea typeface="ＭＳ Ｐゴシック" pitchFamily="127" charset="-128"/>
                <a:cs typeface="ＭＳ Ｐゴシック" pitchFamily="127" charset="-128"/>
              </a:rPr>
              <a:t>USE_HASH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127" charset="-128"/>
              <a:cs typeface="ＭＳ Ｐゴシック" pitchFamily="127" charset="-128"/>
            </a:endParaRPr>
          </a:p>
        </p:txBody>
      </p:sp>
      <p:sp>
        <p:nvSpPr>
          <p:cNvPr id="12" name="Content Placeholder 5"/>
          <p:cNvSpPr txBox="1">
            <a:spLocks/>
          </p:cNvSpPr>
          <p:nvPr/>
        </p:nvSpPr>
        <p:spPr bwMode="auto">
          <a:xfrm>
            <a:off x="447880" y="2558677"/>
            <a:ext cx="4066976" cy="107987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12725" marR="0" lvl="0" indent="-212725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ts val="20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127" charset="-128"/>
                <a:cs typeface="ＭＳ Ｐゴシック" pitchFamily="127" charset="-128"/>
              </a:rPr>
              <a:t>Hints to influence access paths</a:t>
            </a:r>
          </a:p>
          <a:p>
            <a:pPr marL="382588" lvl="1" indent="-212725" eaLnBrk="0" hangingPunct="0">
              <a:spcBef>
                <a:spcPts val="500"/>
              </a:spcBef>
              <a:spcAft>
                <a:spcPts val="2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 sz="1600" dirty="0" smtClean="0">
                <a:ea typeface="ＭＳ Ｐゴシック" pitchFamily="127" charset="-128"/>
                <a:cs typeface="ＭＳ Ｐゴシック" pitchFamily="127" charset="-128"/>
              </a:rPr>
              <a:t>FULL</a:t>
            </a:r>
          </a:p>
          <a:p>
            <a:pPr marL="382588" lvl="1" indent="-212725" eaLnBrk="0" hangingPunct="0">
              <a:spcBef>
                <a:spcPts val="500"/>
              </a:spcBef>
              <a:spcAft>
                <a:spcPts val="2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ea typeface="ＭＳ Ｐゴシック" pitchFamily="127" charset="-128"/>
                <a:cs typeface="ＭＳ Ｐゴシック" pitchFamily="127" charset="-128"/>
              </a:rPr>
              <a:t>INDEX</a:t>
            </a:r>
          </a:p>
        </p:txBody>
      </p:sp>
      <p:sp>
        <p:nvSpPr>
          <p:cNvPr id="13" name="Content Placeholder 5"/>
          <p:cNvSpPr txBox="1">
            <a:spLocks/>
          </p:cNvSpPr>
          <p:nvPr/>
        </p:nvSpPr>
        <p:spPr bwMode="auto">
          <a:xfrm>
            <a:off x="4724605" y="2558677"/>
            <a:ext cx="4066976" cy="107987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12725" marR="0" lvl="0" indent="-212725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ts val="20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127" charset="-128"/>
                <a:cs typeface="ＭＳ Ｐゴシック" pitchFamily="127" charset="-128"/>
              </a:rPr>
              <a:t>Hints to influence </a:t>
            </a:r>
            <a:r>
              <a:rPr lang="en-US" sz="1800" b="1" dirty="0" smtClean="0">
                <a:latin typeface="Arial" pitchFamily="34" charset="0"/>
                <a:ea typeface="ＭＳ Ｐゴシック" pitchFamily="127" charset="-128"/>
                <a:cs typeface="ＭＳ Ｐゴシック" pitchFamily="127" charset="-128"/>
              </a:rPr>
              <a:t>join order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127" charset="-128"/>
              <a:cs typeface="ＭＳ Ｐゴシック" pitchFamily="127" charset="-128"/>
            </a:endParaRPr>
          </a:p>
          <a:p>
            <a:pPr marL="382588" lvl="1" indent="-212725" eaLnBrk="0" hangingPunct="0">
              <a:spcBef>
                <a:spcPts val="500"/>
              </a:spcBef>
              <a:spcAft>
                <a:spcPts val="200"/>
              </a:spcAft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sz="1600" dirty="0" smtClean="0">
                <a:ea typeface="ＭＳ Ｐゴシック" pitchFamily="127" charset="-128"/>
                <a:cs typeface="ＭＳ Ｐゴシック" pitchFamily="127" charset="-128"/>
              </a:rPr>
              <a:t>LEADING</a:t>
            </a:r>
          </a:p>
          <a:p>
            <a:pPr marL="382588" lvl="1" indent="-212725" eaLnBrk="0" hangingPunct="0">
              <a:spcBef>
                <a:spcPts val="500"/>
              </a:spcBef>
              <a:spcAft>
                <a:spcPts val="200"/>
              </a:spcAft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sz="1600" dirty="0" smtClean="0">
                <a:latin typeface="Arial" pitchFamily="34" charset="0"/>
                <a:ea typeface="ＭＳ Ｐゴシック" pitchFamily="127" charset="-128"/>
                <a:cs typeface="ＭＳ Ｐゴシック" pitchFamily="127" charset="-128"/>
              </a:rPr>
              <a:t>ORDERED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use Optimizer hints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indent="-228600">
              <a:spcAft>
                <a:spcPts val="1000"/>
              </a:spcAft>
            </a:pPr>
            <a:r>
              <a:rPr lang="en-US" dirty="0" smtClean="0"/>
              <a:t>Hints are inserted in a SQL statement in the form of a comment with an additional + sign</a:t>
            </a:r>
          </a:p>
          <a:p>
            <a:pPr indent="-228600">
              <a:spcAft>
                <a:spcPts val="1000"/>
              </a:spcAft>
            </a:pPr>
            <a:r>
              <a:rPr lang="en-US" dirty="0" smtClean="0"/>
              <a:t>They go immediately after the keyword (SELECT, INSERT, etc)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624797" y="2514600"/>
            <a:ext cx="8395377" cy="2065764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 descr="comment_examp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9742" y="2995744"/>
            <a:ext cx="7013747" cy="3122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 descr="hint_examp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5450" y="3707099"/>
            <a:ext cx="7192193" cy="334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20000" y="4233600"/>
            <a:ext cx="8215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</a:rPr>
              <a:t>Note: Hint syntax is correct but it is not a valid hint so it is ignored &amp; treated as comment</a:t>
            </a:r>
          </a:p>
        </p:txBody>
      </p:sp>
      <p:cxnSp>
        <p:nvCxnSpPr>
          <p:cNvPr id="17" name="Elbow Connector 16"/>
          <p:cNvCxnSpPr>
            <a:stCxn id="9" idx="0"/>
            <a:endCxn id="14" idx="2"/>
          </p:cNvCxnSpPr>
          <p:nvPr/>
        </p:nvCxnSpPr>
        <p:spPr>
          <a:xfrm rot="16200000" flipV="1">
            <a:off x="4463584" y="3869583"/>
            <a:ext cx="191980" cy="536053"/>
          </a:xfrm>
          <a:prstGeom prst="bentConnector3">
            <a:avLst>
              <a:gd name="adj1" fmla="val 27497"/>
            </a:avLst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p2_auto_trace_va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1399" y="1243665"/>
            <a:ext cx="5922602" cy="3122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Correct plan is achieved when literal value is used</a:t>
            </a:r>
          </a:p>
          <a:p>
            <a:r>
              <a:rPr lang="en-US" dirty="0" smtClean="0"/>
              <a:t>Why is the bind variable version getting the wrong plan?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right tools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939635" y="1374809"/>
            <a:ext cx="1813560" cy="63246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1400" dirty="0" smtClean="0"/>
              <a:t>Using literal value gets the expected plan</a:t>
            </a:r>
          </a:p>
        </p:txBody>
      </p:sp>
      <p:cxnSp>
        <p:nvCxnSpPr>
          <p:cNvPr id="11" name="Elbow Connector 10"/>
          <p:cNvCxnSpPr>
            <a:stCxn id="9" idx="1"/>
          </p:cNvCxnSpPr>
          <p:nvPr/>
        </p:nvCxnSpPr>
        <p:spPr>
          <a:xfrm rot="10800000" flipV="1">
            <a:off x="5100675" y="1691039"/>
            <a:ext cx="1838960" cy="1270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3248486" y="3360598"/>
            <a:ext cx="5895514" cy="19253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457201" y="2724150"/>
            <a:ext cx="8562974" cy="1856214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use Optimizer hints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Hints and comments can be combined</a:t>
            </a:r>
          </a:p>
          <a:p>
            <a:r>
              <a:rPr lang="en-US" dirty="0" smtClean="0"/>
              <a:t>But best practice is to keep comment and hints in different blocks</a:t>
            </a:r>
          </a:p>
          <a:p>
            <a:pPr lvl="1"/>
            <a:r>
              <a:rPr lang="en-US" dirty="0" smtClean="0"/>
              <a:t>Comments can be put anywhere in a SQL statement not just after keyword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pic>
        <p:nvPicPr>
          <p:cNvPr id="16" name="Picture 15" descr="hint_and_comm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2473" y="3052774"/>
            <a:ext cx="8356770" cy="204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 descr="comment_and_hi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2473" y="3490928"/>
            <a:ext cx="8352915" cy="262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4" name="Group 9"/>
          <p:cNvGrpSpPr/>
          <p:nvPr/>
        </p:nvGrpSpPr>
        <p:grpSpPr>
          <a:xfrm>
            <a:off x="508000" y="2971800"/>
            <a:ext cx="8394700" cy="1306942"/>
            <a:chOff x="508000" y="2971800"/>
            <a:chExt cx="8394700" cy="1306942"/>
          </a:xfrm>
        </p:grpSpPr>
        <p:pic>
          <p:nvPicPr>
            <p:cNvPr id="21" name="Picture 2" descr="C:\Documents and Settings\mcolgan.ST-USERS\Local Settings\Temporary Internet Files\Content.IE5\Q9ABUVWX\MC900439584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40041" y="2971800"/>
              <a:ext cx="1232033" cy="1042974"/>
            </a:xfrm>
            <a:prstGeom prst="rect">
              <a:avLst/>
            </a:prstGeom>
            <a:noFill/>
          </p:spPr>
        </p:pic>
        <p:pic>
          <p:nvPicPr>
            <p:cNvPr id="15" name="Picture 14" descr="Screen shot 2012-09-26 at 12.37.22 PM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8000" y="4006849"/>
              <a:ext cx="8394700" cy="271893"/>
            </a:xfrm>
            <a:prstGeom prst="rect">
              <a:avLst/>
            </a:prstGeom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3993852"/>
            <a:ext cx="84010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57201" y="2324100"/>
            <a:ext cx="8267699" cy="2256264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use Optimizer hints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Which one of the following hints will trigger the </a:t>
            </a:r>
            <a:r>
              <a:rPr lang="en-US" dirty="0" err="1" smtClean="0"/>
              <a:t>pk_emp</a:t>
            </a:r>
            <a:r>
              <a:rPr lang="en-US" dirty="0" smtClean="0"/>
              <a:t> index to be used in this query?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Correctly identifying the object in the hint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17625" y="2536825"/>
            <a:ext cx="6645275" cy="193899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/>
              <a:t>Select /*+ index(scott.emp </a:t>
            </a:r>
            <a:r>
              <a:rPr lang="en-US" sz="2000" dirty="0" err="1" smtClean="0"/>
              <a:t>pk_emp</a:t>
            </a:r>
            <a:r>
              <a:rPr lang="en-US" sz="2000" dirty="0" smtClean="0"/>
              <a:t>) */ * From </a:t>
            </a:r>
            <a:r>
              <a:rPr lang="en-US" sz="2000" dirty="0" err="1" smtClean="0"/>
              <a:t>emp</a:t>
            </a:r>
            <a:r>
              <a:rPr lang="en-US" sz="2000" dirty="0" smtClean="0"/>
              <a:t> e;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Select /*+ index(</a:t>
            </a:r>
            <a:r>
              <a:rPr lang="en-US" sz="2000" dirty="0" err="1" smtClean="0"/>
              <a:t>emp</a:t>
            </a:r>
            <a:r>
              <a:rPr lang="en-US" sz="2000" dirty="0" smtClean="0"/>
              <a:t> </a:t>
            </a:r>
            <a:r>
              <a:rPr lang="en-US" sz="2000" dirty="0" err="1" smtClean="0"/>
              <a:t>pk_emp</a:t>
            </a:r>
            <a:r>
              <a:rPr lang="en-US" sz="2000" dirty="0" smtClean="0"/>
              <a:t>) */         * From </a:t>
            </a:r>
            <a:r>
              <a:rPr lang="en-US" sz="2000" dirty="0" err="1" smtClean="0"/>
              <a:t>emp</a:t>
            </a:r>
            <a:r>
              <a:rPr lang="en-US" sz="2000" dirty="0" smtClean="0"/>
              <a:t> e;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Select /*+ index(</a:t>
            </a:r>
            <a:r>
              <a:rPr lang="en-US" sz="2000" dirty="0" err="1" smtClean="0"/>
              <a:t>pk_emp</a:t>
            </a:r>
            <a:r>
              <a:rPr lang="en-US" sz="2000" dirty="0" smtClean="0"/>
              <a:t>) */                 * From </a:t>
            </a:r>
            <a:r>
              <a:rPr lang="en-US" sz="2000" dirty="0" err="1" smtClean="0"/>
              <a:t>emp</a:t>
            </a:r>
            <a:r>
              <a:rPr lang="en-US" sz="2000" dirty="0" smtClean="0"/>
              <a:t> e; </a:t>
            </a:r>
          </a:p>
          <a:p>
            <a:endParaRPr lang="en-US" sz="2000" dirty="0" err="1" smtClean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57852" y="4089400"/>
            <a:ext cx="5971841" cy="45177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/>
                <a:cs typeface="Arial"/>
              </a:rPr>
              <a:t>None of them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457201" y="2476500"/>
            <a:ext cx="8267699" cy="2103864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use Optimizer hints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indent="-228600">
              <a:spcAft>
                <a:spcPts val="1000"/>
              </a:spcAft>
            </a:pPr>
            <a:r>
              <a:rPr lang="en-US" dirty="0" smtClean="0"/>
              <a:t>If you use a table alias in the query than you must specify the table alias name in the hint</a:t>
            </a:r>
          </a:p>
          <a:p>
            <a:pPr indent="-228600">
              <a:spcAft>
                <a:spcPts val="1000"/>
              </a:spcAft>
            </a:pPr>
            <a:r>
              <a:rPr lang="en-US" dirty="0" smtClean="0"/>
              <a:t>Otherwise the hint is ignored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Correctly identifying the object in the hint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20801" y="3028950"/>
            <a:ext cx="6642100" cy="7694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/>
              <a:t>Select /*+ index(e </a:t>
            </a:r>
            <a:r>
              <a:rPr lang="en-US" sz="2400" dirty="0" err="1" smtClean="0"/>
              <a:t>pk_emp</a:t>
            </a:r>
            <a:r>
              <a:rPr lang="en-US" sz="2400" dirty="0" smtClean="0"/>
              <a:t>) */ * From </a:t>
            </a:r>
            <a:r>
              <a:rPr lang="en-US" sz="2400" dirty="0" err="1" smtClean="0"/>
              <a:t>emp</a:t>
            </a:r>
            <a:r>
              <a:rPr lang="en-US" sz="2400" dirty="0" smtClean="0"/>
              <a:t> e;</a:t>
            </a:r>
          </a:p>
          <a:p>
            <a:pPr>
              <a:buNone/>
            </a:pPr>
            <a:endParaRPr lang="en-US" sz="20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to use Optimizer hints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Hints only apply to the query block in which they appear</a:t>
            </a:r>
            <a:endParaRPr lang="en-US" dirty="0" smtClean="0"/>
          </a:p>
        </p:txBody>
      </p:sp>
      <p:sp>
        <p:nvSpPr>
          <p:cNvPr id="8" name="Rounded Rectangle 7"/>
          <p:cNvSpPr/>
          <p:nvPr/>
        </p:nvSpPr>
        <p:spPr>
          <a:xfrm>
            <a:off x="447674" y="1400175"/>
            <a:ext cx="8251825" cy="305752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 descr="emp_and_Dept_Query_plan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6299" y="1787524"/>
            <a:ext cx="7294269" cy="2362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ounded Rectangle 9"/>
          <p:cNvSpPr/>
          <p:nvPr/>
        </p:nvSpPr>
        <p:spPr>
          <a:xfrm>
            <a:off x="1800224" y="1792403"/>
            <a:ext cx="1761273" cy="199162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00200" y="3467100"/>
            <a:ext cx="3378199" cy="4000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859200" y="1778400"/>
            <a:ext cx="4305600" cy="1077218"/>
            <a:chOff x="3859200" y="1778400"/>
            <a:chExt cx="4305600" cy="1077218"/>
          </a:xfrm>
        </p:grpSpPr>
        <p:sp>
          <p:nvSpPr>
            <p:cNvPr id="11" name="TextBox 10"/>
            <p:cNvSpPr txBox="1"/>
            <p:nvPr/>
          </p:nvSpPr>
          <p:spPr>
            <a:xfrm>
              <a:off x="5205600" y="1778400"/>
              <a:ext cx="29592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tx2"/>
                  </a:solidFill>
                </a:rPr>
                <a:t>The dept table only appears in the sub-query, which is treated as separate query block. </a:t>
              </a:r>
            </a:p>
            <a:p>
              <a:r>
                <a:rPr lang="en-US" sz="1600" dirty="0" smtClean="0">
                  <a:solidFill>
                    <a:schemeClr val="tx2"/>
                  </a:solidFill>
                </a:rPr>
                <a:t>Hint has no effect</a:t>
              </a:r>
            </a:p>
          </p:txBody>
        </p:sp>
        <p:cxnSp>
          <p:nvCxnSpPr>
            <p:cNvPr id="13" name="Elbow Connector 12"/>
            <p:cNvCxnSpPr/>
            <p:nvPr/>
          </p:nvCxnSpPr>
          <p:spPr>
            <a:xfrm rot="10800000" flipV="1">
              <a:off x="3859200" y="2303999"/>
              <a:ext cx="1490400" cy="100799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447674" y="1400175"/>
            <a:ext cx="8251825" cy="305752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use Optimizer hints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indent="-228600">
              <a:spcAft>
                <a:spcPts val="1000"/>
              </a:spcAft>
            </a:pPr>
            <a:r>
              <a:rPr lang="en-US" dirty="0" smtClean="0"/>
              <a:t>Hints only apply to the query block in which they appear </a:t>
            </a:r>
          </a:p>
        </p:txBody>
      </p:sp>
      <p:pic>
        <p:nvPicPr>
          <p:cNvPr id="13" name="Picture 12" descr="emp_and_Dept_Query_plan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4737" y="1766887"/>
            <a:ext cx="7015163" cy="2366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ounded Rectangle 9"/>
          <p:cNvSpPr/>
          <p:nvPr/>
        </p:nvSpPr>
        <p:spPr>
          <a:xfrm>
            <a:off x="2082800" y="1792403"/>
            <a:ext cx="1276350" cy="214197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635375" y="2141653"/>
            <a:ext cx="1276350" cy="214197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38300" y="3622675"/>
            <a:ext cx="3038474" cy="2000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6308" y="4114800"/>
            <a:ext cx="7569817" cy="43884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2400" dirty="0" smtClean="0"/>
              <a:t> Only exception are statement level hints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4273550" y="1497600"/>
            <a:ext cx="3819250" cy="1366639"/>
            <a:chOff x="4273550" y="1497600"/>
            <a:chExt cx="3819250" cy="1366639"/>
          </a:xfrm>
        </p:grpSpPr>
        <p:sp>
          <p:nvSpPr>
            <p:cNvPr id="14" name="TextBox 13"/>
            <p:cNvSpPr txBox="1"/>
            <p:nvPr/>
          </p:nvSpPr>
          <p:spPr>
            <a:xfrm>
              <a:off x="5724000" y="1497600"/>
              <a:ext cx="2368800" cy="13666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tx2"/>
                  </a:solidFill>
                </a:rPr>
                <a:t>The hint on dept now has an effect as it appears in the correct query block, the sub-query</a:t>
              </a:r>
            </a:p>
          </p:txBody>
        </p:sp>
        <p:cxnSp>
          <p:nvCxnSpPr>
            <p:cNvPr id="18" name="Elbow Connector 17"/>
            <p:cNvCxnSpPr>
              <a:endCxn id="17" idx="0"/>
            </p:cNvCxnSpPr>
            <p:nvPr/>
          </p:nvCxnSpPr>
          <p:spPr>
            <a:xfrm rot="10800000" flipV="1">
              <a:off x="4273550" y="1929599"/>
              <a:ext cx="1464850" cy="212054"/>
            </a:xfrm>
            <a:prstGeom prst="bentConnector2">
              <a:avLst/>
            </a:prstGeom>
            <a:ln w="28575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to use Optimizer hints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Oracle automatically names each query block in a SQL statement</a:t>
            </a:r>
          </a:p>
          <a:p>
            <a:pPr lvl="1"/>
            <a:r>
              <a:rPr lang="en-US" dirty="0" smtClean="0"/>
              <a:t>sel$1, ins$2, upd$3, del$4, cri$5, mrg$6, set$7, misc$8</a:t>
            </a:r>
          </a:p>
          <a:p>
            <a:pPr lvl="1"/>
            <a:r>
              <a:rPr lang="en-US" dirty="0" smtClean="0"/>
              <a:t>Displayed using ‘+alias’ format parameter in DBMS_XPLAN procedures</a:t>
            </a:r>
          </a:p>
          <a:p>
            <a:r>
              <a:rPr lang="en-US" dirty="0" smtClean="0"/>
              <a:t>Query block names can be used to specify which block a hint applies to</a:t>
            </a:r>
          </a:p>
          <a:p>
            <a:pPr lvl="1"/>
            <a:r>
              <a:rPr lang="en-US" dirty="0" smtClean="0"/>
              <a:t>/*+ FULL(@SEL$2 D) */</a:t>
            </a:r>
          </a:p>
          <a:p>
            <a:r>
              <a:rPr lang="en-US" dirty="0" smtClean="0"/>
              <a:t>The QB_NAME hint can be used to explicitly labels each query block </a:t>
            </a:r>
          </a:p>
          <a:p>
            <a:pPr lvl="1"/>
            <a:r>
              <a:rPr lang="en-US" i="1" dirty="0" smtClean="0"/>
              <a:t>/*+ QB_NAME(</a:t>
            </a:r>
            <a:r>
              <a:rPr lang="en-US" i="1" dirty="0" err="1" smtClean="0"/>
              <a:t>my_name_for</a:t>
            </a:r>
            <a:r>
              <a:rPr lang="en-US" i="1" dirty="0" smtClean="0"/>
              <a:t>_ block) */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Query block names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447674" y="1400175"/>
            <a:ext cx="8251825" cy="305752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Screen shot 2012-09-27 at 9.58.43 P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6450" y="2203450"/>
            <a:ext cx="7467512" cy="1441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use Optimizer hints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indent="-228600">
              <a:spcAft>
                <a:spcPts val="1000"/>
              </a:spcAft>
            </a:pPr>
            <a:r>
              <a:rPr lang="en-US" dirty="0" smtClean="0"/>
              <a:t>Query block names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454400" y="2198803"/>
            <a:ext cx="2006600" cy="252297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368800" y="2732203"/>
            <a:ext cx="2806700" cy="264997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2-09-27 at 8.19.23 P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8150" y="2203450"/>
            <a:ext cx="8299450" cy="965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use Optimizer hints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Any valid hint will be used</a:t>
            </a:r>
          </a:p>
          <a:p>
            <a:r>
              <a:rPr lang="en-US" dirty="0" smtClean="0"/>
              <a:t>Can check if a hint is valid in hint section of 10053 trace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How do I know if my hints are used or not?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7162800" y="2743200"/>
            <a:ext cx="1457325" cy="238125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1065600" y="2858400"/>
            <a:ext cx="2232000" cy="1254375"/>
            <a:chOff x="1065600" y="2858400"/>
            <a:chExt cx="2232000" cy="1254375"/>
          </a:xfrm>
        </p:grpSpPr>
        <p:sp>
          <p:nvSpPr>
            <p:cNvPr id="10" name="TextBox 9"/>
            <p:cNvSpPr txBox="1"/>
            <p:nvPr/>
          </p:nvSpPr>
          <p:spPr>
            <a:xfrm>
              <a:off x="1065600" y="3528000"/>
              <a:ext cx="2232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tx2"/>
                  </a:solidFill>
                </a:rPr>
                <a:t>ERR</a:t>
              </a:r>
              <a:r>
                <a:rPr lang="en-US" sz="1600" dirty="0" smtClean="0">
                  <a:solidFill>
                    <a:schemeClr val="tx2"/>
                  </a:solidFill>
                </a:rPr>
                <a:t> indicates if there is an error with hint</a:t>
              </a:r>
            </a:p>
          </p:txBody>
        </p:sp>
        <p:cxnSp>
          <p:nvCxnSpPr>
            <p:cNvPr id="19" name="Shape 18"/>
            <p:cNvCxnSpPr>
              <a:stCxn id="10" idx="0"/>
            </p:cNvCxnSpPr>
            <p:nvPr/>
          </p:nvCxnSpPr>
          <p:spPr>
            <a:xfrm rot="5400000" flipH="1" flipV="1">
              <a:off x="2354400" y="2685600"/>
              <a:ext cx="669600" cy="1015200"/>
            </a:xfrm>
            <a:prstGeom prst="bentConnector2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3866400" y="2858400"/>
            <a:ext cx="4312800" cy="1507797"/>
            <a:chOff x="3866400" y="2858400"/>
            <a:chExt cx="4312800" cy="1507797"/>
          </a:xfrm>
        </p:grpSpPr>
        <p:sp>
          <p:nvSpPr>
            <p:cNvPr id="12" name="TextBox 11"/>
            <p:cNvSpPr txBox="1"/>
            <p:nvPr/>
          </p:nvSpPr>
          <p:spPr>
            <a:xfrm>
              <a:off x="3866400" y="3535200"/>
              <a:ext cx="4312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tx2"/>
                  </a:solidFill>
                </a:rPr>
                <a:t>USED</a:t>
              </a:r>
              <a:r>
                <a:rPr lang="en-US" sz="1600" dirty="0" smtClean="0">
                  <a:solidFill>
                    <a:schemeClr val="tx2"/>
                  </a:solidFill>
                </a:rPr>
                <a:t> indicates the hint was used during the evaluation of the part of the plan it pertains to </a:t>
              </a:r>
            </a:p>
            <a:p>
              <a:r>
                <a:rPr lang="en-US" sz="1600" dirty="0" smtClean="0">
                  <a:solidFill>
                    <a:schemeClr val="tx2"/>
                  </a:solidFill>
                </a:rPr>
                <a:t>Doesn’t mean the final plan will reflect it</a:t>
              </a:r>
            </a:p>
          </p:txBody>
        </p:sp>
        <p:cxnSp>
          <p:nvCxnSpPr>
            <p:cNvPr id="27" name="Shape 26"/>
            <p:cNvCxnSpPr>
              <a:stCxn id="12" idx="0"/>
            </p:cNvCxnSpPr>
            <p:nvPr/>
          </p:nvCxnSpPr>
          <p:spPr>
            <a:xfrm rot="16200000" flipV="1">
              <a:off x="5214600" y="2727000"/>
              <a:ext cx="676800" cy="939600"/>
            </a:xfrm>
            <a:prstGeom prst="bentConnector2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47674" y="1400175"/>
            <a:ext cx="8251825" cy="305752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en-U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Un-hinted SQL statement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use Optimizer hints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Example showing how hints are used</a:t>
            </a:r>
            <a:endParaRPr lang="en-US" dirty="0"/>
          </a:p>
        </p:txBody>
      </p:sp>
      <p:pic>
        <p:nvPicPr>
          <p:cNvPr id="9" name="Content Placeholder 8" descr="view_hints_query.pn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014413" y="2100150"/>
            <a:ext cx="7115175" cy="1543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47674" y="1400175"/>
            <a:ext cx="8251825" cy="305752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en-U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Default plan is a hash join between sales and customers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use Optimizer hints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Example showing how hints are used</a:t>
            </a:r>
            <a:endParaRPr lang="en-US" dirty="0"/>
          </a:p>
        </p:txBody>
      </p:sp>
      <p:pic>
        <p:nvPicPr>
          <p:cNvPr id="7" name="Picture 6" descr="view_hints_default_pla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0004" y="2024135"/>
            <a:ext cx="7123993" cy="1852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96308" y="4114800"/>
            <a:ext cx="7569817" cy="43884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2400" dirty="0" smtClean="0"/>
              <a:t> We want the query to use a nested loops join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p2_auto_trace_b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4000" y="879723"/>
            <a:ext cx="5061769" cy="3682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Why is there a </a:t>
            </a:r>
            <a:r>
              <a:rPr lang="en-US" sz="1600" dirty="0" smtClean="0">
                <a:solidFill>
                  <a:schemeClr val="tx2"/>
                </a:solidFill>
              </a:rPr>
              <a:t>TO_NUMBER</a:t>
            </a:r>
            <a:r>
              <a:rPr lang="en-US" dirty="0" smtClean="0">
                <a:solidFill>
                  <a:schemeClr val="tx2"/>
                </a:solidFill>
              </a:rPr>
              <a:t> function on the bind variable n after it was defined as a number?</a:t>
            </a:r>
          </a:p>
          <a:p>
            <a:pPr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Why is simple equality predicate being applied as filter and no as access?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right tools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Clr>
                <a:schemeClr val="tx2"/>
              </a:buClr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Clr>
                <a:schemeClr val="tx2"/>
              </a:buClr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663453" y="4343042"/>
            <a:ext cx="2407920" cy="23126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75960" y="251460"/>
            <a:ext cx="3185160" cy="34594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l">
              <a:buClr>
                <a:schemeClr val="tx2"/>
              </a:buClr>
              <a:buFont typeface="Arial" pitchFamily="34" charset="0"/>
              <a:buChar char="•"/>
            </a:pPr>
            <a:endParaRPr lang="en-US" sz="1800" dirty="0" smtClean="0"/>
          </a:p>
        </p:txBody>
      </p:sp>
      <p:sp>
        <p:nvSpPr>
          <p:cNvPr id="19" name="Rounded Rectangle 18"/>
          <p:cNvSpPr/>
          <p:nvPr/>
        </p:nvSpPr>
        <p:spPr>
          <a:xfrm>
            <a:off x="4254225" y="2091289"/>
            <a:ext cx="1158672" cy="18542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842032" y="870518"/>
            <a:ext cx="1158672" cy="18542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47674" y="1400175"/>
            <a:ext cx="8251825" cy="305752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en-U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Hinted SQL statement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use Optimizer hints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Example showing how hints are used</a:t>
            </a:r>
            <a:endParaRPr lang="en-US" dirty="0"/>
          </a:p>
        </p:txBody>
      </p:sp>
      <p:pic>
        <p:nvPicPr>
          <p:cNvPr id="6" name="Picture 5" descr="view_hints_query_with_1_hi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5575" y="2052702"/>
            <a:ext cx="7812850" cy="1585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ounded Rectangle 7"/>
          <p:cNvSpPr/>
          <p:nvPr/>
        </p:nvSpPr>
        <p:spPr>
          <a:xfrm>
            <a:off x="2038350" y="2247900"/>
            <a:ext cx="1466850" cy="2286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47674" y="1400175"/>
            <a:ext cx="8251825" cy="305752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en-U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Even with hint we get hash join plan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use Optimizer hints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Example showing how hints are used</a:t>
            </a:r>
            <a:endParaRPr lang="en-US" dirty="0"/>
          </a:p>
        </p:txBody>
      </p:sp>
      <p:pic>
        <p:nvPicPr>
          <p:cNvPr id="7" name="Picture 6" descr="view_hints_default_pla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0004" y="2024135"/>
            <a:ext cx="7123993" cy="1852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631767" y="4114800"/>
            <a:ext cx="3880467" cy="43884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2400" dirty="0" smtClean="0"/>
              <a:t> Why did it not use the hint?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828800" y="2914650"/>
            <a:ext cx="1000125" cy="219075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use Optimizer hints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Lets look in the 10053 trace file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Hint is valid and was used</a:t>
            </a:r>
          </a:p>
          <a:p>
            <a:r>
              <a:rPr lang="en-US" dirty="0" smtClean="0"/>
              <a:t>Why did it not change the plan?</a:t>
            </a:r>
          </a:p>
          <a:p>
            <a:r>
              <a:rPr lang="en-US" dirty="0" smtClean="0"/>
              <a:t>We only hinted the join method we didn’t hint the join order</a:t>
            </a:r>
          </a:p>
          <a:p>
            <a:r>
              <a:rPr lang="en-US" dirty="0" smtClean="0"/>
              <a:t>Hint only valid when sales is on right side </a:t>
            </a:r>
          </a:p>
          <a:p>
            <a:r>
              <a:rPr lang="en-US" dirty="0" smtClean="0"/>
              <a:t>Hint considered when join order was customer, sales but not when it was sales, customer</a:t>
            </a:r>
          </a:p>
          <a:p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Example showing how hints are used</a:t>
            </a:r>
            <a:endParaRPr lang="en-US" dirty="0"/>
          </a:p>
        </p:txBody>
      </p:sp>
      <p:pic>
        <p:nvPicPr>
          <p:cNvPr id="9" name="Picture 8" descr="10053_hint_dump_when_hint_ignor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6615" y="1743075"/>
            <a:ext cx="7893620" cy="819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47674" y="1400175"/>
            <a:ext cx="8251825" cy="305752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en-U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Hinted SQL statement with both join method and join order hints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use Optimizer hints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Example showing how hints are used</a:t>
            </a:r>
            <a:endParaRPr lang="en-US" dirty="0"/>
          </a:p>
        </p:txBody>
      </p:sp>
      <p:pic>
        <p:nvPicPr>
          <p:cNvPr id="12" name="Picture 11" descr="view_hints_query_with_2_hi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7213" y="2057465"/>
            <a:ext cx="7989574" cy="15048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ounded Rectangle 12"/>
          <p:cNvSpPr/>
          <p:nvPr/>
        </p:nvSpPr>
        <p:spPr>
          <a:xfrm>
            <a:off x="1828800" y="2228851"/>
            <a:ext cx="2066925" cy="1905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view_hints_query_with_2_hi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7097" y="2057465"/>
            <a:ext cx="7989574" cy="150488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962150" y="2238375"/>
            <a:ext cx="2028825" cy="161925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47674" y="1400175"/>
            <a:ext cx="8251825" cy="305752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en-U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Hinted plan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use Optimizer hints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Example showing how hints are used</a:t>
            </a:r>
            <a:endParaRPr lang="en-US" dirty="0"/>
          </a:p>
        </p:txBody>
      </p:sp>
      <p:pic>
        <p:nvPicPr>
          <p:cNvPr id="7" name="Picture 6" descr="Screen shot 2012-09-27 at 8.07.09 P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3300" y="2044700"/>
            <a:ext cx="7175602" cy="1892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ounded Rectangle 15"/>
          <p:cNvSpPr/>
          <p:nvPr/>
        </p:nvSpPr>
        <p:spPr>
          <a:xfrm>
            <a:off x="1781175" y="2933700"/>
            <a:ext cx="1241425" cy="253999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use Optimizer hints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Partial hints can’t guarantee the same plan every time </a:t>
            </a:r>
          </a:p>
          <a:p>
            <a:r>
              <a:rPr lang="en-US" dirty="0" smtClean="0"/>
              <a:t>Only way to guarantee the same plan every time is with a full outline</a:t>
            </a:r>
          </a:p>
          <a:p>
            <a:r>
              <a:rPr lang="en-US" dirty="0" smtClean="0"/>
              <a:t>A full outline is a complete set of hints for all aspects of a plan</a:t>
            </a:r>
          </a:p>
          <a:p>
            <a:r>
              <a:rPr lang="en-US" dirty="0" smtClean="0"/>
              <a:t>Full outline for a plan can be displayed using ‘+outline’ option with FORMAT parameter in DBMS_XPLAN.DISPLAY_CURSOR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indent="-228600">
              <a:spcAft>
                <a:spcPts val="1000"/>
              </a:spcAft>
            </a:pPr>
            <a:r>
              <a:rPr lang="en-US" dirty="0" smtClean="0"/>
              <a:t>Guaranteeing the same plan every time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00074" y="3171825"/>
            <a:ext cx="8251825" cy="143827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5649" y="3514725"/>
            <a:ext cx="7978775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/>
              <a:t>Select * </a:t>
            </a:r>
          </a:p>
          <a:p>
            <a:pPr>
              <a:buNone/>
            </a:pPr>
            <a:r>
              <a:rPr lang="en-US" sz="2000" dirty="0" smtClean="0"/>
              <a:t>From table(DBMS_XPLAN.DISPLAY_CURSOR(format=&gt;’</a:t>
            </a:r>
            <a:r>
              <a:rPr lang="en-US" dirty="0" smtClean="0"/>
              <a:t> </a:t>
            </a:r>
            <a:r>
              <a:rPr lang="en-US" sz="2000" dirty="0" smtClean="0"/>
              <a:t>+outline’));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447674" y="1400175"/>
            <a:ext cx="8251825" cy="305752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use Optimizer hints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indent="-228600">
              <a:spcAft>
                <a:spcPts val="1000"/>
              </a:spcAft>
            </a:pPr>
            <a:r>
              <a:rPr lang="en-US" dirty="0" smtClean="0"/>
              <a:t>Guaranteeing the same plan every time</a:t>
            </a:r>
          </a:p>
        </p:txBody>
      </p:sp>
      <p:pic>
        <p:nvPicPr>
          <p:cNvPr id="6" name="Picture 5" descr="showing_outl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65584" y="1376922"/>
            <a:ext cx="4974733" cy="3172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ounded Rectangle 6"/>
          <p:cNvSpPr/>
          <p:nvPr/>
        </p:nvSpPr>
        <p:spPr>
          <a:xfrm>
            <a:off x="2324100" y="1376478"/>
            <a:ext cx="4391025" cy="137997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981201" y="3143250"/>
            <a:ext cx="3371850" cy="139065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349600" y="3218400"/>
            <a:ext cx="1677600" cy="684000"/>
            <a:chOff x="5349600" y="3218400"/>
            <a:chExt cx="1677600" cy="684000"/>
          </a:xfrm>
        </p:grpSpPr>
        <p:sp>
          <p:nvSpPr>
            <p:cNvPr id="9" name="TextBox 8"/>
            <p:cNvSpPr txBox="1"/>
            <p:nvPr/>
          </p:nvSpPr>
          <p:spPr>
            <a:xfrm>
              <a:off x="5731200" y="3218400"/>
              <a:ext cx="1296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tx2"/>
                  </a:solidFill>
                </a:rPr>
                <a:t>Full outline for the plan</a:t>
              </a:r>
            </a:p>
          </p:txBody>
        </p:sp>
        <p:cxnSp>
          <p:nvCxnSpPr>
            <p:cNvPr id="13" name="Elbow Connector 12"/>
            <p:cNvCxnSpPr/>
            <p:nvPr/>
          </p:nvCxnSpPr>
          <p:spPr>
            <a:xfrm rot="10800000" flipV="1">
              <a:off x="5349600" y="3510788"/>
              <a:ext cx="417600" cy="391612"/>
            </a:xfrm>
            <a:prstGeom prst="bentConnector3">
              <a:avLst>
                <a:gd name="adj1" fmla="val 50000"/>
              </a:avLst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447674" y="1400175"/>
            <a:ext cx="8251825" cy="305752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use Optimizer hints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indent="-228600">
              <a:spcAft>
                <a:spcPts val="1000"/>
              </a:spcAft>
            </a:pPr>
            <a:r>
              <a:rPr lang="en-US" dirty="0" smtClean="0"/>
              <a:t>Guaranteeing the same plan every time</a:t>
            </a:r>
          </a:p>
        </p:txBody>
      </p:sp>
      <p:pic>
        <p:nvPicPr>
          <p:cNvPr id="11" name="Picture 10" descr="full_oult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0799" y="1505050"/>
            <a:ext cx="5562403" cy="2848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2895601" y="1466851"/>
            <a:ext cx="3790950" cy="226694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6327" y="4213225"/>
            <a:ext cx="7376598" cy="45177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"/>
                <a:cs typeface="Arial"/>
              </a:rPr>
              <a:t>Easier to maintain a full outline using SQL Plan Management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660000" y="1692000"/>
            <a:ext cx="1994400" cy="830997"/>
            <a:chOff x="6660000" y="1692000"/>
            <a:chExt cx="1994400" cy="830997"/>
          </a:xfrm>
        </p:grpSpPr>
        <p:sp>
          <p:nvSpPr>
            <p:cNvPr id="9" name="TextBox 8"/>
            <p:cNvSpPr txBox="1"/>
            <p:nvPr/>
          </p:nvSpPr>
          <p:spPr>
            <a:xfrm>
              <a:off x="7156800" y="1692000"/>
              <a:ext cx="1497600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tx2"/>
                  </a:solidFill>
                </a:rPr>
                <a:t>Cut and paste full outline for the plan</a:t>
              </a:r>
            </a:p>
          </p:txBody>
        </p:sp>
        <p:cxnSp>
          <p:nvCxnSpPr>
            <p:cNvPr id="13" name="Elbow Connector 12"/>
            <p:cNvCxnSpPr>
              <a:stCxn id="9" idx="1"/>
            </p:cNvCxnSpPr>
            <p:nvPr/>
          </p:nvCxnSpPr>
          <p:spPr>
            <a:xfrm rot="10800000" flipV="1">
              <a:off x="6660000" y="2107499"/>
              <a:ext cx="496800" cy="52500"/>
            </a:xfrm>
            <a:prstGeom prst="bentConnector3">
              <a:avLst>
                <a:gd name="adj1" fmla="val 50000"/>
              </a:avLst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initialization parameter for a query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Allows value for </a:t>
            </a:r>
            <a:r>
              <a:rPr lang="en-US" dirty="0" err="1" smtClean="0"/>
              <a:t>init.ora</a:t>
            </a:r>
            <a:r>
              <a:rPr lang="en-US" dirty="0" smtClean="0"/>
              <a:t> Optimizer parameters to be changed for a specific query</a:t>
            </a:r>
          </a:p>
          <a:p>
            <a:r>
              <a:rPr lang="en-US" dirty="0" smtClean="0"/>
              <a:t>Useful way to prevent setting non-default parameter value system-wide</a:t>
            </a:r>
          </a:p>
          <a:p>
            <a:r>
              <a:rPr lang="en-US" dirty="0" smtClean="0"/>
              <a:t>Only the following Optimizer influencing </a:t>
            </a:r>
            <a:r>
              <a:rPr lang="en-US" dirty="0" err="1" smtClean="0"/>
              <a:t>init.ora</a:t>
            </a:r>
            <a:r>
              <a:rPr lang="en-US" dirty="0" smtClean="0"/>
              <a:t> parameters can be set: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OPT_PARAM hint</a:t>
            </a:r>
          </a:p>
          <a:p>
            <a:endParaRPr lang="en-US" dirty="0"/>
          </a:p>
        </p:txBody>
      </p:sp>
      <p:sp>
        <p:nvSpPr>
          <p:cNvPr id="7" name="Content Placeholder 8"/>
          <p:cNvSpPr txBox="1">
            <a:spLocks/>
          </p:cNvSpPr>
          <p:nvPr/>
        </p:nvSpPr>
        <p:spPr bwMode="auto">
          <a:xfrm>
            <a:off x="649814" y="2869061"/>
            <a:ext cx="4141262" cy="174738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12725" indent="-212725" eaLnBrk="0" hangingPunct="0">
              <a:spcBef>
                <a:spcPts val="500"/>
              </a:spcBef>
              <a:spcAft>
                <a:spcPts val="200"/>
              </a:spcAft>
              <a:buClr>
                <a:schemeClr val="accent1"/>
              </a:buClr>
              <a:buFont typeface="Wingdings" charset="2"/>
              <a:buChar char="§"/>
            </a:pPr>
            <a:r>
              <a:rPr lang="en-US" sz="1600" dirty="0" smtClean="0"/>
              <a:t>OPTIMIZER_DYNAMIC_SAMPLING </a:t>
            </a:r>
          </a:p>
          <a:p>
            <a:pPr marL="212725" indent="-212725" eaLnBrk="0" hangingPunct="0">
              <a:spcBef>
                <a:spcPts val="500"/>
              </a:spcBef>
              <a:spcAft>
                <a:spcPts val="200"/>
              </a:spcAft>
              <a:buClr>
                <a:schemeClr val="accent1"/>
              </a:buClr>
              <a:buFont typeface="Wingdings" charset="2"/>
              <a:buChar char="§"/>
            </a:pPr>
            <a:r>
              <a:rPr lang="en-US" sz="1600" dirty="0" smtClean="0"/>
              <a:t>OPTIMIZER_INDEX_CACHING</a:t>
            </a:r>
          </a:p>
          <a:p>
            <a:pPr marL="212725" indent="-212725" eaLnBrk="0" hangingPunct="0">
              <a:spcBef>
                <a:spcPts val="500"/>
              </a:spcBef>
              <a:spcAft>
                <a:spcPts val="200"/>
              </a:spcAft>
              <a:buClr>
                <a:schemeClr val="accent1"/>
              </a:buClr>
              <a:buFont typeface="Wingdings" charset="2"/>
              <a:buChar char="§"/>
            </a:pPr>
            <a:r>
              <a:rPr lang="en-US" sz="1600" dirty="0" smtClean="0"/>
              <a:t>OPTIMIZER_INDEX_COST_ADJ</a:t>
            </a:r>
          </a:p>
          <a:p>
            <a:pPr marL="212725" indent="-212725" eaLnBrk="0" hangingPunct="0">
              <a:spcBef>
                <a:spcPts val="500"/>
              </a:spcBef>
              <a:spcAft>
                <a:spcPts val="200"/>
              </a:spcAft>
              <a:buClr>
                <a:schemeClr val="accent1"/>
              </a:buClr>
              <a:buFont typeface="Wingdings" charset="2"/>
              <a:buChar char="§"/>
            </a:pPr>
            <a:r>
              <a:rPr lang="en-US" sz="1600" dirty="0" smtClean="0"/>
              <a:t>OPTIMIZER_USE_PENDING_STATISTICS</a:t>
            </a:r>
          </a:p>
          <a:p>
            <a:pPr marL="212725" indent="-212725" eaLnBrk="0" hangingPunct="0">
              <a:spcBef>
                <a:spcPts val="500"/>
              </a:spcBef>
              <a:spcAft>
                <a:spcPts val="200"/>
              </a:spcAft>
              <a:buClr>
                <a:schemeClr val="accent1"/>
              </a:buClr>
              <a:buFont typeface="Wingdings" charset="2"/>
              <a:buChar char="§"/>
            </a:pPr>
            <a:r>
              <a:rPr lang="en-US" sz="1600" dirty="0" smtClean="0"/>
              <a:t>Optimizer related underscore parameters </a:t>
            </a:r>
          </a:p>
        </p:txBody>
      </p:sp>
      <p:sp>
        <p:nvSpPr>
          <p:cNvPr id="8" name="Content Placeholder 8"/>
          <p:cNvSpPr txBox="1">
            <a:spLocks/>
          </p:cNvSpPr>
          <p:nvPr/>
        </p:nvSpPr>
        <p:spPr bwMode="auto">
          <a:xfrm>
            <a:off x="4793189" y="2869061"/>
            <a:ext cx="4141262" cy="1747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12725" indent="-212725" eaLnBrk="0" hangingPunct="0">
              <a:spcBef>
                <a:spcPts val="500"/>
              </a:spcBef>
              <a:spcAft>
                <a:spcPts val="200"/>
              </a:spcAft>
              <a:buClr>
                <a:schemeClr val="accent1"/>
              </a:buClr>
              <a:buFont typeface="Wingdings" charset="2"/>
              <a:buChar char="§"/>
            </a:pPr>
            <a:r>
              <a:rPr lang="en-US" sz="1600" dirty="0" smtClean="0"/>
              <a:t>STAR_TRANSFORMATION_ENABLED</a:t>
            </a:r>
          </a:p>
          <a:p>
            <a:pPr marL="212725" indent="-212725" eaLnBrk="0" hangingPunct="0">
              <a:spcBef>
                <a:spcPts val="500"/>
              </a:spcBef>
              <a:spcAft>
                <a:spcPts val="200"/>
              </a:spcAft>
              <a:buClr>
                <a:schemeClr val="accent1"/>
              </a:buClr>
              <a:buFont typeface="Wingdings" charset="2"/>
              <a:buChar char="§"/>
            </a:pPr>
            <a:r>
              <a:rPr lang="en-US" sz="1600" dirty="0" smtClean="0"/>
              <a:t>PARALLEL_DEGREE_POLICY</a:t>
            </a:r>
          </a:p>
          <a:p>
            <a:pPr marL="212725" indent="-212725" eaLnBrk="0" hangingPunct="0">
              <a:spcBef>
                <a:spcPts val="500"/>
              </a:spcBef>
              <a:spcAft>
                <a:spcPts val="200"/>
              </a:spcAft>
              <a:buClr>
                <a:schemeClr val="accent1"/>
              </a:buClr>
              <a:buFont typeface="Wingdings" charset="2"/>
              <a:buChar char="§"/>
            </a:pPr>
            <a:r>
              <a:rPr lang="en-US" sz="1600" dirty="0" smtClean="0"/>
              <a:t>PARALLEL_DEGREE_LIMIT</a:t>
            </a:r>
          </a:p>
          <a:p>
            <a:pPr marL="212725" indent="-212725" eaLnBrk="0" hangingPunct="0">
              <a:spcBef>
                <a:spcPts val="500"/>
              </a:spcBef>
              <a:spcAft>
                <a:spcPts val="200"/>
              </a:spcAft>
              <a:buClr>
                <a:schemeClr val="accent1"/>
              </a:buClr>
            </a:pPr>
            <a:endParaRPr lang="en-US" sz="16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initialization parameter for a query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OPT_PARAM hint example</a:t>
            </a:r>
          </a:p>
          <a:p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447674" y="1257301"/>
            <a:ext cx="8251825" cy="32004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opt_param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24100" y="1361264"/>
            <a:ext cx="4533900" cy="3076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ounded Rectangle 6"/>
          <p:cNvSpPr/>
          <p:nvPr/>
        </p:nvSpPr>
        <p:spPr>
          <a:xfrm>
            <a:off x="2695575" y="2105025"/>
            <a:ext cx="171450" cy="13335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981575" y="4238625"/>
            <a:ext cx="171450" cy="13335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184000" y="1994400"/>
            <a:ext cx="30888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</a:rPr>
              <a:t>Cardinality under-estimated due to complex expression </a:t>
            </a:r>
          </a:p>
          <a:p>
            <a:r>
              <a:rPr lang="en-US" sz="1600" dirty="0" smtClean="0">
                <a:solidFill>
                  <a:schemeClr val="tx2"/>
                </a:solidFill>
              </a:rPr>
              <a:t>Extended statistics would help</a:t>
            </a:r>
          </a:p>
        </p:txBody>
      </p:sp>
      <p:cxnSp>
        <p:nvCxnSpPr>
          <p:cNvPr id="13" name="Elbow Connector 12"/>
          <p:cNvCxnSpPr>
            <a:stCxn id="9" idx="2"/>
            <a:endCxn id="8" idx="0"/>
          </p:cNvCxnSpPr>
          <p:nvPr/>
        </p:nvCxnSpPr>
        <p:spPr>
          <a:xfrm rot="5400000">
            <a:off x="5191236" y="2701461"/>
            <a:ext cx="1413228" cy="1661100"/>
          </a:xfrm>
          <a:prstGeom prst="bentConnector3">
            <a:avLst>
              <a:gd name="adj1" fmla="val 50000"/>
            </a:avLst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p2_auto_trace_b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8400" y="879723"/>
            <a:ext cx="5061769" cy="3682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295200" y="1517907"/>
            <a:ext cx="2769407" cy="2488686"/>
          </a:xfrm>
        </p:spPr>
        <p:txBody>
          <a:bodyPr/>
          <a:lstStyle/>
          <a:p>
            <a:r>
              <a:rPr lang="en-US" dirty="0" smtClean="0"/>
              <a:t>Bad plan is actually caused by using </a:t>
            </a:r>
            <a:r>
              <a:rPr lang="en-US" dirty="0" err="1" smtClean="0"/>
              <a:t>autotrace</a:t>
            </a:r>
            <a:endParaRPr lang="en-US" dirty="0" smtClean="0"/>
          </a:p>
          <a:p>
            <a:r>
              <a:rPr lang="en-US" dirty="0" err="1" smtClean="0"/>
              <a:t>Autotrace</a:t>
            </a:r>
            <a:r>
              <a:rPr lang="en-US" dirty="0" smtClean="0"/>
              <a:t> is not aware of bind at all</a:t>
            </a:r>
          </a:p>
          <a:p>
            <a:pPr>
              <a:buClr>
                <a:schemeClr val="tx2"/>
              </a:buClr>
            </a:pPr>
            <a:r>
              <a:rPr lang="en-US" dirty="0" smtClean="0"/>
              <a:t>Hence TO_NUMBER on n</a:t>
            </a:r>
          </a:p>
          <a:p>
            <a:pPr>
              <a:buClr>
                <a:schemeClr val="tx2"/>
              </a:buClr>
            </a:pPr>
            <a:r>
              <a:rPr lang="en-US" dirty="0" smtClean="0"/>
              <a:t>No bind peeking takes place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right tools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600" dirty="0" smtClean="0"/>
              <a:t>	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buClr>
                <a:schemeClr val="tx2"/>
              </a:buClr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75960" y="251460"/>
            <a:ext cx="3185160" cy="34594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l">
              <a:buClr>
                <a:schemeClr val="tx2"/>
              </a:buClr>
              <a:buFont typeface="Arial" pitchFamily="34" charset="0"/>
              <a:buChar char="•"/>
            </a:pPr>
            <a:endParaRPr lang="en-US" sz="1800" dirty="0" smtClean="0"/>
          </a:p>
        </p:txBody>
      </p:sp>
      <p:sp>
        <p:nvSpPr>
          <p:cNvPr id="19" name="Rounded Rectangle 18"/>
          <p:cNvSpPr/>
          <p:nvPr/>
        </p:nvSpPr>
        <p:spPr>
          <a:xfrm>
            <a:off x="3907954" y="1707139"/>
            <a:ext cx="2173798" cy="14879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447674" y="1257301"/>
            <a:ext cx="8251825" cy="32004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opt_param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43150" y="1370650"/>
            <a:ext cx="4381500" cy="3071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initialization parameter for a query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OPT_PARAM hint example</a:t>
            </a:r>
          </a:p>
          <a:p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695575" y="2105025"/>
            <a:ext cx="171450" cy="13335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876800" y="4229100"/>
            <a:ext cx="171450" cy="13335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924175" y="1333500"/>
            <a:ext cx="2971800" cy="13335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515200" y="1562400"/>
            <a:ext cx="308880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</a:rPr>
              <a:t>Extended statistics created &amp; statistics re-gathered as pending statistics OPT_PARAM hint enables pending statistics for only this statement</a:t>
            </a:r>
          </a:p>
        </p:txBody>
      </p:sp>
      <p:cxnSp>
        <p:nvCxnSpPr>
          <p:cNvPr id="15" name="Elbow Connector 14"/>
          <p:cNvCxnSpPr>
            <a:stCxn id="13" idx="1"/>
          </p:cNvCxnSpPr>
          <p:nvPr/>
        </p:nvCxnSpPr>
        <p:spPr>
          <a:xfrm rot="10800000">
            <a:off x="4982400" y="1490400"/>
            <a:ext cx="532800" cy="733720"/>
          </a:xfrm>
          <a:prstGeom prst="bentConnector2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Optimizer features enable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OPTIMIZER_FEATURES_ENABLE parameter allows you to switch between optimizer versions</a:t>
            </a:r>
          </a:p>
          <a:p>
            <a:r>
              <a:rPr lang="en-US" dirty="0" smtClean="0"/>
              <a:t>Setting it to previous database version reverts the Optimizer to that version</a:t>
            </a:r>
          </a:p>
          <a:p>
            <a:pPr lvl="1"/>
            <a:r>
              <a:rPr lang="en-US" dirty="0" smtClean="0"/>
              <a:t>Disables any functionality that was not present in that version</a:t>
            </a:r>
          </a:p>
          <a:p>
            <a:r>
              <a:rPr lang="en-US" dirty="0" smtClean="0"/>
              <a:t>Easy way to work around unexpected behavior in a new release</a:t>
            </a:r>
          </a:p>
          <a:p>
            <a:r>
              <a:rPr lang="en-US" dirty="0" smtClean="0"/>
              <a:t>Hint allows you to revert the Optimizer for just a single statement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This parameter gets it own hint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Optimizer features enable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47674" y="1257301"/>
            <a:ext cx="8251825" cy="32004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ofe_no_hi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8571" y="1386047"/>
            <a:ext cx="5657554" cy="3055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ounded Rectangle 8"/>
          <p:cNvSpPr/>
          <p:nvPr/>
        </p:nvSpPr>
        <p:spPr>
          <a:xfrm>
            <a:off x="1990725" y="4038600"/>
            <a:ext cx="1095375" cy="1524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47674" y="1257301"/>
            <a:ext cx="8251825" cy="32004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ofe_hi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8545" y="1395572"/>
            <a:ext cx="5168052" cy="306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Optimizer features enable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1990725" y="4038600"/>
            <a:ext cx="1095375" cy="1524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219325" y="1514475"/>
            <a:ext cx="2905125" cy="20955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631200" y="1382400"/>
            <a:ext cx="1735200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</a:rPr>
              <a:t>Hash GROUP BY introduced in 10g not an option for 9.2 Optimizer so traditional sort based GROUP BY selected</a:t>
            </a:r>
          </a:p>
        </p:txBody>
      </p:sp>
      <p:cxnSp>
        <p:nvCxnSpPr>
          <p:cNvPr id="15" name="Elbow Connector 14"/>
          <p:cNvCxnSpPr/>
          <p:nvPr/>
        </p:nvCxnSpPr>
        <p:spPr>
          <a:xfrm rot="10800000" flipV="1">
            <a:off x="3132000" y="2404800"/>
            <a:ext cx="3477600" cy="1706400"/>
          </a:xfrm>
          <a:prstGeom prst="bentConnector3">
            <a:avLst>
              <a:gd name="adj1" fmla="val 50000"/>
            </a:avLst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Agenda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body" sz="quarter" idx="13"/>
          </p:nvPr>
        </p:nvSpPr>
        <p:spPr>
          <a:xfrm>
            <a:off x="3175011" y="668529"/>
            <a:ext cx="5544524" cy="3116236"/>
          </a:xfrm>
          <a:noFill/>
        </p:spPr>
        <p:txBody>
          <a:bodyPr/>
          <a:lstStyle/>
          <a:p>
            <a:r>
              <a:rPr lang="en-US" dirty="0" smtClean="0"/>
              <a:t>Using the right tools</a:t>
            </a:r>
          </a:p>
          <a:p>
            <a:r>
              <a:rPr lang="en-US" dirty="0" smtClean="0"/>
              <a:t>Functions, friends or foes?</a:t>
            </a:r>
          </a:p>
          <a:p>
            <a:r>
              <a:rPr lang="en-US" dirty="0" smtClean="0"/>
              <a:t>Data type dilemmas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Optimizer hints</a:t>
            </a:r>
          </a:p>
          <a:p>
            <a:pPr lvl="1"/>
            <a:r>
              <a:rPr lang="en-US" dirty="0" smtClean="0"/>
              <a:t>What are Optimizer hints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How do you determine which hint is needs</a:t>
            </a:r>
          </a:p>
          <a:p>
            <a:pPr lvl="1"/>
            <a:r>
              <a:rPr lang="en-US" dirty="0" smtClean="0"/>
              <a:t>Why hints are not obeyed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/>
              <a:t>Influencing the execution plan without adding hints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which hints are need	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Ideally you should not have to manually intervene if the Optimizer picks a suboptimal plan</a:t>
            </a:r>
          </a:p>
          <a:p>
            <a:r>
              <a:rPr lang="en-US" dirty="0" smtClean="0"/>
              <a:t>SQL Tuning Advisor available via Oracle Tuning Pack</a:t>
            </a:r>
          </a:p>
          <a:p>
            <a:pPr lvl="1"/>
            <a:r>
              <a:rPr lang="en-US" dirty="0" smtClean="0"/>
              <a:t>Monitors high load SQL via AWR</a:t>
            </a:r>
          </a:p>
          <a:p>
            <a:pPr lvl="1"/>
            <a:r>
              <a:rPr lang="en-US" dirty="0" smtClean="0"/>
              <a:t>Runs night tuning task to find more efficient plan</a:t>
            </a:r>
          </a:p>
          <a:p>
            <a:pPr lvl="1"/>
            <a:r>
              <a:rPr lang="en-US" dirty="0" smtClean="0"/>
              <a:t>More efficient plans implemented via SQL Profile</a:t>
            </a:r>
          </a:p>
          <a:p>
            <a:pPr lvl="1"/>
            <a:r>
              <a:rPr lang="en-US" dirty="0" smtClean="0"/>
              <a:t>A SQL Profile is contains auxiliary information that helps mitigates defects in the Optimizer or the inputs too it</a:t>
            </a:r>
          </a:p>
          <a:p>
            <a:pPr lvl="1"/>
            <a:r>
              <a:rPr lang="en-US" dirty="0" smtClean="0"/>
              <a:t>Can be manually invoked for problematic SQL statements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Run SQL Tune Advisor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which hints are need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Examine the execution plan and determine what aspect of the plan is suboptimal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Understanding the problem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862923" y="1999784"/>
            <a:ext cx="7437120" cy="262167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cardinality_problem_need_hi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662" y="2356547"/>
            <a:ext cx="5967472" cy="1862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3126364" y="2392264"/>
            <a:ext cx="2805534" cy="24511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which hints are need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Examine the execution plan and determine if cardinality estimates are accurate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Understanding the problem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862923" y="2014184"/>
            <a:ext cx="7437120" cy="262167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cardinality_problem_need_hint_pl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339" y="2072950"/>
            <a:ext cx="5639350" cy="2545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3" name="Group 12"/>
          <p:cNvGrpSpPr/>
          <p:nvPr/>
        </p:nvGrpSpPr>
        <p:grpSpPr>
          <a:xfrm>
            <a:off x="4802459" y="2196000"/>
            <a:ext cx="4240741" cy="2401522"/>
            <a:chOff x="4802459" y="2196000"/>
            <a:chExt cx="4240741" cy="2401522"/>
          </a:xfrm>
        </p:grpSpPr>
        <p:sp>
          <p:nvSpPr>
            <p:cNvPr id="7" name="Rectangle 6"/>
            <p:cNvSpPr/>
            <p:nvPr/>
          </p:nvSpPr>
          <p:spPr>
            <a:xfrm>
              <a:off x="4802459" y="3683121"/>
              <a:ext cx="1367883" cy="91440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264800" y="2196000"/>
              <a:ext cx="1778400" cy="13234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tx2"/>
                  </a:solidFill>
                </a:rPr>
                <a:t>Cardinality estimate is off due to correlation and complex predicate</a:t>
              </a:r>
            </a:p>
          </p:txBody>
        </p:sp>
        <p:cxnSp>
          <p:nvCxnSpPr>
            <p:cNvPr id="12" name="Shape 11"/>
            <p:cNvCxnSpPr>
              <a:stCxn id="10" idx="1"/>
              <a:endCxn id="7" idx="0"/>
            </p:cNvCxnSpPr>
            <p:nvPr/>
          </p:nvCxnSpPr>
          <p:spPr>
            <a:xfrm rot="10800000" flipV="1">
              <a:off x="5486402" y="2857719"/>
              <a:ext cx="1778399" cy="825401"/>
            </a:xfrm>
            <a:prstGeom prst="bentConnector2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which hints are need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US" dirty="0" smtClean="0"/>
              <a:t>Can you fix it with statistics?</a:t>
            </a:r>
          </a:p>
          <a:p>
            <a:pPr marL="457200" indent="-457200"/>
            <a:r>
              <a:rPr lang="en-US" dirty="0" smtClean="0"/>
              <a:t>No extended statistics are only used with equality predicates</a:t>
            </a:r>
          </a:p>
          <a:p>
            <a:pPr marL="457200" indent="-457200"/>
            <a:endParaRPr lang="en-US" dirty="0" smtClean="0"/>
          </a:p>
          <a:p>
            <a:pPr marL="457200" indent="-457200"/>
            <a:r>
              <a:rPr lang="en-US" dirty="0" smtClean="0"/>
              <a:t>We have multiple single column predicates and a complex expression this time (</a:t>
            </a:r>
            <a:r>
              <a:rPr lang="en-US" dirty="0" err="1" smtClean="0"/>
              <a:t>e.sal+e.comm</a:t>
            </a:r>
            <a:r>
              <a:rPr lang="en-US" dirty="0" smtClean="0"/>
              <a:t>)*12</a:t>
            </a:r>
          </a:p>
          <a:p>
            <a:pPr marL="457200" indent="-457200"/>
            <a:endParaRPr lang="en-US" dirty="0" smtClean="0"/>
          </a:p>
          <a:p>
            <a:pPr marL="457200" indent="-457200"/>
            <a:r>
              <a:rPr lang="en-US" dirty="0" smtClean="0"/>
              <a:t>Solution in this case is dynamic sampling but what level do I need?</a:t>
            </a:r>
          </a:p>
          <a:p>
            <a:pPr marL="457200" indent="-457200">
              <a:buFont typeface="+mj-lt"/>
              <a:buAutoNum type="arabicPeriod" startAt="2"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Understanding the problem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Sampling Levels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2"/>
          </p:nvPr>
        </p:nvGraphicFramePr>
        <p:xfrm>
          <a:off x="457200" y="907288"/>
          <a:ext cx="8229342" cy="3872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000"/>
                <a:gridCol w="6516000"/>
                <a:gridCol w="1047342"/>
              </a:tblGrid>
              <a:tr h="364275">
                <a:tc>
                  <a:txBody>
                    <a:bodyPr/>
                    <a:lstStyle/>
                    <a:p>
                      <a:r>
                        <a:rPr lang="en-US" sz="1400" dirty="0"/>
                        <a:t>Level</a:t>
                      </a:r>
                    </a:p>
                  </a:txBody>
                  <a:tcPr marL="87410" marR="8741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When Dynamic Sampling will be used</a:t>
                      </a:r>
                    </a:p>
                  </a:txBody>
                  <a:tcPr marL="87410" marR="8741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Sample size </a:t>
                      </a:r>
                      <a:r>
                        <a:rPr lang="en-US" sz="1000" dirty="0"/>
                        <a:t>(blocks)</a:t>
                      </a:r>
                    </a:p>
                  </a:txBody>
                  <a:tcPr marL="87410" marR="87410" anchor="ctr"/>
                </a:tc>
              </a:tr>
              <a:tr h="309344">
                <a:tc>
                  <a:txBody>
                    <a:bodyPr/>
                    <a:lstStyle/>
                    <a:p>
                      <a:r>
                        <a:rPr lang="en-US" sz="1000" dirty="0"/>
                        <a:t>0</a:t>
                      </a:r>
                    </a:p>
                  </a:txBody>
                  <a:tcPr marL="87410" marR="87410" anchor="ctr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Switches off dynamic sampling</a:t>
                      </a:r>
                    </a:p>
                  </a:txBody>
                  <a:tcPr marL="87410" marR="87410" anchor="ctr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N/A</a:t>
                      </a:r>
                    </a:p>
                  </a:txBody>
                  <a:tcPr marL="87410" marR="87410" anchor="ctr"/>
                </a:tc>
              </a:tr>
              <a:tr h="309344">
                <a:tc>
                  <a:txBody>
                    <a:bodyPr/>
                    <a:lstStyle/>
                    <a:p>
                      <a:r>
                        <a:rPr lang="en-US" sz="1000" dirty="0"/>
                        <a:t>1</a:t>
                      </a:r>
                    </a:p>
                  </a:txBody>
                  <a:tcPr marL="87410" marR="87410" anchor="ctr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At least one non-partitioned table in the statement has no statistics</a:t>
                      </a:r>
                    </a:p>
                  </a:txBody>
                  <a:tcPr marL="87410" marR="87410" anchor="ctr"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32</a:t>
                      </a:r>
                    </a:p>
                  </a:txBody>
                  <a:tcPr marL="87410" marR="87410" anchor="ctr"/>
                </a:tc>
              </a:tr>
              <a:tr h="355957">
                <a:tc>
                  <a:txBody>
                    <a:bodyPr/>
                    <a:lstStyle/>
                    <a:p>
                      <a:r>
                        <a:rPr lang="en-US" sz="1000" dirty="0"/>
                        <a:t>2 (default)</a:t>
                      </a:r>
                    </a:p>
                  </a:txBody>
                  <a:tcPr marL="87410" marR="87410" anchor="ctr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One or more tables in the statement have no statistics</a:t>
                      </a:r>
                    </a:p>
                  </a:txBody>
                  <a:tcPr marL="87410" marR="87410" anchor="ctr"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64</a:t>
                      </a:r>
                    </a:p>
                  </a:txBody>
                  <a:tcPr marL="87410" marR="87410" anchor="ctr"/>
                </a:tc>
              </a:tr>
              <a:tr h="355957">
                <a:tc>
                  <a:txBody>
                    <a:bodyPr/>
                    <a:lstStyle/>
                    <a:p>
                      <a:r>
                        <a:rPr lang="en-US" sz="1000"/>
                        <a:t>3</a:t>
                      </a:r>
                    </a:p>
                  </a:txBody>
                  <a:tcPr marL="87410" marR="87410" anchor="ctr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Any statement that meets level 2 criteria and</a:t>
                      </a:r>
                      <a:r>
                        <a:rPr lang="en-US" sz="1000" dirty="0" smtClean="0"/>
                        <a:t> has </a:t>
                      </a:r>
                      <a:r>
                        <a:rPr lang="en-US" sz="1000" dirty="0"/>
                        <a:t>one or more expressions used in the where clause predicates e.g. Where </a:t>
                      </a:r>
                      <a:r>
                        <a:rPr lang="en-US" sz="1000" dirty="0" err="1"/>
                        <a:t>substr</a:t>
                      </a:r>
                      <a:r>
                        <a:rPr lang="en-US" sz="1000" dirty="0"/>
                        <a:t>(CUSTLASTNAME,1,3) or Where a + b =5</a:t>
                      </a:r>
                    </a:p>
                  </a:txBody>
                  <a:tcPr marL="87410" marR="87410" anchor="ctr"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64</a:t>
                      </a:r>
                    </a:p>
                  </a:txBody>
                  <a:tcPr marL="87410" marR="87410" anchor="ctr"/>
                </a:tc>
              </a:tr>
              <a:tr h="355957">
                <a:tc>
                  <a:txBody>
                    <a:bodyPr/>
                    <a:lstStyle/>
                    <a:p>
                      <a:r>
                        <a:rPr lang="en-US" sz="1000" dirty="0"/>
                        <a:t>4</a:t>
                      </a:r>
                    </a:p>
                  </a:txBody>
                  <a:tcPr marL="87410" marR="87410" anchor="ctr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Any statement that meets level 3 criteria and</a:t>
                      </a:r>
                      <a:r>
                        <a:rPr lang="en-US" sz="1000" dirty="0" smtClean="0"/>
                        <a:t> has </a:t>
                      </a:r>
                      <a:r>
                        <a:rPr lang="en-US" sz="1000" dirty="0"/>
                        <a:t>complex predicates. An OR or AND operator between multiple predicates on the same table</a:t>
                      </a:r>
                    </a:p>
                  </a:txBody>
                  <a:tcPr marL="87410" marR="87410" anchor="ctr"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64</a:t>
                      </a:r>
                    </a:p>
                  </a:txBody>
                  <a:tcPr marL="87410" marR="87410" anchor="ctr"/>
                </a:tc>
              </a:tr>
              <a:tr h="309344">
                <a:tc>
                  <a:txBody>
                    <a:bodyPr/>
                    <a:lstStyle/>
                    <a:p>
                      <a:r>
                        <a:rPr lang="en-US" sz="1000"/>
                        <a:t>5</a:t>
                      </a:r>
                    </a:p>
                  </a:txBody>
                  <a:tcPr marL="87410" marR="87410" anchor="ctr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Any statement that meets level 4 criteria</a:t>
                      </a:r>
                    </a:p>
                  </a:txBody>
                  <a:tcPr marL="87410" marR="87410" anchor="ctr"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128</a:t>
                      </a:r>
                    </a:p>
                  </a:txBody>
                  <a:tcPr marL="87410" marR="87410" anchor="ctr"/>
                </a:tc>
              </a:tr>
              <a:tr h="309344">
                <a:tc>
                  <a:txBody>
                    <a:bodyPr/>
                    <a:lstStyle/>
                    <a:p>
                      <a:r>
                        <a:rPr lang="en-US" sz="1000"/>
                        <a:t>6</a:t>
                      </a:r>
                    </a:p>
                  </a:txBody>
                  <a:tcPr marL="87410" marR="87410" anchor="ctr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Any statement that meets level 4 criteria</a:t>
                      </a:r>
                    </a:p>
                  </a:txBody>
                  <a:tcPr marL="87410" marR="87410" anchor="ctr"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256</a:t>
                      </a:r>
                    </a:p>
                  </a:txBody>
                  <a:tcPr marL="87410" marR="87410" anchor="ctr"/>
                </a:tc>
              </a:tr>
              <a:tr h="309344">
                <a:tc>
                  <a:txBody>
                    <a:bodyPr/>
                    <a:lstStyle/>
                    <a:p>
                      <a:r>
                        <a:rPr lang="en-US" sz="1000"/>
                        <a:t>7</a:t>
                      </a:r>
                    </a:p>
                  </a:txBody>
                  <a:tcPr marL="87410" marR="87410" anchor="ctr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Any statement that meets level 4 criteria</a:t>
                      </a:r>
                    </a:p>
                  </a:txBody>
                  <a:tcPr marL="87410" marR="87410" anchor="ctr"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512</a:t>
                      </a:r>
                    </a:p>
                  </a:txBody>
                  <a:tcPr marL="87410" marR="87410" anchor="ctr"/>
                </a:tc>
              </a:tr>
              <a:tr h="309344">
                <a:tc>
                  <a:txBody>
                    <a:bodyPr/>
                    <a:lstStyle/>
                    <a:p>
                      <a:r>
                        <a:rPr lang="en-US" sz="1000"/>
                        <a:t>8</a:t>
                      </a:r>
                    </a:p>
                  </a:txBody>
                  <a:tcPr marL="87410" marR="87410" anchor="ctr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Any statement that meets level 4 criteria</a:t>
                      </a:r>
                    </a:p>
                  </a:txBody>
                  <a:tcPr marL="87410" marR="87410" anchor="ctr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1024</a:t>
                      </a:r>
                    </a:p>
                  </a:txBody>
                  <a:tcPr marL="87410" marR="87410" anchor="ctr"/>
                </a:tc>
              </a:tr>
              <a:tr h="309344">
                <a:tc>
                  <a:txBody>
                    <a:bodyPr/>
                    <a:lstStyle/>
                    <a:p>
                      <a:r>
                        <a:rPr lang="en-US" sz="1000"/>
                        <a:t>9</a:t>
                      </a:r>
                    </a:p>
                  </a:txBody>
                  <a:tcPr marL="87410" marR="87410" anchor="ctr"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Any statement that meets level 4 criteria</a:t>
                      </a:r>
                    </a:p>
                  </a:txBody>
                  <a:tcPr marL="87410" marR="87410" anchor="ctr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4086</a:t>
                      </a:r>
                    </a:p>
                  </a:txBody>
                  <a:tcPr marL="87410" marR="87410" anchor="ctr"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p2_auto_trace_b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800" y="879723"/>
            <a:ext cx="5119369" cy="3724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Cardinality estimate doesn’t use histogram </a:t>
            </a:r>
          </a:p>
          <a:p>
            <a:r>
              <a:rPr lang="en-US" dirty="0" smtClean="0"/>
              <a:t>Calculated using  </a:t>
            </a:r>
            <a:r>
              <a:rPr lang="en-US" sz="1600" dirty="0" smtClean="0"/>
              <a:t>	</a:t>
            </a:r>
          </a:p>
          <a:p>
            <a:r>
              <a:rPr lang="en-US" sz="1600" dirty="0" smtClean="0"/>
              <a:t>ROW_NUM	          20,000</a:t>
            </a:r>
          </a:p>
          <a:p>
            <a:pPr>
              <a:buClr>
                <a:schemeClr val="tx2"/>
              </a:buClr>
            </a:pPr>
            <a:r>
              <a:rPr lang="en-US" sz="1600" dirty="0" smtClean="0"/>
              <a:t>    NDV		             2	</a:t>
            </a:r>
          </a:p>
          <a:p>
            <a:pPr>
              <a:buClr>
                <a:schemeClr val="tx2"/>
              </a:buClr>
            </a:pPr>
            <a:endParaRPr lang="en-US" sz="1600" dirty="0"/>
          </a:p>
          <a:p>
            <a:pPr>
              <a:buClr>
                <a:schemeClr val="tx2"/>
              </a:buClr>
            </a:pPr>
            <a:endParaRPr lang="en-US" sz="16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right tools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775960" y="251460"/>
            <a:ext cx="3185160" cy="34594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l">
              <a:buClr>
                <a:schemeClr val="tx2"/>
              </a:buClr>
              <a:buFont typeface="Arial" pitchFamily="34" charset="0"/>
              <a:buChar char="•"/>
            </a:pPr>
            <a:endParaRPr lang="en-US" sz="1800" dirty="0" smtClean="0"/>
          </a:p>
        </p:txBody>
      </p:sp>
      <p:sp>
        <p:nvSpPr>
          <p:cNvPr id="19" name="Rounded Rectangle 18"/>
          <p:cNvSpPr/>
          <p:nvPr/>
        </p:nvSpPr>
        <p:spPr>
          <a:xfrm>
            <a:off x="3895742" y="1719350"/>
            <a:ext cx="2173798" cy="14879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75200" y="2901600"/>
            <a:ext cx="945973" cy="130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ight Arrow 8"/>
          <p:cNvSpPr/>
          <p:nvPr/>
        </p:nvSpPr>
        <p:spPr>
          <a:xfrm>
            <a:off x="1509193" y="2796224"/>
            <a:ext cx="396240" cy="190500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242701" y="3609033"/>
            <a:ext cx="512918" cy="15512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060400" y="2902800"/>
            <a:ext cx="945973" cy="130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which hints are need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US" dirty="0" smtClean="0"/>
              <a:t>Apply dynamic sampling hint with level 4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Understanding the problem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862923" y="1920584"/>
            <a:ext cx="7437120" cy="262167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cardinality_problem_with_hi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507" y="2286112"/>
            <a:ext cx="6752381" cy="1790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5270809" y="2282283"/>
            <a:ext cx="2356625" cy="245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which hints are need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en-US" dirty="0" smtClean="0"/>
              <a:t>Examine the execution plan and determine if cardinality estimates are accurate now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Understanding the problem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862923" y="2014184"/>
            <a:ext cx="7437120" cy="262167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cardinality_problem_with_hint_pl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906" y="1980750"/>
            <a:ext cx="5666414" cy="2670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4" name="Group 13"/>
          <p:cNvGrpSpPr/>
          <p:nvPr/>
        </p:nvGrpSpPr>
        <p:grpSpPr>
          <a:xfrm>
            <a:off x="4802458" y="2073600"/>
            <a:ext cx="4233542" cy="2593486"/>
            <a:chOff x="4802458" y="2073600"/>
            <a:chExt cx="4233542" cy="2593486"/>
          </a:xfrm>
        </p:grpSpPr>
        <p:sp>
          <p:nvSpPr>
            <p:cNvPr id="7" name="Rectangle 6"/>
            <p:cNvSpPr/>
            <p:nvPr/>
          </p:nvSpPr>
          <p:spPr>
            <a:xfrm>
              <a:off x="4802458" y="3752685"/>
              <a:ext cx="1367883" cy="91440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286400" y="2073600"/>
              <a:ext cx="1749600" cy="230832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tx2"/>
                  </a:solidFill>
                </a:rPr>
                <a:t>Cardinality estimate is now accurate as DS used at parse time to gather statistics on specific where clause predicates</a:t>
              </a:r>
            </a:p>
          </p:txBody>
        </p:sp>
        <p:cxnSp>
          <p:nvCxnSpPr>
            <p:cNvPr id="13" name="Shape 12"/>
            <p:cNvCxnSpPr>
              <a:stCxn id="11" idx="1"/>
              <a:endCxn id="7" idx="0"/>
            </p:cNvCxnSpPr>
            <p:nvPr/>
          </p:nvCxnSpPr>
          <p:spPr>
            <a:xfrm rot="10800000" flipV="1">
              <a:off x="5486400" y="3227761"/>
              <a:ext cx="1800000" cy="524923"/>
            </a:xfrm>
            <a:prstGeom prst="bentConnector2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which hints are need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indent="-457200"/>
            <a:r>
              <a:rPr lang="en-US" dirty="0" smtClean="0"/>
              <a:t>Why does the note section shows a different dynamic sampling level?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862923" y="1517881"/>
            <a:ext cx="7437120" cy="30966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Screen shot 2012-09-23 at 7.33.38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975" y="1698987"/>
            <a:ext cx="6362700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739690" y="4306124"/>
            <a:ext cx="3866737" cy="22686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which hints are need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5"/>
            </a:pPr>
            <a:r>
              <a:rPr lang="en-US" dirty="0" smtClean="0"/>
              <a:t>But what if the access path is wrong?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Understanding the problem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862923" y="1776024"/>
            <a:ext cx="7437120" cy="281827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access_path_proble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623" y="2618412"/>
            <a:ext cx="4421068" cy="1889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169327" y="1810913"/>
            <a:ext cx="6890219" cy="51560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2000" dirty="0" err="1" smtClean="0"/>
              <a:t>Bigemp</a:t>
            </a:r>
            <a:r>
              <a:rPr lang="en-US" sz="2000" dirty="0" smtClean="0"/>
              <a:t> has100,000 rows and 99.9% of them have </a:t>
            </a:r>
            <a:r>
              <a:rPr lang="en-US" sz="2000" dirty="0" err="1" smtClean="0"/>
              <a:t>deptno</a:t>
            </a:r>
            <a:r>
              <a:rPr lang="en-US" sz="2000" dirty="0" smtClean="0"/>
              <a:t> = 10     Plan should be full table scan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which hints are need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6"/>
            </a:pPr>
            <a:r>
              <a:rPr lang="en-US" dirty="0" smtClean="0"/>
              <a:t>The plan we got was is an index range scan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Understanding the problem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862923" y="1728000"/>
            <a:ext cx="7437120" cy="286630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access_path_problem_pl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046" y="2755926"/>
            <a:ext cx="7281132" cy="136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929553" y="3797335"/>
            <a:ext cx="4469721" cy="23199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28000" y="1332000"/>
            <a:ext cx="270720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In this case there is a skew in the data but the DBA won’t create histograms</a:t>
            </a:r>
          </a:p>
        </p:txBody>
      </p:sp>
      <p:cxnSp>
        <p:nvCxnSpPr>
          <p:cNvPr id="12" name="Elbow Connector 11"/>
          <p:cNvCxnSpPr/>
          <p:nvPr/>
        </p:nvCxnSpPr>
        <p:spPr>
          <a:xfrm rot="10800000" flipV="1">
            <a:off x="4536000" y="1929600"/>
            <a:ext cx="1836000" cy="1828800"/>
          </a:xfrm>
          <a:prstGeom prst="bentConnector3">
            <a:avLst>
              <a:gd name="adj1" fmla="val 100196"/>
            </a:avLst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which hints are need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7"/>
            </a:pPr>
            <a:r>
              <a:rPr lang="en-US" dirty="0" smtClean="0"/>
              <a:t>To correct the plan we add a FULL hint to trigger a full table scan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Understanding the problem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862923" y="1891922"/>
            <a:ext cx="7437120" cy="238160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access_path_problem_with_hi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048" y="2290789"/>
            <a:ext cx="6438270" cy="1653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862923" y="1891922"/>
            <a:ext cx="7437120" cy="238160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which hints are need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8"/>
            </a:pPr>
            <a:r>
              <a:rPr lang="en-US" dirty="0" smtClean="0"/>
              <a:t>Now check the plan to confirm the hint was accepted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Understanding the problem</a:t>
            </a:r>
            <a:endParaRPr lang="en-US" dirty="0"/>
          </a:p>
        </p:txBody>
      </p:sp>
      <p:pic>
        <p:nvPicPr>
          <p:cNvPr id="6" name="Picture 5" descr="access_path_problem_plan_with_hi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870" y="2609767"/>
            <a:ext cx="7122044" cy="1276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which hints are need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9"/>
            </a:pPr>
            <a:r>
              <a:rPr lang="en-US" dirty="0" smtClean="0"/>
              <a:t>But what if the join method is wrong?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Understanding the problem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862923" y="1915200"/>
            <a:ext cx="7437120" cy="267910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join_method_proble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118" y="3129264"/>
            <a:ext cx="7314286" cy="1047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169327" y="2185313"/>
            <a:ext cx="6890219" cy="51560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2000" dirty="0" smtClean="0"/>
              <a:t>Sales2 and Product2 are large tables and the join between them processes thousands of rows and should be a hash join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which hints are need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10"/>
            </a:pPr>
            <a:r>
              <a:rPr lang="en-US" dirty="0" smtClean="0"/>
              <a:t>The plan we got is a nested loops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Understanding the problem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862923" y="1764000"/>
            <a:ext cx="7437120" cy="283030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join_method_problem_pl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355" y="1760368"/>
            <a:ext cx="6525723" cy="2748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962615" y="2497873"/>
            <a:ext cx="1330712" cy="2973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8000" y="914400"/>
            <a:ext cx="37152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</a:rPr>
              <a:t>Nested loops join chosen because the </a:t>
            </a:r>
            <a:r>
              <a:rPr lang="en-US" sz="1600" dirty="0" err="1" smtClean="0">
                <a:solidFill>
                  <a:schemeClr val="tx2"/>
                </a:solidFill>
              </a:rPr>
              <a:t>time_id</a:t>
            </a:r>
            <a:r>
              <a:rPr lang="en-US" sz="1600" dirty="0" smtClean="0">
                <a:solidFill>
                  <a:schemeClr val="tx2"/>
                </a:solidFill>
              </a:rPr>
              <a:t> specified in the query is outside min, max range Stats won’t be </a:t>
            </a:r>
            <a:r>
              <a:rPr lang="en-US" sz="1600" dirty="0" err="1" smtClean="0">
                <a:solidFill>
                  <a:schemeClr val="tx2"/>
                </a:solidFill>
              </a:rPr>
              <a:t>regathered</a:t>
            </a:r>
            <a:r>
              <a:rPr lang="en-US" sz="1600" dirty="0" smtClean="0">
                <a:solidFill>
                  <a:schemeClr val="tx2"/>
                </a:solidFill>
              </a:rPr>
              <a:t> until the weekend</a:t>
            </a:r>
          </a:p>
        </p:txBody>
      </p:sp>
      <p:cxnSp>
        <p:nvCxnSpPr>
          <p:cNvPr id="12" name="Elbow Connector 11"/>
          <p:cNvCxnSpPr>
            <a:stCxn id="10" idx="1"/>
            <a:endCxn id="7" idx="3"/>
          </p:cNvCxnSpPr>
          <p:nvPr/>
        </p:nvCxnSpPr>
        <p:spPr>
          <a:xfrm rot="10800000" flipV="1">
            <a:off x="3293328" y="1453008"/>
            <a:ext cx="1854673" cy="1193547"/>
          </a:xfrm>
          <a:prstGeom prst="bentConnector3">
            <a:avLst>
              <a:gd name="adj1" fmla="val 20108"/>
            </a:avLst>
          </a:prstGeom>
          <a:ln w="28575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which hints are need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11"/>
            </a:pPr>
            <a:r>
              <a:rPr lang="en-US" dirty="0" smtClean="0"/>
              <a:t>To correct the plan we need to add the USE_HASH to force a hash join between Sales2 and product2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Understanding the problem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862923" y="2187588"/>
            <a:ext cx="7437120" cy="240671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join_method_problem_with_hi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663" y="2889673"/>
            <a:ext cx="7396976" cy="884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3" name="Group 12"/>
          <p:cNvGrpSpPr/>
          <p:nvPr/>
        </p:nvGrpSpPr>
        <p:grpSpPr>
          <a:xfrm>
            <a:off x="3868995" y="2239200"/>
            <a:ext cx="4202205" cy="858884"/>
            <a:chOff x="3868995" y="2239200"/>
            <a:chExt cx="4202205" cy="858884"/>
          </a:xfrm>
        </p:grpSpPr>
        <p:sp>
          <p:nvSpPr>
            <p:cNvPr id="8" name="Rectangle 7"/>
            <p:cNvSpPr/>
            <p:nvPr/>
          </p:nvSpPr>
          <p:spPr>
            <a:xfrm>
              <a:off x="3868995" y="2908759"/>
              <a:ext cx="1219200" cy="18932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839200" y="2239200"/>
              <a:ext cx="2232000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tx2"/>
                  </a:solidFill>
                </a:rPr>
                <a:t>Force hash join with USE_HASH hint</a:t>
              </a:r>
            </a:p>
          </p:txBody>
        </p:sp>
        <p:cxnSp>
          <p:nvCxnSpPr>
            <p:cNvPr id="12" name="Shape 11"/>
            <p:cNvCxnSpPr>
              <a:stCxn id="10" idx="1"/>
              <a:endCxn id="6" idx="0"/>
            </p:cNvCxnSpPr>
            <p:nvPr/>
          </p:nvCxnSpPr>
          <p:spPr>
            <a:xfrm rot="10800000" flipV="1">
              <a:off x="4583152" y="2531587"/>
              <a:ext cx="1256049" cy="358085"/>
            </a:xfrm>
            <a:prstGeom prst="bentConnector2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right tools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Solution – use DBMS_XPLAN.DISPLAY_CURSOR</a:t>
            </a:r>
            <a:endParaRPr lang="en-US" dirty="0"/>
          </a:p>
        </p:txBody>
      </p:sp>
      <p:pic>
        <p:nvPicPr>
          <p:cNvPr id="11" name="Picture 10" descr="ap2_solut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6598" y="1233953"/>
            <a:ext cx="4550804" cy="3371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ounded Rectangle 13"/>
          <p:cNvSpPr/>
          <p:nvPr/>
        </p:nvSpPr>
        <p:spPr>
          <a:xfrm>
            <a:off x="2236943" y="2079302"/>
            <a:ext cx="2766060" cy="16002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75200" y="1332000"/>
            <a:ext cx="226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</a:rPr>
              <a:t>Execute the statement with the bind then run DBMS_XPLAN command</a:t>
            </a:r>
          </a:p>
        </p:txBody>
      </p:sp>
      <p:cxnSp>
        <p:nvCxnSpPr>
          <p:cNvPr id="9" name="Elbow Connector 8"/>
          <p:cNvCxnSpPr>
            <a:stCxn id="7" idx="1"/>
            <a:endCxn id="14" idx="3"/>
          </p:cNvCxnSpPr>
          <p:nvPr/>
        </p:nvCxnSpPr>
        <p:spPr>
          <a:xfrm rot="10800000" flipV="1">
            <a:off x="5003004" y="1870608"/>
            <a:ext cx="1772197" cy="288703"/>
          </a:xfrm>
          <a:prstGeom prst="bentConnector3">
            <a:avLst>
              <a:gd name="adj1" fmla="val 50000"/>
            </a:avLst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which hints are need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12"/>
            </a:pPr>
            <a:r>
              <a:rPr lang="en-US" dirty="0" smtClean="0"/>
              <a:t>Now check the plan to confirm the hint was accepted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Understanding the problem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862923" y="1720800"/>
            <a:ext cx="7437120" cy="287350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join_method_problem_plan_with_hi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574" y="1763506"/>
            <a:ext cx="6911170" cy="2756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6" name="Group 15"/>
          <p:cNvGrpSpPr/>
          <p:nvPr/>
        </p:nvGrpSpPr>
        <p:grpSpPr>
          <a:xfrm>
            <a:off x="1962615" y="453600"/>
            <a:ext cx="7051785" cy="2341638"/>
            <a:chOff x="1962615" y="453600"/>
            <a:chExt cx="7051785" cy="2341638"/>
          </a:xfrm>
        </p:grpSpPr>
        <p:sp>
          <p:nvSpPr>
            <p:cNvPr id="9" name="Rectangle 8"/>
            <p:cNvSpPr/>
            <p:nvPr/>
          </p:nvSpPr>
          <p:spPr>
            <a:xfrm>
              <a:off x="1962615" y="2564779"/>
              <a:ext cx="1003609" cy="23045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976800" y="453600"/>
              <a:ext cx="2037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tx2"/>
                  </a:solidFill>
                </a:rPr>
                <a:t>Query is much more efficient now with hash join</a:t>
              </a:r>
            </a:p>
          </p:txBody>
        </p:sp>
        <p:cxnSp>
          <p:nvCxnSpPr>
            <p:cNvPr id="13" name="Shape 12"/>
            <p:cNvCxnSpPr>
              <a:endCxn id="9" idx="3"/>
            </p:cNvCxnSpPr>
            <p:nvPr/>
          </p:nvCxnSpPr>
          <p:spPr>
            <a:xfrm rot="10800000" flipV="1">
              <a:off x="2966224" y="964799"/>
              <a:ext cx="5061776" cy="1715209"/>
            </a:xfrm>
            <a:prstGeom prst="bentConnector3">
              <a:avLst>
                <a:gd name="adj1" fmla="val -69"/>
              </a:avLst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Agenda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body" sz="quarter" idx="13"/>
          </p:nvPr>
        </p:nvSpPr>
        <p:spPr>
          <a:xfrm>
            <a:off x="3175011" y="668529"/>
            <a:ext cx="5544524" cy="3116236"/>
          </a:xfrm>
          <a:noFill/>
        </p:spPr>
        <p:txBody>
          <a:bodyPr/>
          <a:lstStyle/>
          <a:p>
            <a:r>
              <a:rPr lang="en-US" dirty="0" smtClean="0"/>
              <a:t>Using the right tools</a:t>
            </a:r>
          </a:p>
          <a:p>
            <a:r>
              <a:rPr lang="en-US" dirty="0" smtClean="0"/>
              <a:t>Functions, friends or foes?</a:t>
            </a:r>
          </a:p>
          <a:p>
            <a:r>
              <a:rPr lang="en-US" dirty="0" smtClean="0"/>
              <a:t>Data type dilemmas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Optimizer hints</a:t>
            </a:r>
          </a:p>
          <a:p>
            <a:pPr lvl="1"/>
            <a:r>
              <a:rPr lang="en-US" dirty="0" smtClean="0"/>
              <a:t>What are Optimizer hints</a:t>
            </a:r>
          </a:p>
          <a:p>
            <a:pPr lvl="1"/>
            <a:r>
              <a:rPr lang="en-US" dirty="0" smtClean="0"/>
              <a:t>How do you determine which hint is needs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Why hints are not obeyed</a:t>
            </a:r>
          </a:p>
          <a:p>
            <a:r>
              <a:rPr lang="en-US" dirty="0" smtClean="0"/>
              <a:t>Influencing the execution plan without adding hints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Optimizer hints not obeyed?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Which one of the following hints will trigger the </a:t>
            </a:r>
            <a:r>
              <a:rPr lang="en-US" dirty="0" err="1" smtClean="0"/>
              <a:t>pk_emp</a:t>
            </a:r>
            <a:r>
              <a:rPr lang="en-US" dirty="0" smtClean="0"/>
              <a:t> index to be used in this query?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Syntax and Spelling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47675" y="2170986"/>
            <a:ext cx="8264526" cy="24765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2325" y="2386085"/>
            <a:ext cx="7477125" cy="20313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/>
            <a:r>
              <a:rPr lang="en-US" sz="1800" dirty="0" smtClean="0"/>
              <a:t>Select  /*+ </a:t>
            </a:r>
            <a:r>
              <a:rPr lang="en-US" sz="1800" dirty="0" err="1" smtClean="0"/>
              <a:t>ind</a:t>
            </a:r>
            <a:r>
              <a:rPr lang="en-US" sz="1800" dirty="0" smtClean="0"/>
              <a:t>(e </a:t>
            </a:r>
            <a:r>
              <a:rPr lang="en-US" sz="1800" dirty="0" err="1" smtClean="0"/>
              <a:t>pk_emp</a:t>
            </a:r>
            <a:r>
              <a:rPr lang="en-US" sz="1800" dirty="0" smtClean="0"/>
              <a:t>) */       * From </a:t>
            </a:r>
            <a:r>
              <a:rPr lang="en-US" sz="1800" dirty="0" err="1" smtClean="0"/>
              <a:t>emp</a:t>
            </a:r>
            <a:r>
              <a:rPr lang="en-US" sz="1800" dirty="0" smtClean="0"/>
              <a:t> e;</a:t>
            </a:r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r>
              <a:rPr lang="en-US" sz="1800" dirty="0" smtClean="0"/>
              <a:t>Select  /*+ index(e </a:t>
            </a:r>
            <a:r>
              <a:rPr lang="en-US" sz="1800" dirty="0" err="1" smtClean="0"/>
              <a:t>emp_pk</a:t>
            </a:r>
            <a:r>
              <a:rPr lang="en-US" sz="1800" dirty="0" smtClean="0"/>
              <a:t>) */   * From </a:t>
            </a:r>
            <a:r>
              <a:rPr lang="en-US" sz="1800" dirty="0" err="1" smtClean="0"/>
              <a:t>emp</a:t>
            </a:r>
            <a:r>
              <a:rPr lang="en-US" sz="1800" dirty="0" smtClean="0"/>
              <a:t> e;</a:t>
            </a:r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r>
              <a:rPr lang="en-US" sz="1800" dirty="0" smtClean="0"/>
              <a:t>Select  /*+ index(e </a:t>
            </a:r>
            <a:r>
              <a:rPr lang="en-US" sz="1800" dirty="0" err="1" smtClean="0"/>
              <a:t>pk_emp</a:t>
            </a:r>
            <a:r>
              <a:rPr lang="en-US" sz="1800" dirty="0" smtClean="0"/>
              <a:t>) */   * From </a:t>
            </a:r>
            <a:r>
              <a:rPr lang="en-US" sz="1800" dirty="0" err="1" smtClean="0"/>
              <a:t>emp</a:t>
            </a:r>
            <a:r>
              <a:rPr lang="en-US" sz="1800" dirty="0" smtClean="0"/>
              <a:t> e;</a:t>
            </a:r>
            <a:endParaRPr lang="en-US" sz="1800" dirty="0" smtClean="0">
              <a:solidFill>
                <a:schemeClr val="tx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09159" y="2411311"/>
            <a:ext cx="665473" cy="6654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02687" y="3083200"/>
            <a:ext cx="665473" cy="6654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38610" y="3756875"/>
            <a:ext cx="655148" cy="6551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Optimizer hints not obeyed?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Specifying an index hint on a table with no indexes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Invalid hint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47675" y="1804230"/>
            <a:ext cx="8264526" cy="27813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invalid_hi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76665" y="1890123"/>
            <a:ext cx="3847619" cy="2685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5" name="Group 14"/>
          <p:cNvGrpSpPr/>
          <p:nvPr/>
        </p:nvGrpSpPr>
        <p:grpSpPr>
          <a:xfrm>
            <a:off x="2562225" y="1972737"/>
            <a:ext cx="5883375" cy="635238"/>
            <a:chOff x="2562225" y="1972737"/>
            <a:chExt cx="5883375" cy="635238"/>
          </a:xfrm>
        </p:grpSpPr>
        <p:sp>
          <p:nvSpPr>
            <p:cNvPr id="10" name="Rectangle 9"/>
            <p:cNvSpPr/>
            <p:nvPr/>
          </p:nvSpPr>
          <p:spPr>
            <a:xfrm>
              <a:off x="2562225" y="1972737"/>
              <a:ext cx="914401" cy="174393"/>
            </a:xfrm>
            <a:prstGeom prst="rect">
              <a:avLst/>
            </a:prstGeom>
            <a:noFill/>
            <a:ln>
              <a:solidFill>
                <a:srgbClr val="FF14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803200" y="2023200"/>
              <a:ext cx="2642400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tx2"/>
                  </a:solidFill>
                </a:rPr>
                <a:t>Invalid hint because no indexes exist on the table</a:t>
              </a:r>
            </a:p>
          </p:txBody>
        </p:sp>
        <p:cxnSp>
          <p:nvCxnSpPr>
            <p:cNvPr id="14" name="Elbow Connector 13"/>
            <p:cNvCxnSpPr>
              <a:stCxn id="12" idx="1"/>
              <a:endCxn id="10" idx="3"/>
            </p:cNvCxnSpPr>
            <p:nvPr/>
          </p:nvCxnSpPr>
          <p:spPr>
            <a:xfrm rot="10800000">
              <a:off x="3476626" y="2059934"/>
              <a:ext cx="2326574" cy="255654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Optimizer hints not obeyed?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Illegal hint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47675" y="1752600"/>
            <a:ext cx="8264526" cy="27813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illegal_hj_hi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29075" y="1867068"/>
            <a:ext cx="4600000" cy="2685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3" name="Group 12"/>
          <p:cNvGrpSpPr/>
          <p:nvPr/>
        </p:nvGrpSpPr>
        <p:grpSpPr>
          <a:xfrm>
            <a:off x="2400300" y="1962150"/>
            <a:ext cx="5994900" cy="1097850"/>
            <a:chOff x="2400300" y="1962150"/>
            <a:chExt cx="5994900" cy="1097850"/>
          </a:xfrm>
        </p:grpSpPr>
        <p:sp>
          <p:nvSpPr>
            <p:cNvPr id="6" name="Rectangle 5"/>
            <p:cNvSpPr/>
            <p:nvPr/>
          </p:nvSpPr>
          <p:spPr>
            <a:xfrm>
              <a:off x="2400300" y="1962150"/>
              <a:ext cx="1219200" cy="152400"/>
            </a:xfrm>
            <a:prstGeom prst="rect">
              <a:avLst/>
            </a:prstGeom>
            <a:noFill/>
            <a:ln>
              <a:solidFill>
                <a:srgbClr val="FF14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43200" y="2131200"/>
              <a:ext cx="2952000" cy="928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Illegal hint because a hash join can’t be used for a non-equality join predicate</a:t>
              </a:r>
            </a:p>
          </p:txBody>
        </p:sp>
        <p:cxnSp>
          <p:nvCxnSpPr>
            <p:cNvPr id="12" name="Elbow Connector 11"/>
            <p:cNvCxnSpPr>
              <a:stCxn id="10" idx="1"/>
            </p:cNvCxnSpPr>
            <p:nvPr/>
          </p:nvCxnSpPr>
          <p:spPr>
            <a:xfrm rot="10800000">
              <a:off x="3664800" y="2037600"/>
              <a:ext cx="1778400" cy="558000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Content Placeholder 4"/>
          <p:cNvSpPr txBox="1">
            <a:spLocks/>
          </p:cNvSpPr>
          <p:nvPr/>
        </p:nvSpPr>
        <p:spPr>
          <a:xfrm>
            <a:off x="457200" y="1412030"/>
            <a:ext cx="8229600" cy="3062606"/>
          </a:xfrm>
          <a:prstGeom prst="rect">
            <a:avLst/>
          </a:prstGeom>
        </p:spPr>
        <p:txBody>
          <a:bodyPr/>
          <a:lstStyle/>
          <a:p>
            <a:pPr marL="228600" marR="0" lvl="0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Specifying a hash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join hint for non-equality join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Optimizer hints not obeyed?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Specifying a parallel hint for an index range scan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Invalid hint combinations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47675" y="1752600"/>
            <a:ext cx="8264526" cy="27813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invalid_combination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42074" y="1784404"/>
            <a:ext cx="5324444" cy="2764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5" name="Group 14"/>
          <p:cNvGrpSpPr/>
          <p:nvPr/>
        </p:nvGrpSpPr>
        <p:grpSpPr>
          <a:xfrm>
            <a:off x="2908300" y="1895707"/>
            <a:ext cx="5285300" cy="1221893"/>
            <a:chOff x="2908300" y="1895707"/>
            <a:chExt cx="5285300" cy="1221893"/>
          </a:xfrm>
        </p:grpSpPr>
        <p:sp>
          <p:nvSpPr>
            <p:cNvPr id="10" name="Rectangle 9"/>
            <p:cNvSpPr/>
            <p:nvPr/>
          </p:nvSpPr>
          <p:spPr>
            <a:xfrm>
              <a:off x="2908300" y="1895707"/>
              <a:ext cx="2526061" cy="199793"/>
            </a:xfrm>
            <a:prstGeom prst="rect">
              <a:avLst/>
            </a:prstGeom>
            <a:noFill/>
            <a:ln>
              <a:solidFill>
                <a:srgbClr val="FF14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587200" y="2167200"/>
              <a:ext cx="2606400" cy="950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Invalid hint combination because an index range scan can’t be parallelized on non-partitioned table</a:t>
              </a:r>
            </a:p>
          </p:txBody>
        </p:sp>
        <p:cxnSp>
          <p:nvCxnSpPr>
            <p:cNvPr id="14" name="Shape 13"/>
            <p:cNvCxnSpPr>
              <a:endCxn id="10" idx="2"/>
            </p:cNvCxnSpPr>
            <p:nvPr/>
          </p:nvCxnSpPr>
          <p:spPr>
            <a:xfrm rot="10800000">
              <a:off x="4171332" y="2095500"/>
              <a:ext cx="1379869" cy="546900"/>
            </a:xfrm>
            <a:prstGeom prst="bentConnector2">
              <a:avLst/>
            </a:prstGeom>
            <a:ln w="28575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Optimizer hints not obeyed?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If two hints contradict each other, they will both be ignored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Contradictory hints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47675" y="1752600"/>
            <a:ext cx="8264526" cy="27813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 descr="conflicting_hint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6628" y="1803401"/>
            <a:ext cx="5074036" cy="2689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6" name="Group 15"/>
          <p:cNvGrpSpPr/>
          <p:nvPr/>
        </p:nvGrpSpPr>
        <p:grpSpPr>
          <a:xfrm>
            <a:off x="2676525" y="1924049"/>
            <a:ext cx="5697075" cy="1146149"/>
            <a:chOff x="2676525" y="1924049"/>
            <a:chExt cx="5697075" cy="1146149"/>
          </a:xfrm>
        </p:grpSpPr>
        <p:sp>
          <p:nvSpPr>
            <p:cNvPr id="10" name="Rectangle 9"/>
            <p:cNvSpPr/>
            <p:nvPr/>
          </p:nvSpPr>
          <p:spPr>
            <a:xfrm>
              <a:off x="2676525" y="1924049"/>
              <a:ext cx="2524126" cy="133351"/>
            </a:xfrm>
            <a:prstGeom prst="rect">
              <a:avLst/>
            </a:prstGeom>
            <a:noFill/>
            <a:ln>
              <a:solidFill>
                <a:srgbClr val="FF14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284800" y="2239201"/>
              <a:ext cx="3088800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tx2"/>
                  </a:solidFill>
                </a:rPr>
                <a:t>Conflicting hints you can’t do a full table scan and index lookup on same table</a:t>
              </a:r>
            </a:p>
          </p:txBody>
        </p:sp>
        <p:cxnSp>
          <p:nvCxnSpPr>
            <p:cNvPr id="15" name="Shape 14"/>
            <p:cNvCxnSpPr>
              <a:endCxn id="10" idx="2"/>
            </p:cNvCxnSpPr>
            <p:nvPr/>
          </p:nvCxnSpPr>
          <p:spPr>
            <a:xfrm rot="10800000">
              <a:off x="3938588" y="2057400"/>
              <a:ext cx="1317412" cy="606600"/>
            </a:xfrm>
            <a:prstGeom prst="bentConnector2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Optimizer hints not obeyed?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Ordered hint dictates the join order as the order of tables in FROM clause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Hint becomes invalid due to transformation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47675" y="1752600"/>
            <a:ext cx="8264526" cy="27813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 descr="ordered_hi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7435" y="2143218"/>
            <a:ext cx="6829130" cy="2175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2447925" y="2152884"/>
            <a:ext cx="1304925" cy="180742"/>
          </a:xfrm>
          <a:prstGeom prst="rect">
            <a:avLst/>
          </a:prstGeom>
          <a:noFill/>
          <a:ln>
            <a:solidFill>
              <a:srgbClr val="FF14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47675" y="1752600"/>
            <a:ext cx="8264526" cy="27813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4" descr="ordered_hint_pla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68785" y="1795575"/>
            <a:ext cx="6406430" cy="2690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Optimizer hints not obeyed?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Hint becomes invalid due to transformation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457200" y="1411288"/>
            <a:ext cx="8686800" cy="3063875"/>
          </a:xfrm>
        </p:spPr>
        <p:txBody>
          <a:bodyPr/>
          <a:lstStyle/>
          <a:p>
            <a:r>
              <a:rPr lang="en-US" dirty="0" smtClean="0"/>
              <a:t>Actual join order used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24100" y="3924300"/>
            <a:ext cx="209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90751" y="3543301"/>
            <a:ext cx="247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24100" y="4105275"/>
            <a:ext cx="209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33601" y="3000376"/>
            <a:ext cx="247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692625" y="547200"/>
            <a:ext cx="2361600" cy="105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View merging occurred</a:t>
            </a:r>
          </a:p>
          <a:p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Order of tables in FROM clause (e1,j,v) lost </a:t>
            </a:r>
          </a:p>
          <a:p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Optimizer picks join order with lowest cost</a:t>
            </a:r>
          </a:p>
        </p:txBody>
      </p:sp>
      <p:cxnSp>
        <p:nvCxnSpPr>
          <p:cNvPr id="18" name="Shape 17"/>
          <p:cNvCxnSpPr>
            <a:stCxn id="13" idx="1"/>
          </p:cNvCxnSpPr>
          <p:nvPr/>
        </p:nvCxnSpPr>
        <p:spPr>
          <a:xfrm rot="10800000" flipV="1">
            <a:off x="5987025" y="1076400"/>
            <a:ext cx="705600" cy="1897200"/>
          </a:xfrm>
          <a:prstGeom prst="bentConnector2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47675" y="1752600"/>
            <a:ext cx="8264526" cy="27813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 descr="nomerge_ordered_hi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5822" y="2100355"/>
            <a:ext cx="7279007" cy="20049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Optimizer hints not obeyed?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NO_MERGE hint prevents transformation from taking place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Hint becomes invalid due to transformation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57400" y="2086208"/>
            <a:ext cx="2162175" cy="199791"/>
          </a:xfrm>
          <a:prstGeom prst="rect">
            <a:avLst/>
          </a:prstGeom>
          <a:noFill/>
          <a:ln>
            <a:solidFill>
              <a:srgbClr val="FF14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2348" y="2540127"/>
            <a:ext cx="19410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</a:rPr>
              <a:t>NO_MERGE hint preserves FROM clause order</a:t>
            </a:r>
          </a:p>
        </p:txBody>
      </p:sp>
      <p:cxnSp>
        <p:nvCxnSpPr>
          <p:cNvPr id="13" name="Shape 12"/>
          <p:cNvCxnSpPr>
            <a:endCxn id="11" idx="2"/>
          </p:cNvCxnSpPr>
          <p:nvPr/>
        </p:nvCxnSpPr>
        <p:spPr>
          <a:xfrm rot="10800000">
            <a:off x="3138489" y="2285999"/>
            <a:ext cx="3004835" cy="656832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porate_PPT_Template_10x5.6_v2">
  <a:themeElements>
    <a:clrScheme name="Custom 2">
      <a:dk1>
        <a:srgbClr val="000000"/>
      </a:dk1>
      <a:lt1>
        <a:srgbClr val="FFFFFF"/>
      </a:lt1>
      <a:dk2>
        <a:srgbClr val="FF0000"/>
      </a:dk2>
      <a:lt2>
        <a:srgbClr val="C9C9C9"/>
      </a:lt2>
      <a:accent1>
        <a:srgbClr val="829E7E"/>
      </a:accent1>
      <a:accent2>
        <a:srgbClr val="7F7F7F"/>
      </a:accent2>
      <a:accent3>
        <a:srgbClr val="C8CC94"/>
      </a:accent3>
      <a:accent4>
        <a:srgbClr val="9FB3A9"/>
      </a:accent4>
      <a:accent5>
        <a:srgbClr val="5B6981"/>
      </a:accent5>
      <a:accent6>
        <a:srgbClr val="D3CAAF"/>
      </a:accent6>
      <a:hlink>
        <a:srgbClr val="0070C0"/>
      </a:hlink>
      <a:folHlink>
        <a:srgbClr val="29292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lIns="0" tIns="0" rIns="0" bIns="0" rtlCol="0" anchor="t" anchorCtr="0"/>
      <a:lstStyle>
        <a:defPPr algn="l">
          <a:defRPr sz="1600" dirty="0" err="1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  <a:ln>
          <a:noFill/>
        </a:ln>
      </a:spPr>
      <a:bodyPr wrap="square" lIns="0" tIns="0" rIns="0" bIns="0" rtlCol="0">
        <a:noAutofit/>
      </a:bodyPr>
      <a:lstStyle>
        <a:defPPr algn="l">
          <a:defRPr sz="18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CON8455_Oracle_Database_Optimizer_Harnessing_the_Power_of_Optimizer_Hints">
  <a:themeElements>
    <a:clrScheme name="Oracle Color Palette">
      <a:dk1>
        <a:srgbClr val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headEnd type="none" w="med" len="med"/>
          <a:tailEnd type="triangl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CON8455_Oracle_Database_Optimizer_Harnessing_the_Power_of_Optimizer_Hints">
  <a:themeElements>
    <a:clrScheme name="Oracle Color Palette">
      <a:dk1>
        <a:srgbClr val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2_Oracle 2012">
  <a:themeElements>
    <a:clrScheme name="Oracle Color Palette">
      <a:dk1>
        <a:srgbClr val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tokyo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009688"/>
      </a:accent1>
      <a:accent2>
        <a:srgbClr val="FFFF66"/>
      </a:accent2>
      <a:accent3>
        <a:srgbClr val="FFFFFF"/>
      </a:accent3>
      <a:accent4>
        <a:srgbClr val="000000"/>
      </a:accent4>
      <a:accent5>
        <a:srgbClr val="AAC9C3"/>
      </a:accent5>
      <a:accent6>
        <a:srgbClr val="E7E75C"/>
      </a:accent6>
      <a:hlink>
        <a:srgbClr val="FD0000"/>
      </a:hlink>
      <a:folHlink>
        <a:srgbClr val="CECECE"/>
      </a:folHlink>
    </a:clrScheme>
    <a:fontScheme name="toky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hlink"/>
          </a:solidFill>
          <a:prstDash val="solid"/>
          <a:round/>
          <a:headEnd type="none" w="sm" len="sm"/>
          <a:tailEnd type="triangl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hlink"/>
          </a:solidFill>
          <a:prstDash val="solid"/>
          <a:round/>
          <a:headEnd type="none" w="sm" len="sm"/>
          <a:tailEnd type="triangl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okyo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ky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kyo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kyo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kyo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kyo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kyo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penWorld_Template_16x9">
  <a:themeElements>
    <a:clrScheme name="Oracle Color Palette">
      <a:dk1>
        <a:srgbClr val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1_Blank Presentation">
  <a:themeElements>
    <a:clrScheme name="">
      <a:dk1>
        <a:srgbClr val="000000"/>
      </a:dk1>
      <a:lt1>
        <a:srgbClr val="FFFFFF"/>
      </a:lt1>
      <a:dk2>
        <a:srgbClr val="FF0000"/>
      </a:dk2>
      <a:lt2>
        <a:srgbClr val="4D4D4D"/>
      </a:lt2>
      <a:accent1>
        <a:srgbClr val="667263"/>
      </a:accent1>
      <a:accent2>
        <a:srgbClr val="BEBEBE"/>
      </a:accent2>
      <a:accent3>
        <a:srgbClr val="FFFFFF"/>
      </a:accent3>
      <a:accent4>
        <a:srgbClr val="000000"/>
      </a:accent4>
      <a:accent5>
        <a:srgbClr val="B8BCB7"/>
      </a:accent5>
      <a:accent6>
        <a:srgbClr val="ACACAC"/>
      </a:accent6>
      <a:hlink>
        <a:srgbClr val="808080"/>
      </a:hlink>
      <a:folHlink>
        <a:srgbClr val="4D4D4D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119063" marR="0" indent="-119063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accent1"/>
          </a:buClr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119063" marR="0" indent="-119063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accent1"/>
          </a:buClr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FD0000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FEAAAA"/>
        </a:accent5>
        <a:accent6>
          <a:srgbClr val="AEAEAE"/>
        </a:accent6>
        <a:hlink>
          <a:srgbClr val="4D4D4D"/>
        </a:hlink>
        <a:folHlink>
          <a:srgbClr val="66726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FD0000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FEAAAA"/>
        </a:accent5>
        <a:accent6>
          <a:srgbClr val="AEAEAE"/>
        </a:accent6>
        <a:hlink>
          <a:srgbClr val="4D4D4D"/>
        </a:hlink>
        <a:folHlink>
          <a:srgbClr val="66726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FF0000"/>
        </a:dk2>
        <a:lt2>
          <a:srgbClr val="4D4D4D"/>
        </a:lt2>
        <a:accent1>
          <a:srgbClr val="66726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B8BCB7"/>
        </a:accent5>
        <a:accent6>
          <a:srgbClr val="AEAEAE"/>
        </a:accent6>
        <a:hlink>
          <a:srgbClr val="808080"/>
        </a:hlink>
        <a:folHlink>
          <a:srgbClr val="29292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Corporate_PPT_Template_10x5.6_v2.potx</Template>
  <TotalTime>21438</TotalTime>
  <Words>5693</Words>
  <Application>Microsoft Office PowerPoint</Application>
  <PresentationFormat>On-screen Show (16:9)</PresentationFormat>
  <Paragraphs>1031</Paragraphs>
  <Slides>118</Slides>
  <Notes>51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118</vt:i4>
      </vt:variant>
    </vt:vector>
  </HeadingPairs>
  <TitlesOfParts>
    <vt:vector size="125" baseType="lpstr">
      <vt:lpstr>Corporate_PPT_Template_10x5.6_v2</vt:lpstr>
      <vt:lpstr>CON8455_Oracle_Database_Optimizer_Harnessing_the_Power_of_Optimizer_Hints</vt:lpstr>
      <vt:lpstr>1_CON8455_Oracle_Database_Optimizer_Harnessing_the_Power_of_Optimizer_Hints</vt:lpstr>
      <vt:lpstr>2_Oracle 2012</vt:lpstr>
      <vt:lpstr>tokyo</vt:lpstr>
      <vt:lpstr>OpenWorld_Template_16x9</vt:lpstr>
      <vt:lpstr>1_Blank Presentation</vt:lpstr>
      <vt:lpstr>SQL Tuning tips and tricks </vt:lpstr>
      <vt:lpstr>Agenda </vt:lpstr>
      <vt:lpstr>Using the right tools</vt:lpstr>
      <vt:lpstr>Using the right tools</vt:lpstr>
      <vt:lpstr>Using the right tools</vt:lpstr>
      <vt:lpstr>Using the right tools</vt:lpstr>
      <vt:lpstr>Using the right tools</vt:lpstr>
      <vt:lpstr>Using the right tools</vt:lpstr>
      <vt:lpstr>Using the right tools</vt:lpstr>
      <vt:lpstr>Using the right tools</vt:lpstr>
      <vt:lpstr>Agenda </vt:lpstr>
      <vt:lpstr>Function Abuse</vt:lpstr>
      <vt:lpstr>Cardinality Estimation Issues</vt:lpstr>
      <vt:lpstr>Cardinality Estimation Issues</vt:lpstr>
      <vt:lpstr>Cardinality Estimation Issues</vt:lpstr>
      <vt:lpstr>Cardinality Estimation Issues</vt:lpstr>
      <vt:lpstr>Cardinality Estimation Issues</vt:lpstr>
      <vt:lpstr>Cardinality Estimation Issues</vt:lpstr>
      <vt:lpstr>Cardinality Estimation Issues</vt:lpstr>
      <vt:lpstr>Compile with warnings…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Agenda </vt:lpstr>
      <vt:lpstr>Optimizer hints</vt:lpstr>
      <vt:lpstr>What are hints?</vt:lpstr>
      <vt:lpstr>What are hints?</vt:lpstr>
      <vt:lpstr>What are hints?</vt:lpstr>
      <vt:lpstr>What are hints?</vt:lpstr>
      <vt:lpstr>What are hints?</vt:lpstr>
      <vt:lpstr>Two different classes of hints</vt:lpstr>
      <vt:lpstr>Not all hints influence the Optimizer</vt:lpstr>
      <vt:lpstr>Two different classes of hints</vt:lpstr>
      <vt:lpstr>Hints influencing query transformations</vt:lpstr>
      <vt:lpstr>Hints can also influence all aspects of a plan</vt:lpstr>
      <vt:lpstr>How to use Optimizer hints</vt:lpstr>
      <vt:lpstr>How to use Optimizer hints</vt:lpstr>
      <vt:lpstr>How to use Optimizer hints</vt:lpstr>
      <vt:lpstr>How to use Optimizer hints</vt:lpstr>
      <vt:lpstr>How to use Optimizer hints</vt:lpstr>
      <vt:lpstr>How to use Optimizer hints</vt:lpstr>
      <vt:lpstr>How to use Optimizer hints</vt:lpstr>
      <vt:lpstr>How to use Optimizer hints</vt:lpstr>
      <vt:lpstr>How to use Optimizer hints</vt:lpstr>
      <vt:lpstr>How to use Optimizer hints</vt:lpstr>
      <vt:lpstr>How to use Optimizer hints</vt:lpstr>
      <vt:lpstr>How to use Optimizer hints</vt:lpstr>
      <vt:lpstr>How to use Optimizer hints</vt:lpstr>
      <vt:lpstr>How to use Optimizer hints</vt:lpstr>
      <vt:lpstr>How to use Optimizer hints</vt:lpstr>
      <vt:lpstr>How to use Optimizer hints</vt:lpstr>
      <vt:lpstr>How to use Optimizer hints</vt:lpstr>
      <vt:lpstr>How to use Optimizer hints</vt:lpstr>
      <vt:lpstr>How to use Optimizer hints</vt:lpstr>
      <vt:lpstr>Changing initialization parameter for a query</vt:lpstr>
      <vt:lpstr>Changing initialization parameter for a query</vt:lpstr>
      <vt:lpstr>Changing initialization parameter for a query</vt:lpstr>
      <vt:lpstr>Changing Optimizer features enable </vt:lpstr>
      <vt:lpstr>Changing Optimizer features enable </vt:lpstr>
      <vt:lpstr>Changing Optimizer features enable </vt:lpstr>
      <vt:lpstr>Agenda </vt:lpstr>
      <vt:lpstr>Determining which hints are need </vt:lpstr>
      <vt:lpstr>Determining which hints are need</vt:lpstr>
      <vt:lpstr>Determining which hints are need</vt:lpstr>
      <vt:lpstr>Determining which hints are need</vt:lpstr>
      <vt:lpstr>Dynamic Sampling Levels</vt:lpstr>
      <vt:lpstr>Determining which hints are need</vt:lpstr>
      <vt:lpstr>Determining which hints are need</vt:lpstr>
      <vt:lpstr>Determining which hints are need</vt:lpstr>
      <vt:lpstr>Determining which hints are need</vt:lpstr>
      <vt:lpstr>Determining which hints are need</vt:lpstr>
      <vt:lpstr>Determining which hints are need</vt:lpstr>
      <vt:lpstr>Determining which hints are need</vt:lpstr>
      <vt:lpstr>Determining which hints are need</vt:lpstr>
      <vt:lpstr>Determining which hints are need</vt:lpstr>
      <vt:lpstr>Determining which hints are need</vt:lpstr>
      <vt:lpstr>Determining which hints are need</vt:lpstr>
      <vt:lpstr>Agenda </vt:lpstr>
      <vt:lpstr>Why are Optimizer hints not obeyed?</vt:lpstr>
      <vt:lpstr>Why are Optimizer hints not obeyed?</vt:lpstr>
      <vt:lpstr>Why are Optimizer hints not obeyed?</vt:lpstr>
      <vt:lpstr>Why are Optimizer hints not obeyed?</vt:lpstr>
      <vt:lpstr>Why are Optimizer hints not obeyed?</vt:lpstr>
      <vt:lpstr>Why are Optimizer hints not obeyed?</vt:lpstr>
      <vt:lpstr>Why are Optimizer hints not obeyed?</vt:lpstr>
      <vt:lpstr>Why are Optimizer hints not obeyed?</vt:lpstr>
      <vt:lpstr>Why are Optimizer hints not obeyed?</vt:lpstr>
      <vt:lpstr>Agenda </vt:lpstr>
      <vt:lpstr>If you can hint it, baseline it</vt:lpstr>
      <vt:lpstr>If you can hint it, baseline it</vt:lpstr>
      <vt:lpstr>If you can hint it, baseline it</vt:lpstr>
      <vt:lpstr>If you can hint it, baseline it</vt:lpstr>
      <vt:lpstr>Influence execution plan without adding hints</vt:lpstr>
      <vt:lpstr>Influence execution plan without adding hints</vt:lpstr>
      <vt:lpstr>Influence execution plan without adding hints</vt:lpstr>
      <vt:lpstr>Influence execution plan without adding hints</vt:lpstr>
      <vt:lpstr>Influence execution plan without adding hints</vt:lpstr>
      <vt:lpstr>Influence execution plan without adding hints</vt:lpstr>
      <vt:lpstr>Influence execution plan without adding hints</vt:lpstr>
      <vt:lpstr>Influence execution plan without adding hints</vt:lpstr>
      <vt:lpstr>Influence execution plan without adding hints</vt:lpstr>
      <vt:lpstr>Influence execution plan without adding hints</vt:lpstr>
      <vt:lpstr>Influence execution plan without adding hints</vt:lpstr>
      <vt:lpstr>Summary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Maricel Lennon</dc:creator>
  <dc:description>This presentation contains information proprietary to Oracle Corporation</dc:description>
  <cp:lastModifiedBy>tkyte</cp:lastModifiedBy>
  <cp:revision>626</cp:revision>
  <cp:lastPrinted>2012-01-20T21:21:34Z</cp:lastPrinted>
  <dcterms:created xsi:type="dcterms:W3CDTF">2013-02-22T03:34:22Z</dcterms:created>
  <dcterms:modified xsi:type="dcterms:W3CDTF">2014-04-07T14:32:11Z</dcterms:modified>
</cp:coreProperties>
</file>