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845" r:id="rId2"/>
    <p:sldMasterId id="2147483883" r:id="rId3"/>
    <p:sldMasterId id="2147483918" r:id="rId4"/>
    <p:sldMasterId id="2147483920" r:id="rId5"/>
    <p:sldMasterId id="2147483959" r:id="rId6"/>
  </p:sldMasterIdLst>
  <p:notesMasterIdLst>
    <p:notesMasterId r:id="rId33"/>
  </p:notesMasterIdLst>
  <p:handoutMasterIdLst>
    <p:handoutMasterId r:id="rId34"/>
  </p:handoutMasterIdLst>
  <p:sldIdLst>
    <p:sldId id="576" r:id="rId7"/>
    <p:sldId id="827" r:id="rId8"/>
    <p:sldId id="577" r:id="rId9"/>
    <p:sldId id="823" r:id="rId10"/>
    <p:sldId id="824" r:id="rId11"/>
    <p:sldId id="800" r:id="rId12"/>
    <p:sldId id="801" r:id="rId13"/>
    <p:sldId id="808" r:id="rId14"/>
    <p:sldId id="810" r:id="rId15"/>
    <p:sldId id="811" r:id="rId16"/>
    <p:sldId id="812" r:id="rId17"/>
    <p:sldId id="769" r:id="rId18"/>
    <p:sldId id="794" r:id="rId19"/>
    <p:sldId id="816" r:id="rId20"/>
    <p:sldId id="818" r:id="rId21"/>
    <p:sldId id="817" r:id="rId22"/>
    <p:sldId id="814" r:id="rId23"/>
    <p:sldId id="815" r:id="rId24"/>
    <p:sldId id="819" r:id="rId25"/>
    <p:sldId id="821" r:id="rId26"/>
    <p:sldId id="822" r:id="rId27"/>
    <p:sldId id="796" r:id="rId28"/>
    <p:sldId id="820" r:id="rId29"/>
    <p:sldId id="813" r:id="rId30"/>
    <p:sldId id="828" r:id="rId31"/>
    <p:sldId id="830" r:id="rId32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169863" indent="1143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341313" indent="228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512763" indent="3429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684213" indent="455613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mann Baer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3A9"/>
    <a:srgbClr val="777777"/>
    <a:srgbClr val="B9BE78"/>
    <a:srgbClr val="0070C0"/>
    <a:srgbClr val="B8B8B8"/>
    <a:srgbClr val="4D4D4D"/>
    <a:srgbClr val="5E4847"/>
    <a:srgbClr val="604847"/>
    <a:srgbClr val="AB9E4B"/>
    <a:srgbClr val="70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408" autoAdjust="0"/>
    <p:restoredTop sz="90191" autoAdjust="0"/>
  </p:normalViewPr>
  <p:slideViewPr>
    <p:cSldViewPr snapToGrid="0" showGuides="1">
      <p:cViewPr>
        <p:scale>
          <a:sx n="112" d="100"/>
          <a:sy n="112" d="100"/>
        </p:scale>
        <p:origin x="-642" y="-162"/>
      </p:cViewPr>
      <p:guideLst>
        <p:guide orient="horz" pos="347"/>
        <p:guide orient="horz" pos="700"/>
        <p:guide pos="509"/>
        <p:guide pos="575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1099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20081F73-A3D6-48AF-B321-CCF67B639CA5}" type="datetime1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600825"/>
            <a:ext cx="396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BC2084C9-A309-4861-9B00-572BD194B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9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87FD523-6A9D-431F-9006-8F984D4E0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29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b="1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1275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125413" indent="-3968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215900" indent="-44450" algn="l" rtl="0" eaLnBrk="0" fontAlgn="base" hangingPunct="0">
      <a:spcBef>
        <a:spcPct val="30000"/>
      </a:spcBef>
      <a:spcAft>
        <a:spcPct val="0"/>
      </a:spcAft>
      <a:buChar char="–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25876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856575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102789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99206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7052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745EE9-7AA7-4964-BA6B-F02EC2E239CC}" type="slidenum">
              <a:rPr lang="en-US" sz="1200" smtClean="0">
                <a:latin typeface="Times" pitchFamily="18" charset="0"/>
              </a:rPr>
              <a:pPr/>
              <a:t>1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67237" cy="2570163"/>
          </a:xfrm>
          <a:ln w="12700" cap="flat">
            <a:solidFill>
              <a:schemeClr val="tx1"/>
            </a:solidFill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4" tIns="46023" rIns="92044" bIns="46023"/>
          <a:lstStyle/>
          <a:p>
            <a:pPr eaLnBrk="1" hangingPunct="1"/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features controlled by </a:t>
            </a:r>
            <a:r>
              <a:rPr lang="en-US" dirty="0" err="1" smtClean="0"/>
              <a:t>ofe</a:t>
            </a:r>
            <a:r>
              <a:rPr lang="en-US" dirty="0" smtClean="0"/>
              <a:t> is hash group by versus sort group by</a:t>
            </a:r>
          </a:p>
          <a:p>
            <a:r>
              <a:rPr lang="en-US" dirty="0" smtClean="0"/>
              <a:t>Different transformations</a:t>
            </a:r>
            <a:r>
              <a:rPr lang="en-US" baseline="0" dirty="0" smtClean="0"/>
              <a:t> also controlled by OFE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99440-C331-0F46-A713-B704069955DE}" type="slidenum">
              <a:rPr lang="en-US"/>
              <a:pPr/>
              <a:t>2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5938"/>
            <a:ext cx="4573588" cy="2573337"/>
          </a:xfrm>
          <a:ln w="12700" cap="flat">
            <a:solidFill>
              <a:schemeClr val="tx1"/>
            </a:solidFill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788" y="3255963"/>
            <a:ext cx="6702425" cy="3087687"/>
          </a:xfrm>
          <a:noFill/>
          <a:ln/>
        </p:spPr>
        <p:txBody>
          <a:bodyPr lIns="92676" tIns="47936" rIns="92676" bIns="47936"/>
          <a:lstStyle/>
          <a:p>
            <a:pPr defTabSz="955675" eaLnBrk="1" hangingPunct="1"/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2" y="3596148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2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553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7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39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08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8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are and Softwar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4914900"/>
            <a:ext cx="1600200" cy="57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Oracle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99313" y="4772025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6A82AC-9565-D340-A5C5-B42A0366F621}" type="slidenum"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9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874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09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2" descr="C:\Documents and Settings\mcolgan.ST-USERS\Local Settings\Temporary Internet Files\Content.IE5\DPV3RWON\MC900432680[1]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744" y="4819793"/>
            <a:ext cx="323706" cy="323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4914900"/>
            <a:ext cx="8839200" cy="114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1" y="1150938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1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8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742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5" y="3596155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5" y="4410273"/>
            <a:ext cx="7075289" cy="532642"/>
          </a:xfrm>
        </p:spPr>
        <p:txBody>
          <a:bodyPr/>
          <a:lstStyle>
            <a:lvl1pPr marL="0" marR="0" indent="0" algn="l" defTabSz="91360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70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5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20" y="685805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786414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6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9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85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40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6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3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940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19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57349" y="4825638"/>
            <a:ext cx="5242560" cy="31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188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62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480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53"/>
            <a:ext cx="7779072" cy="1244269"/>
          </a:xfrm>
        </p:spPr>
        <p:txBody>
          <a:bodyPr/>
          <a:lstStyle>
            <a:lvl1pPr marL="91360" indent="-9136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91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502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280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6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" y="1821932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219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118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3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372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80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42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0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59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13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66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19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72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26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504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31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301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7" y="1150941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325" indent="0">
              <a:buNone/>
              <a:defRPr sz="1200" b="1"/>
            </a:lvl2pPr>
            <a:lvl3pPr marL="570649" indent="0">
              <a:buNone/>
              <a:defRPr sz="1100" b="1"/>
            </a:lvl3pPr>
            <a:lvl4pPr marL="855975" indent="0">
              <a:buNone/>
              <a:defRPr sz="1000" b="1"/>
            </a:lvl4pPr>
            <a:lvl5pPr marL="1141303" indent="0">
              <a:buNone/>
              <a:defRPr sz="1000" b="1"/>
            </a:lvl5pPr>
            <a:lvl6pPr marL="1426628" indent="0">
              <a:buNone/>
              <a:defRPr sz="1000" b="1"/>
            </a:lvl6pPr>
            <a:lvl7pPr marL="1711953" indent="0">
              <a:buNone/>
              <a:defRPr sz="1000" b="1"/>
            </a:lvl7pPr>
            <a:lvl8pPr marL="1997279" indent="0">
              <a:buNone/>
              <a:defRPr sz="1000" b="1"/>
            </a:lvl8pPr>
            <a:lvl9pPr marL="22826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7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41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325" indent="0">
              <a:buNone/>
              <a:defRPr sz="1200" b="1"/>
            </a:lvl2pPr>
            <a:lvl3pPr marL="570649" indent="0">
              <a:buNone/>
              <a:defRPr sz="1100" b="1"/>
            </a:lvl3pPr>
            <a:lvl4pPr marL="855975" indent="0">
              <a:buNone/>
              <a:defRPr sz="1000" b="1"/>
            </a:lvl4pPr>
            <a:lvl5pPr marL="1141303" indent="0">
              <a:buNone/>
              <a:defRPr sz="1000" b="1"/>
            </a:lvl5pPr>
            <a:lvl6pPr marL="1426628" indent="0">
              <a:buNone/>
              <a:defRPr sz="1000" b="1"/>
            </a:lvl6pPr>
            <a:lvl7pPr marL="1711953" indent="0">
              <a:buNone/>
              <a:defRPr sz="1000" b="1"/>
            </a:lvl7pPr>
            <a:lvl8pPr marL="1997279" indent="0">
              <a:buNone/>
              <a:defRPr sz="1000" b="1"/>
            </a:lvl8pPr>
            <a:lvl9pPr marL="22826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800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4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33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325" indent="0">
              <a:buNone/>
              <a:defRPr sz="700"/>
            </a:lvl2pPr>
            <a:lvl3pPr marL="570649" indent="0">
              <a:buNone/>
              <a:defRPr sz="600"/>
            </a:lvl3pPr>
            <a:lvl4pPr marL="855975" indent="0">
              <a:buNone/>
              <a:defRPr sz="600"/>
            </a:lvl4pPr>
            <a:lvl5pPr marL="1141303" indent="0">
              <a:buNone/>
              <a:defRPr sz="600"/>
            </a:lvl5pPr>
            <a:lvl6pPr marL="1426628" indent="0">
              <a:buNone/>
              <a:defRPr sz="600"/>
            </a:lvl6pPr>
            <a:lvl7pPr marL="1711953" indent="0">
              <a:buNone/>
              <a:defRPr sz="600"/>
            </a:lvl7pPr>
            <a:lvl8pPr marL="1997279" indent="0">
              <a:buNone/>
              <a:defRPr sz="600"/>
            </a:lvl8pPr>
            <a:lvl9pPr marL="228260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080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950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04" y="206376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6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452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81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1"/>
            <a:ext cx="7900974" cy="3648075"/>
          </a:xfrm>
        </p:spPr>
        <p:txBody>
          <a:bodyPr wrap="square"/>
          <a:lstStyle>
            <a:lvl1pPr marL="117373" indent="-117373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189" indent="-177644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177" indent="-171302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4923" indent="-107856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199110" indent="-166544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198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63524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824370" y="4897881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3094505" y="4875691"/>
            <a:ext cx="2289387" cy="219168"/>
            <a:chOff x="3094495" y="4875691"/>
            <a:chExt cx="2289387" cy="219168"/>
          </a:xfrm>
        </p:grpSpPr>
        <p:sp>
          <p:nvSpPr>
            <p:cNvPr id="19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79718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8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44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63524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24370" y="4897881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3094505" y="4875691"/>
            <a:ext cx="2289387" cy="219168"/>
            <a:chOff x="3094495" y="4875691"/>
            <a:chExt cx="2289387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650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8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98" y="206375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5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5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 wrap="square"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191"/>
            <a:ext cx="2895600" cy="274637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3094495" y="4875691"/>
            <a:ext cx="2289387" cy="219168"/>
            <a:chOff x="3094495" y="4875691"/>
            <a:chExt cx="2289387" cy="219168"/>
          </a:xfrm>
        </p:grpSpPr>
        <p:sp>
          <p:nvSpPr>
            <p:cNvPr id="19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36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37"/>
            <a:ext cx="2895600" cy="274637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3094495" y="4875691"/>
            <a:ext cx="2289387" cy="219168"/>
            <a:chOff x="3094495" y="4875691"/>
            <a:chExt cx="2289387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92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61054" y="0"/>
            <a:ext cx="6782945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63640" y="-2117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5171342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888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0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8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are and Softwar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2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4914900"/>
            <a:ext cx="1600200" cy="57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Oracle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99313" y="4772025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6A82AC-9565-D340-A5C5-B42A0366F621}" type="slidenum"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99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0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2" descr="C:\Documents and Settings\mcolgan.ST-USERS\Local Settings\Temporary Internet Files\Content.IE5\DPV3RWON\MC900432680[1]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744" y="4819793"/>
            <a:ext cx="323706" cy="323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70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8113" y="4919663"/>
            <a:ext cx="6546850" cy="1416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61054" y="0"/>
            <a:ext cx="6782945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55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09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63640" y="-2117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5171342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888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8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are and Softwar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50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88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466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4914900"/>
            <a:ext cx="1600200" cy="57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Oracle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99313" y="4772025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6A82AC-9565-D340-A5C5-B42A0366F621}" type="slidenum"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99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7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1821925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137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2" descr="C:\Documents and Settings\mcolgan.ST-USERS\Local Settings\Temporary Internet Files\Content.IE5\DPV3RWON\MC900432680[1]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744" y="4819793"/>
            <a:ext cx="323706" cy="323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4914900"/>
            <a:ext cx="8839200" cy="114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080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61054" y="0"/>
            <a:ext cx="6782945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63640" y="-2117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5171342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888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image" Target="../media/image8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image" Target="../media/image8.wmf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34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image" Target="../media/image8.wmf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2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7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2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6" r:id="rId2"/>
    <p:sldLayoutId id="2147483812" r:id="rId3"/>
    <p:sldLayoutId id="2147483816" r:id="rId4"/>
    <p:sldLayoutId id="2147483817" r:id="rId5"/>
    <p:sldLayoutId id="2147483827" r:id="rId6"/>
    <p:sldLayoutId id="2147483828" r:id="rId7"/>
    <p:sldLayoutId id="2147483829" r:id="rId8"/>
    <p:sldLayoutId id="2147483822" r:id="rId9"/>
    <p:sldLayoutId id="2147483813" r:id="rId10"/>
    <p:sldLayoutId id="2147483814" r:id="rId11"/>
    <p:sldLayoutId id="2147483815" r:id="rId12"/>
    <p:sldLayoutId id="2147483818" r:id="rId13"/>
    <p:sldLayoutId id="2147483819" r:id="rId14"/>
    <p:sldLayoutId id="2147483820" r:id="rId15"/>
    <p:sldLayoutId id="2147483824" r:id="rId16"/>
    <p:sldLayoutId id="2147483825" r:id="rId17"/>
    <p:sldLayoutId id="2147483957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/>
          <p:nvPr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  <a:cs typeface="+mn-cs"/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  <p:sldLayoutId id="2147483871" r:id="rId26"/>
    <p:sldLayoutId id="2147483872" r:id="rId27"/>
    <p:sldLayoutId id="2147483873" r:id="rId28"/>
    <p:sldLayoutId id="2147483874" r:id="rId29"/>
    <p:sldLayoutId id="2147483876" r:id="rId30"/>
    <p:sldLayoutId id="2147483877" r:id="rId31"/>
    <p:sldLayoutId id="2147483878" r:id="rId32"/>
    <p:sldLayoutId id="2147483955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/>
          <p:nvPr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  <a:cs typeface="+mn-cs"/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  <p:sldLayoutId id="2147483910" r:id="rId27"/>
    <p:sldLayoutId id="2147483911" r:id="rId28"/>
    <p:sldLayoutId id="2147483912" r:id="rId29"/>
    <p:sldLayoutId id="2147483913" r:id="rId30"/>
    <p:sldLayoutId id="2147483914" r:id="rId31"/>
    <p:sldLayoutId id="2147483915" r:id="rId32"/>
    <p:sldLayoutId id="2147483916" r:id="rId33"/>
    <p:sldLayoutId id="214748391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/>
          <p:nvPr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  <a:cs typeface="+mn-cs"/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/>
          <p:nvPr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  <a:cs typeface="+mn-cs"/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77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593" y="4791852"/>
            <a:ext cx="2895600" cy="274637"/>
          </a:xfrm>
          <a:prstGeom prst="rect">
            <a:avLst/>
          </a:prstGeom>
        </p:spPr>
        <p:txBody>
          <a:bodyPr vert="horz" wrap="square" lIns="57067" tIns="28534" rIns="57067" bIns="28534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buClr>
                <a:srgbClr val="829E7E"/>
              </a:buCl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5"/>
          <p:cNvGrpSpPr>
            <a:grpSpLocks/>
          </p:cNvGrpSpPr>
          <p:nvPr/>
        </p:nvGrpSpPr>
        <p:grpSpPr bwMode="auto">
          <a:xfrm>
            <a:off x="0" y="4629157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63524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fld id="{DF43EDC1-DE77-47A3-B56B-F28176B942E3}" type="slidenum">
              <a:rPr lang="en-US" sz="600" smtClean="0">
                <a:solidFill>
                  <a:srgbClr val="000000"/>
                </a:solidFill>
              </a:rPr>
              <a:pPr algn="r"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858449" y="4875876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493" tIns="17246" rIns="34493" bIns="17246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342555" eaLnBrk="1" hangingPunct="1">
              <a:spcBef>
                <a:spcPts val="0"/>
              </a:spcBef>
              <a:buClr>
                <a:srgbClr val="829E7E"/>
              </a:buClr>
              <a:buFont typeface="Arial"/>
              <a:buNone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 © 2011, Oracle and/or its affiliates. All rights reserved.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824370" y="4897881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3094505" y="4875691"/>
            <a:ext cx="2289387" cy="219168"/>
            <a:chOff x="3094495" y="4875691"/>
            <a:chExt cx="2289387" cy="219168"/>
          </a:xfrm>
        </p:grpSpPr>
        <p:sp>
          <p:nvSpPr>
            <p:cNvPr id="21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555" eaLnBrk="1" hangingPunct="1">
                <a:spcBef>
                  <a:spcPts val="0"/>
                </a:spcBef>
                <a:buClr>
                  <a:srgbClr val="829E7E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11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32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06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597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130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541" indent="-212541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319" indent="-226817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171" indent="-141164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4910" indent="-228401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3583" indent="-2315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69291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4616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9941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5265" indent="-142662" algn="l" defTabSz="57064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325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0649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5975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30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628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195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7279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603" algn="l" defTabSz="57064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berkeley.edu/~brewer/cs262/3-selinger79.pdf" TargetMode="External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Based Optimizer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features become more and more complex</a:t>
            </a:r>
          </a:p>
          <a:p>
            <a:pPr lvl="1"/>
            <a:r>
              <a:rPr lang="en-US" dirty="0" smtClean="0"/>
              <a:t>Partitioning</a:t>
            </a:r>
          </a:p>
          <a:p>
            <a:pPr lvl="1"/>
            <a:r>
              <a:rPr lang="en-US" dirty="0" smtClean="0"/>
              <a:t>Parallel execution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easy way to extend Rule </a:t>
            </a:r>
            <a:r>
              <a:rPr lang="en-US" sz="2000" dirty="0" smtClean="0"/>
              <a:t>Based Optimizer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accommodate so many additional access paths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Having only one plan per statement regardless of the objects size or structure was no longer the best approach</a:t>
            </a:r>
          </a:p>
          <a:p>
            <a:pPr marL="228600" lvl="1" indent="-168275">
              <a:buClr>
                <a:srgbClr val="FF0000"/>
              </a:buCl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Oracle 7 - dawn of a new era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8043" y="3995057"/>
            <a:ext cx="562791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424545"/>
                </a:solidFill>
              </a:rPr>
              <a:t>Optimizer must evolve to become cost based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Based Optimizer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686800" cy="3062606"/>
          </a:xfrm>
        </p:spPr>
        <p:txBody>
          <a:bodyPr/>
          <a:lstStyle/>
          <a:p>
            <a:r>
              <a:rPr lang="en-US" dirty="0" smtClean="0"/>
              <a:t>Initial design based on IBM research paper</a:t>
            </a:r>
          </a:p>
          <a:p>
            <a:pPr lvl="1"/>
            <a:r>
              <a:rPr lang="en-US" dirty="0" smtClean="0">
                <a:hlinkClick r:id="rId2"/>
              </a:rPr>
              <a:t>Access Path Selection in a Relational Database Management System </a:t>
            </a:r>
            <a:r>
              <a:rPr lang="en-US" dirty="0" smtClean="0"/>
              <a:t>(1979)</a:t>
            </a:r>
          </a:p>
          <a:p>
            <a:r>
              <a:rPr lang="en-US" dirty="0" smtClean="0"/>
              <a:t>Approach outlined in the paper was  </a:t>
            </a:r>
          </a:p>
          <a:p>
            <a:pPr lvl="1"/>
            <a:r>
              <a:rPr lang="en-US" dirty="0" smtClean="0"/>
              <a:t>Multiple execution plans generated for a statement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 cost is computed for each plan</a:t>
            </a:r>
          </a:p>
          <a:p>
            <a:pPr lvl="1"/>
            <a:r>
              <a:rPr lang="en-US" dirty="0" smtClean="0"/>
              <a:t>Optimizer selects the plan with the lowest estimated cost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Oracle 7 - dawn of a new era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how the Optimizer works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663178" y="1094924"/>
            <a:ext cx="7764542" cy="3004638"/>
            <a:chOff x="2078355" y="2350746"/>
            <a:chExt cx="4141089" cy="1510865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638675" y="2488996"/>
              <a:ext cx="1393825" cy="635203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perspectiveLeft"/>
              <a:lightRig rig="threePt" dir="t"/>
            </a:scene3d>
          </p:spPr>
          <p:txBody>
            <a:bodyPr tIns="91440"/>
            <a:lstStyle/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Data Dictionary</a:t>
              </a:r>
              <a:endParaRPr lang="en-US" sz="2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211440" y="2611508"/>
              <a:ext cx="1752600" cy="3982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Query Transformation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Rewrite query text to allow it to be processed more efficiently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231631" y="3145282"/>
              <a:ext cx="1408189" cy="6760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Plan Generator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Multiple plans are generated for each SQL, using different access paths and join types. Each plan is costed  and plan with the lowest cost is used.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10100" y="3332444"/>
              <a:ext cx="1554480" cy="4908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Cost Estimator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Cost is an estimate of the amount of CPU and the number of disk I/Os, used to perform an operation</a:t>
              </a:r>
              <a:endParaRPr lang="en-US" sz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H="1">
              <a:off x="2628900" y="3016087"/>
              <a:ext cx="677" cy="1318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H="1">
              <a:off x="3660140" y="346710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3660140" y="2998524"/>
              <a:ext cx="1017693" cy="346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H="1" flipV="1">
              <a:off x="4010660" y="2779599"/>
              <a:ext cx="633307" cy="1127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90420" y="2552700"/>
              <a:ext cx="4129024" cy="1308911"/>
              <a:chOff x="3881120" y="4038600"/>
              <a:chExt cx="4129024" cy="1308911"/>
            </a:xfrm>
          </p:grpSpPr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>
                <a:off x="3886200" y="4038600"/>
                <a:ext cx="2209800" cy="0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6096000" y="4038600"/>
                <a:ext cx="0" cy="762000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>
                <a:off x="6096000" y="4800600"/>
                <a:ext cx="1905000" cy="0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8000999" y="4800600"/>
                <a:ext cx="9145" cy="543079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H="1">
                <a:off x="3881120" y="4038600"/>
                <a:ext cx="5080" cy="1293584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3889248" y="5336016"/>
                <a:ext cx="4120896" cy="11495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78355" y="2350746"/>
              <a:ext cx="1447800" cy="24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2400" b="1" dirty="0" smtClean="0">
                  <a:solidFill>
                    <a:srgbClr val="667263"/>
                  </a:solidFill>
                  <a:latin typeface="Arial" charset="0"/>
                  <a:ea typeface="+mn-ea"/>
                  <a:cs typeface="+mn-cs"/>
                </a:rPr>
                <a:t>Optimizer</a:t>
              </a:r>
              <a:endParaRPr lang="en-US" sz="2400" b="1" dirty="0">
                <a:solidFill>
                  <a:srgbClr val="667263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29275" y="2272187"/>
            <a:ext cx="123825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Statistics</a:t>
            </a:r>
            <a:endParaRPr lang="en-US" sz="16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3" y="2068352"/>
            <a:ext cx="2282825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Schema definitions</a:t>
            </a:r>
            <a:endParaRPr lang="en-US" sz="16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22960" y="1546860"/>
            <a:ext cx="3474720" cy="98298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 Transformations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800" dirty="0" smtClean="0"/>
              <a:t>Translate statements into semantically equivalent SQL that can be processed more efficiently</a:t>
            </a:r>
          </a:p>
          <a:p>
            <a:r>
              <a:rPr lang="en-US" sz="1800" dirty="0" smtClean="0"/>
              <a:t>Initial transformations were heuristic based</a:t>
            </a:r>
          </a:p>
          <a:p>
            <a:pPr lvl="1"/>
            <a:r>
              <a:rPr lang="en-US" sz="1600" dirty="0" smtClean="0"/>
              <a:t>Applied to SQL statements based on their structural properties only</a:t>
            </a:r>
          </a:p>
          <a:p>
            <a:r>
              <a:rPr lang="en-US" sz="1800" dirty="0" smtClean="0"/>
              <a:t>Predominately cost based now</a:t>
            </a:r>
          </a:p>
          <a:p>
            <a:r>
              <a:rPr lang="en-US" sz="1800" dirty="0" smtClean="0"/>
              <a:t>Transformations include</a:t>
            </a:r>
          </a:p>
          <a:p>
            <a:pPr lvl="1"/>
            <a:r>
              <a:rPr lang="en-US" sz="1600" dirty="0" smtClean="0"/>
              <a:t>Subquery Unnesting</a:t>
            </a:r>
          </a:p>
          <a:p>
            <a:pPr lvl="1"/>
            <a:r>
              <a:rPr lang="en-US" sz="1600" dirty="0" smtClean="0"/>
              <a:t>View Merging</a:t>
            </a:r>
          </a:p>
          <a:p>
            <a:pPr lvl="1"/>
            <a:r>
              <a:rPr lang="en-US" sz="1600" dirty="0" smtClean="0"/>
              <a:t>OR Expansion</a:t>
            </a:r>
          </a:p>
          <a:p>
            <a:pPr lvl="1"/>
            <a:r>
              <a:rPr lang="en-US" sz="1600" dirty="0" smtClean="0"/>
              <a:t>Star transformation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686800" cy="423784"/>
          </a:xfrm>
        </p:spPr>
        <p:txBody>
          <a:bodyPr/>
          <a:lstStyle/>
          <a:p>
            <a:r>
              <a:rPr lang="en-US" dirty="0" smtClean="0"/>
              <a:t>Subquery Unnesting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1379" y="1457769"/>
            <a:ext cx="5608321" cy="23395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C.cust_last_name, C.country_id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FROM  customers C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WHERE Exists(SELECT null 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FROM sales S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WHERE C.cust_id=S.cust_id 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AND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s.quantity_sold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1000);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226060" y="1830327"/>
            <a:ext cx="2933700" cy="2488686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correlated subquery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one that refers to a column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from a table outside the subquery</a:t>
            </a:r>
          </a:p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this case C.cust_id is referenced in the subquery</a:t>
            </a:r>
          </a:p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Without subquery unnesting the correlated subquery must be evaluated for each row in the Customers tables</a:t>
            </a:r>
          </a:p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41300" y="1708407"/>
            <a:ext cx="2933700" cy="2488686"/>
          </a:xfrm>
        </p:spPr>
        <p:txBody>
          <a:bodyPr/>
          <a:lstStyle/>
          <a:p>
            <a:r>
              <a:rPr lang="en-US" dirty="0" smtClean="0"/>
              <a:t>Transformation rewrites the EXISTS subquery to an ANY subquery</a:t>
            </a:r>
          </a:p>
          <a:p>
            <a:r>
              <a:rPr lang="en-US" dirty="0" smtClean="0"/>
              <a:t>ANY subquery is no longer correlated </a:t>
            </a:r>
          </a:p>
          <a:p>
            <a:r>
              <a:rPr lang="en-US" dirty="0" smtClean="0"/>
              <a:t>Any subquery returns a set of cust_id if any match the predicate will return true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686800" cy="423784"/>
          </a:xfrm>
        </p:spPr>
        <p:txBody>
          <a:bodyPr/>
          <a:lstStyle/>
          <a:p>
            <a:r>
              <a:rPr lang="en-US" dirty="0" smtClean="0"/>
              <a:t>Subquery Unnesting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1379" y="1457769"/>
            <a:ext cx="5608321" cy="23395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C.cust_last_name, C.country_id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FROM customers C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C.cust_id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ANY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(SELECT S.cust_id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FROM sales S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WHERE S.quantity_sold &gt; 1000);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/>
          <a:lstStyle/>
          <a:p>
            <a:r>
              <a:rPr lang="en-US" dirty="0" smtClean="0"/>
              <a:t>Query gets transformed as follows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41300" y="1708407"/>
            <a:ext cx="2933700" cy="2488686"/>
          </a:xfrm>
        </p:spPr>
        <p:txBody>
          <a:bodyPr/>
          <a:lstStyle/>
          <a:p>
            <a:r>
              <a:rPr lang="en-US" dirty="0" smtClean="0"/>
              <a:t>Transformation allows subquery to be evaluated as a SEMI join</a:t>
            </a:r>
          </a:p>
          <a:p>
            <a:r>
              <a:rPr lang="en-US" dirty="0" smtClean="0"/>
              <a:t>Subquery returns a set of cust_id and those cust_id are joined to the customers table via a SEMI Hash Join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686800" cy="423784"/>
          </a:xfrm>
        </p:spPr>
        <p:txBody>
          <a:bodyPr/>
          <a:lstStyle/>
          <a:p>
            <a:r>
              <a:rPr lang="en-US" dirty="0" smtClean="0"/>
              <a:t>Subquery Unnesting</a:t>
            </a:r>
            <a:endParaRPr lang="en-US" dirty="0"/>
          </a:p>
        </p:txBody>
      </p:sp>
      <p:pic>
        <p:nvPicPr>
          <p:cNvPr id="7" name="Picture 6" descr="subquery_unnesting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36" y="1953642"/>
            <a:ext cx="5033427" cy="140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335780" y="2537460"/>
            <a:ext cx="1684020" cy="2209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54000" y="1708407"/>
            <a:ext cx="2810607" cy="2488686"/>
          </a:xfrm>
        </p:spPr>
        <p:txBody>
          <a:bodyPr/>
          <a:lstStyle/>
          <a:p>
            <a:r>
              <a:rPr lang="en-US" dirty="0" smtClean="0"/>
              <a:t>Complex view merging refers to the merging of group by and distinct views</a:t>
            </a:r>
          </a:p>
          <a:p>
            <a:r>
              <a:rPr lang="en-US" dirty="0" smtClean="0"/>
              <a:t>Allows the optimizer to consider additional join orders and access paths</a:t>
            </a:r>
          </a:p>
          <a:p>
            <a:r>
              <a:rPr lang="en-US" dirty="0" smtClean="0"/>
              <a:t>Group-by/distinct operations can be delayed until after the joins have been evaluated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View Merging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82340" y="1306454"/>
            <a:ext cx="5293360" cy="30750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View cust_prod_totals_v as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sum(</a:t>
            </a:r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s.quantity_sold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total, s.cust_id, s.prod_id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from sales s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s.cust_id, s.prod_id;</a:t>
            </a:r>
          </a:p>
          <a:p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c.cust_id, c.cust_first_name, </a:t>
            </a:r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c.cust_last_name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from customers c, </a:t>
            </a:r>
            <a:r>
              <a:rPr lang="en-US" sz="1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cust_prod_totals_v v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products p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where c.country_id = 'US' 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</a:t>
            </a:r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c.cust_id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v.cust_id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v.total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100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and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v.prod_id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p.prod_id 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</a:t>
            </a:r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p.prod_name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'T3 Faux Fur-Trimmed Sweater';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54000" y="1708407"/>
            <a:ext cx="2810607" cy="2488686"/>
          </a:xfrm>
        </p:spPr>
        <p:txBody>
          <a:bodyPr/>
          <a:lstStyle/>
          <a:p>
            <a:r>
              <a:rPr lang="en-US" dirty="0" smtClean="0"/>
              <a:t>After transformation group by operation occurs after Sales is joined to Products and Customers </a:t>
            </a:r>
          </a:p>
          <a:p>
            <a:r>
              <a:rPr lang="en-US" dirty="0" smtClean="0"/>
              <a:t>Number of rows in group by greatly reduced after join</a:t>
            </a:r>
          </a:p>
          <a:p>
            <a:r>
              <a:rPr lang="en-US" dirty="0" smtClean="0"/>
              <a:t>May not always be best to delay the group by / distinct operation so transformation is cost based*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3700" y="4813300"/>
            <a:ext cx="599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*Compare the cost of the best plan with and without the transformation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View Merging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Query gets transformed as follows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82340" y="1298834"/>
            <a:ext cx="5293360" cy="31283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c.cust_id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cust_first_name, cust_last_name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from customers c, products p, </a:t>
            </a:r>
            <a:r>
              <a:rPr lang="en-US" sz="1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sales s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c.country_id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'US' 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c.cust_id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s.cust_id 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</a:t>
            </a:r>
            <a:r>
              <a:rPr lang="en-US" sz="1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s.prod_id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p.prod_id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p.prod_name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'T3 Faux Fur-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Trimme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…’ 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group by s.cust_id, s.prod_id,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p.rowid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c.rowid,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c.cust_last_name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c.cust_first_name, c.cust_id 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having </a:t>
            </a:r>
            <a:r>
              <a:rPr lang="en-US" sz="1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sum(s.quantity_sold)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54000" y="1708407"/>
            <a:ext cx="2810607" cy="2488686"/>
          </a:xfrm>
        </p:spPr>
        <p:txBody>
          <a:bodyPr/>
          <a:lstStyle/>
          <a:p>
            <a:r>
              <a:rPr lang="en-US" dirty="0" smtClean="0"/>
              <a:t>Transforms queries that contain OR predicates into the form of a UNION ALL query of two or more branches</a:t>
            </a:r>
          </a:p>
          <a:p>
            <a:r>
              <a:rPr lang="en-US" dirty="0" smtClean="0"/>
              <a:t>Without the transformation Optimizer treats OR predicates as a single unit</a:t>
            </a:r>
          </a:p>
          <a:p>
            <a:r>
              <a:rPr lang="en-US" dirty="0" smtClean="0"/>
              <a:t>Can’t use index on either column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Expansion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2340" y="1298834"/>
            <a:ext cx="5293360" cy="31283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FROM products 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WHERE prod_category ='Photo'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OR prod_subcategory ='Camera Media';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38200" y="1143000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ea typeface="Times New Roman" charset="0"/>
                <a:cs typeface="Times New Roman" charset="0"/>
              </a:rPr>
              <a:t>The</a:t>
            </a:r>
            <a:r>
              <a:rPr lang="en-US" sz="2400" b="0" dirty="0" smtClean="0">
                <a:ea typeface="Times New Roman" charset="0"/>
                <a:cs typeface="Times New Roman" charset="0"/>
              </a:rPr>
              <a:t> following </a:t>
            </a:r>
            <a:r>
              <a:rPr lang="en-US" sz="2400" b="0" dirty="0">
                <a:ea typeface="Times New Roman" charset="0"/>
                <a:cs typeface="Times New Roman" charset="0"/>
              </a:rPr>
              <a:t>is intended to outline our general product direction. It is intended for information purposes only, and may not be incorporated into any contract. It is not a commitment to deliver any material, code, or functionality, and should not be relied upon in making purchasing decisions.</a:t>
            </a:r>
            <a:br>
              <a:rPr lang="en-US" sz="2400" b="0" dirty="0">
                <a:ea typeface="Times New Roman" charset="0"/>
                <a:cs typeface="Times New Roman" charset="0"/>
              </a:rPr>
            </a:br>
            <a:r>
              <a:rPr lang="en-US" sz="2400" b="0" dirty="0">
                <a:ea typeface="Times New Roman" charset="0"/>
                <a:cs typeface="Times New Roman" charset="0"/>
              </a:rPr>
              <a:t>The development, release, and timing of any features or functionality described for Oracle’s products remains at the sole discretion of Oracle.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54000" y="1708407"/>
            <a:ext cx="2810607" cy="2488686"/>
          </a:xfrm>
        </p:spPr>
        <p:txBody>
          <a:bodyPr/>
          <a:lstStyle/>
          <a:p>
            <a:r>
              <a:rPr lang="en-US" dirty="0" smtClean="0"/>
              <a:t>The transformation adds an LNNVL() function to the second branch in order to avoid duplicates being generated across branches</a:t>
            </a:r>
          </a:p>
          <a:p>
            <a:r>
              <a:rPr lang="en-US" dirty="0" smtClean="0"/>
              <a:t> The LNNVL function returns TRUE, if the predicate evaluates to FALSE or if the predicate involves NULL; otherwise it will return FALSE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Query gets transformed as follows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Expansion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2340" y="1298834"/>
            <a:ext cx="5293360" cy="31283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FROM products 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WHERE prod_subcategory ='Camera Media‘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UNION ALL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FROM products 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WHERE prod_category ='Photo'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</a:t>
            </a:r>
            <a:r>
              <a:rPr lang="en-US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lnnvl</a:t>
            </a:r>
            <a:r>
              <a:rPr lang="en-US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prod_subcategory</a:t>
            </a:r>
            <a:r>
              <a:rPr lang="en-US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'Camera Media')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lnnvl</a:t>
            </a:r>
            <a:r>
              <a:rPr lang="en-US" sz="1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(true) is FALSE, </a:t>
            </a:r>
            <a:r>
              <a:rPr lang="en-US" sz="12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lnnvl</a:t>
            </a:r>
            <a:r>
              <a:rPr lang="en-US" sz="1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(false||null) is TRUE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54000" y="1708407"/>
            <a:ext cx="2810607" cy="2488686"/>
          </a:xfrm>
        </p:spPr>
        <p:txBody>
          <a:bodyPr/>
          <a:lstStyle/>
          <a:p>
            <a:r>
              <a:rPr lang="en-US" dirty="0" smtClean="0"/>
              <a:t>Transformation allows an index access to be considered for each branch of the UNION ALL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Expansion</a:t>
            </a:r>
            <a:endParaRPr lang="en-US" dirty="0"/>
          </a:p>
        </p:txBody>
      </p:sp>
      <p:pic>
        <p:nvPicPr>
          <p:cNvPr id="7" name="Picture 6" descr="or_expansion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45" y="1583799"/>
            <a:ext cx="5735955" cy="20271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Query Transformation</a:t>
            </a:r>
            <a:endParaRPr lang="en-US" dirty="0"/>
          </a:p>
        </p:txBody>
      </p:sp>
      <p:grpSp>
        <p:nvGrpSpPr>
          <p:cNvPr id="3" name="Group 56"/>
          <p:cNvGrpSpPr/>
          <p:nvPr/>
        </p:nvGrpSpPr>
        <p:grpSpPr>
          <a:xfrm>
            <a:off x="3840480" y="837851"/>
            <a:ext cx="4529555" cy="3210606"/>
            <a:chOff x="3212190" y="812500"/>
            <a:chExt cx="5808085" cy="3810346"/>
          </a:xfrm>
        </p:grpSpPr>
        <p:sp>
          <p:nvSpPr>
            <p:cNvPr id="6" name="5-Point Star 5"/>
            <p:cNvSpPr/>
            <p:nvPr/>
          </p:nvSpPr>
          <p:spPr>
            <a:xfrm>
              <a:off x="3212190" y="812500"/>
              <a:ext cx="5808085" cy="3810346"/>
            </a:xfrm>
            <a:prstGeom prst="star5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Internal Storage 11"/>
            <p:cNvSpPr/>
            <p:nvPr/>
          </p:nvSpPr>
          <p:spPr>
            <a:xfrm>
              <a:off x="5669280" y="2214880"/>
              <a:ext cx="1061741" cy="1158240"/>
            </a:xfrm>
            <a:prstGeom prst="flowChartInternalStorag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numCol="1" rtlCol="0" anchor="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Sales</a:t>
              </a:r>
              <a:r>
                <a:rPr lang="en-US" sz="1050" dirty="0" smtClean="0">
                  <a:solidFill>
                    <a:srgbClr val="000000"/>
                  </a:solidFill>
                </a:rPr>
                <a:t> Fact Table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9" name="Internal Storage 18"/>
            <p:cNvSpPr/>
            <p:nvPr/>
          </p:nvSpPr>
          <p:spPr>
            <a:xfrm>
              <a:off x="7447280" y="2113280"/>
              <a:ext cx="1341258" cy="548640"/>
            </a:xfrm>
            <a:prstGeom prst="flowChartInternalStorag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Products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white"/>
                  </a:solidFill>
                </a:rPr>
                <a:t>Dimension 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0" name="Internal Storage 19"/>
            <p:cNvSpPr/>
            <p:nvPr/>
          </p:nvSpPr>
          <p:spPr>
            <a:xfrm>
              <a:off x="6898640" y="3891280"/>
              <a:ext cx="1280160" cy="548640"/>
            </a:xfrm>
            <a:prstGeom prst="flowChartInternalStorag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Time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white"/>
                  </a:solidFill>
                </a:rPr>
                <a:t>Dimension 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1" name="Internal Storage 20"/>
            <p:cNvSpPr/>
            <p:nvPr/>
          </p:nvSpPr>
          <p:spPr>
            <a:xfrm>
              <a:off x="3613748" y="3891280"/>
              <a:ext cx="1699932" cy="548640"/>
            </a:xfrm>
            <a:prstGeom prst="flowChartInternalStorag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Geography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white"/>
                  </a:solidFill>
                </a:rPr>
                <a:t>Dimension 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2" name="Internal Storage 21"/>
            <p:cNvSpPr/>
            <p:nvPr/>
          </p:nvSpPr>
          <p:spPr>
            <a:xfrm>
              <a:off x="3484880" y="2113280"/>
              <a:ext cx="1524000" cy="548640"/>
            </a:xfrm>
            <a:prstGeom prst="flowChartInternalStorag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Suppliers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white"/>
                  </a:solidFill>
                </a:rPr>
                <a:t>Dimension 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3" name="Internal Storage 22"/>
            <p:cNvSpPr/>
            <p:nvPr/>
          </p:nvSpPr>
          <p:spPr>
            <a:xfrm>
              <a:off x="5394960" y="1016000"/>
              <a:ext cx="1524000" cy="548640"/>
            </a:xfrm>
            <a:prstGeom prst="flowChartInternalStorag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Customers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white"/>
                  </a:solidFill>
                </a:rPr>
                <a:t>Dimension 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12" idx="1"/>
            </p:cNvCxnSpPr>
            <p:nvPr/>
          </p:nvCxnSpPr>
          <p:spPr>
            <a:xfrm>
              <a:off x="5029200" y="2418080"/>
              <a:ext cx="640080" cy="375920"/>
            </a:xfrm>
            <a:prstGeom prst="straightConnector1">
              <a:avLst/>
            </a:prstGeom>
            <a:ln>
              <a:headEnd type="arrow" w="sm" len="med"/>
              <a:tailEnd type="arrow" w="sm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2" idx="0"/>
            </p:cNvCxnSpPr>
            <p:nvPr/>
          </p:nvCxnSpPr>
          <p:spPr>
            <a:xfrm rot="16200000" flipH="1">
              <a:off x="5868675" y="1883405"/>
              <a:ext cx="619760" cy="43190"/>
            </a:xfrm>
            <a:prstGeom prst="straightConnector1">
              <a:avLst/>
            </a:prstGeom>
            <a:ln>
              <a:headEnd type="arrow" w="sm" len="med"/>
              <a:tailEnd type="arrow" w="sm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9" idx="1"/>
              <a:endCxn id="12" idx="3"/>
            </p:cNvCxnSpPr>
            <p:nvPr/>
          </p:nvCxnSpPr>
          <p:spPr>
            <a:xfrm rot="10800000" flipV="1">
              <a:off x="6731022" y="2387600"/>
              <a:ext cx="716259" cy="406401"/>
            </a:xfrm>
            <a:prstGeom prst="straightConnector1">
              <a:avLst/>
            </a:prstGeom>
            <a:ln>
              <a:headEnd type="arrow" w="sm" len="med"/>
              <a:tailEnd type="arrow" w="sm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6624320" y="3362960"/>
              <a:ext cx="568960" cy="548640"/>
            </a:xfrm>
            <a:prstGeom prst="straightConnector1">
              <a:avLst/>
            </a:prstGeom>
            <a:ln>
              <a:headEnd type="arrow" w="sm" len="med"/>
              <a:tailEnd type="arrow" w="sm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5191760" y="3413760"/>
              <a:ext cx="579120" cy="457200"/>
            </a:xfrm>
            <a:prstGeom prst="straightConnector1">
              <a:avLst/>
            </a:prstGeom>
            <a:ln>
              <a:headEnd type="arrow" w="sm" len="med"/>
              <a:tailEnd type="arrow" w="sm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4" name="Text Placeholder 9"/>
          <p:cNvSpPr txBox="1">
            <a:spLocks/>
          </p:cNvSpPr>
          <p:nvPr/>
        </p:nvSpPr>
        <p:spPr>
          <a:xfrm>
            <a:off x="457200" y="1484187"/>
            <a:ext cx="2702559" cy="2488686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defTabSz="228600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85000"/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</a:rPr>
              <a:t> </a:t>
            </a:r>
          </a:p>
          <a:p>
            <a:pPr lvl="0" defTabSz="228600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85000"/>
            </a:pPr>
            <a:r>
              <a:rPr 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</a:rPr>
              <a:t>Cost-based* transformation designed to execute star queries more efficiently</a:t>
            </a:r>
          </a:p>
          <a:p>
            <a:pPr lvl="0" defTabSz="228600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85000"/>
            </a:pPr>
            <a:r>
              <a:rPr 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</a:rPr>
              <a:t>Relies on bitmap indexes on foreign key columns to access rows in the fact table</a:t>
            </a:r>
          </a:p>
          <a:p>
            <a:pPr lvl="0" defTabSz="228600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85000"/>
            </a:pPr>
            <a:r>
              <a:rPr 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</a:rPr>
              <a:t>Controlled by parameter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</a:rPr>
              <a:t> STAR_TRANSFORMATION_ENABLED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9018" y="3963645"/>
            <a:ext cx="464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</a:rPr>
              <a:t>Star Schema - one or more large fact table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</a:rPr>
              <a:t>and many smaller dimension tables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3220" y="4820920"/>
            <a:ext cx="599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*Compares the cost of the best plan with and without the transformation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57201" y="1769367"/>
            <a:ext cx="2607406" cy="2488686"/>
          </a:xfrm>
        </p:spPr>
        <p:txBody>
          <a:bodyPr/>
          <a:lstStyle/>
          <a:p>
            <a:r>
              <a:rPr lang="en-US" dirty="0" smtClean="0"/>
              <a:t>Traditionally a star query only defines predicates on the dimension tables</a:t>
            </a:r>
          </a:p>
          <a:p>
            <a:r>
              <a:rPr lang="en-US" dirty="0" smtClean="0"/>
              <a:t>No efficient way to access rows in the fact table</a:t>
            </a:r>
          </a:p>
          <a:p>
            <a:r>
              <a:rPr lang="en-US" dirty="0" smtClean="0"/>
              <a:t>By rewriting the query new access paths become available on the fact 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Query Transformation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7079" y="1343469"/>
            <a:ext cx="5715001" cy="30532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FROM fact, d1, d2, d3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WHERE fact.c1 = d1.c1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fact.c2 = d2.c1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fact.c3 = d3.c1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d1.c2 IN (1, 2, 3, 4)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d2.c2 &lt; 100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d3.c2 = 35;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1" y="2013207"/>
            <a:ext cx="2607406" cy="2488686"/>
          </a:xfrm>
        </p:spPr>
        <p:txBody>
          <a:bodyPr/>
          <a:lstStyle/>
          <a:p>
            <a:r>
              <a:rPr lang="en-US" dirty="0" smtClean="0"/>
              <a:t>Converts original query to include 3 sub-queries on the fact</a:t>
            </a:r>
          </a:p>
          <a:p>
            <a:r>
              <a:rPr lang="en-US" dirty="0" smtClean="0"/>
              <a:t>Fact table accessed first via bitmap index and then joins out to dimension tables</a:t>
            </a:r>
          </a:p>
          <a:p>
            <a:r>
              <a:rPr lang="en-US" dirty="0" smtClean="0"/>
              <a:t>Result of sub-queries may be saved in temp tables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Query Transformation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Query gets transformed as follows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7079" y="1312989"/>
            <a:ext cx="5715001" cy="30685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 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FROM    fact, d1, d2, d3</a:t>
            </a:r>
          </a:p>
          <a:p>
            <a:r>
              <a:rPr lang="en-US" sz="14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exactly as before …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fact.c1 IN (SELECT d1.c1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FROM d1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WHERE d1.c2 IN (1, 2, 3, 4) ) 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fact.c2 IN (select d2.c1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FROM d2 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WHERE d2.c2 &lt; 100)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AND fact.c3 IN (SELECT d3.c1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FROM d3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WHERE d3.c2 = 35)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how the Optimizer works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663178" y="1094924"/>
            <a:ext cx="7764542" cy="3004638"/>
            <a:chOff x="2078355" y="2350746"/>
            <a:chExt cx="4141089" cy="1510865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638675" y="2488996"/>
              <a:ext cx="1393825" cy="635203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perspectiveLeft"/>
              <a:lightRig rig="threePt" dir="t"/>
            </a:scene3d>
          </p:spPr>
          <p:txBody>
            <a:bodyPr tIns="91440"/>
            <a:lstStyle/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Data Dictionary</a:t>
              </a:r>
              <a:endParaRPr lang="en-US" sz="2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211440" y="2611508"/>
              <a:ext cx="1752600" cy="3982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Query Transformation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Rewrite query text to allow it to be processed more efficiently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231631" y="3145282"/>
              <a:ext cx="1408189" cy="6760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Plan Generator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Multiple plans are generated for each SQL, using different access paths and join types. Each plan is costed  and plan with the lowest cost is used.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10100" y="3332444"/>
              <a:ext cx="1554480" cy="4908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Cost Estimator</a:t>
              </a: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Cost is an estimate of the amount of CPU and the number of disk I/Os, used to perform an operation</a:t>
              </a:r>
              <a:endParaRPr lang="en-US" sz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H="1">
              <a:off x="2628900" y="3016087"/>
              <a:ext cx="677" cy="1318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H="1">
              <a:off x="3660140" y="346710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3660140" y="2998524"/>
              <a:ext cx="1017693" cy="346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H="1" flipV="1">
              <a:off x="4010660" y="2779599"/>
              <a:ext cx="633307" cy="1127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90420" y="2552700"/>
              <a:ext cx="4129024" cy="1308911"/>
              <a:chOff x="3881120" y="4038600"/>
              <a:chExt cx="4129024" cy="1308911"/>
            </a:xfrm>
          </p:grpSpPr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>
                <a:off x="3886200" y="4038600"/>
                <a:ext cx="2209800" cy="0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6096000" y="4038600"/>
                <a:ext cx="0" cy="762000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>
                <a:off x="6096000" y="4800600"/>
                <a:ext cx="1905000" cy="0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8000999" y="4800600"/>
                <a:ext cx="9145" cy="543079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H="1">
                <a:off x="3881120" y="4038600"/>
                <a:ext cx="5080" cy="1293584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3889248" y="5336016"/>
                <a:ext cx="4120896" cy="11495"/>
              </a:xfrm>
              <a:prstGeom prst="line">
                <a:avLst/>
              </a:prstGeom>
              <a:noFill/>
              <a:ln w="28575" cap="rnd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78355" y="2350746"/>
              <a:ext cx="1447800" cy="24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2400" b="1" dirty="0" smtClean="0">
                  <a:solidFill>
                    <a:srgbClr val="667263"/>
                  </a:solidFill>
                  <a:latin typeface="Arial" charset="0"/>
                  <a:ea typeface="+mn-ea"/>
                  <a:cs typeface="+mn-cs"/>
                </a:rPr>
                <a:t>Optimizer</a:t>
              </a:r>
              <a:endParaRPr lang="en-US" sz="2400" b="1" dirty="0">
                <a:solidFill>
                  <a:srgbClr val="667263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29275" y="2272187"/>
            <a:ext cx="123825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Statistics</a:t>
            </a:r>
            <a:endParaRPr lang="en-US" sz="16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3" y="2068352"/>
            <a:ext cx="2282825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Schema definitions</a:t>
            </a:r>
            <a:endParaRPr lang="en-US" sz="16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" y="42291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Controlled by OPTIMIZER_FEATURES_ENABLED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0" y="1916203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4066" indent="-84066"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6000" dirty="0">
                <a:solidFill>
                  <a:srgbClr val="FFFFFF"/>
                </a:solidFill>
              </a:rPr>
              <a:t>Q&amp;A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62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itle 5"/>
          <p:cNvSpPr>
            <a:spLocks noGrp="1"/>
          </p:cNvSpPr>
          <p:nvPr>
            <p:ph type="ctrTitle"/>
          </p:nvPr>
        </p:nvSpPr>
        <p:spPr>
          <a:xfrm>
            <a:off x="1152525" y="3825875"/>
            <a:ext cx="6458719" cy="441325"/>
          </a:xfrm>
        </p:spPr>
        <p:txBody>
          <a:bodyPr wrap="square">
            <a:no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Oracle Optimizer One </a:t>
            </a:r>
            <a:r>
              <a:rPr lang="en-US" smtClean="0">
                <a:ea typeface="ＭＳ Ｐゴシック" pitchFamily="34" charset="-128"/>
              </a:rPr>
              <a:t>Day Workshop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73" y="117158"/>
            <a:ext cx="966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Thomas </a:t>
            </a:r>
            <a:r>
              <a:rPr lang="en-US" dirty="0" err="1" smtClean="0"/>
              <a:t>Kyte</a:t>
            </a:r>
            <a:endParaRPr lang="en-US" dirty="0" smtClean="0"/>
          </a:p>
          <a:p>
            <a:pPr eaLnBrk="1" hangingPunct="1"/>
            <a:r>
              <a:rPr lang="en-US" dirty="0" smtClean="0"/>
              <a:t>http://asktom.oracle.com/</a:t>
            </a:r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235" y="728685"/>
            <a:ext cx="2132594" cy="20246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63398" y="3071058"/>
            <a:ext cx="1981200" cy="1085850"/>
            <a:chOff x="3024" y="2448"/>
            <a:chExt cx="1248" cy="68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24" y="2668"/>
              <a:ext cx="117" cy="23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pic>
          <p:nvPicPr>
            <p:cNvPr id="10" name="Picture 9" descr="asktom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48"/>
              <a:ext cx="1200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4088" y="3470910"/>
            <a:ext cx="7283132" cy="425054"/>
          </a:xfrm>
        </p:spPr>
        <p:txBody>
          <a:bodyPr/>
          <a:lstStyle/>
          <a:p>
            <a:pPr algn="ctr"/>
            <a:r>
              <a:rPr lang="en-US" sz="3200" dirty="0" smtClean="0"/>
              <a:t>Quick </a:t>
            </a:r>
            <a:r>
              <a:rPr lang="en-US" sz="3200" smtClean="0"/>
              <a:t>History of Oracle </a:t>
            </a:r>
            <a:r>
              <a:rPr lang="en-US" sz="3200" dirty="0" smtClean="0"/>
              <a:t>Optimizer</a:t>
            </a:r>
            <a:endParaRPr lang="en-US" sz="3200" dirty="0"/>
          </a:p>
        </p:txBody>
      </p:sp>
      <p:grpSp>
        <p:nvGrpSpPr>
          <p:cNvPr id="2" name="Picture Placeholder 6"/>
          <p:cNvGrpSpPr>
            <a:grpSpLocks noGrp="1"/>
          </p:cNvGrpSpPr>
          <p:nvPr/>
        </p:nvGrpSpPr>
        <p:grpSpPr>
          <a:xfrm>
            <a:off x="2363788" y="814388"/>
            <a:ext cx="3600825" cy="2708090"/>
            <a:chOff x="954709" y="2685950"/>
            <a:chExt cx="1723180" cy="1679222"/>
          </a:xfrm>
        </p:grpSpPr>
        <p:grpSp>
          <p:nvGrpSpPr>
            <p:cNvPr id="3" name="Group 88"/>
            <p:cNvGrpSpPr/>
            <p:nvPr/>
          </p:nvGrpSpPr>
          <p:grpSpPr>
            <a:xfrm>
              <a:off x="954709" y="2729192"/>
              <a:ext cx="1723180" cy="1635980"/>
              <a:chOff x="954709" y="2729191"/>
              <a:chExt cx="1723180" cy="1635980"/>
            </a:xfrm>
          </p:grpSpPr>
          <p:pic>
            <p:nvPicPr>
              <p:cNvPr id="14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40000">
                <a:off x="954709" y="2729191"/>
                <a:ext cx="1723180" cy="163598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578433" y="3145970"/>
                <a:ext cx="7728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CBO</a:t>
                </a:r>
              </a:p>
            </p:txBody>
          </p:sp>
        </p:grpSp>
        <p:grpSp>
          <p:nvGrpSpPr>
            <p:cNvPr id="5" name="Group 53"/>
            <p:cNvGrpSpPr/>
            <p:nvPr/>
          </p:nvGrpSpPr>
          <p:grpSpPr>
            <a:xfrm>
              <a:off x="1242652" y="2685950"/>
              <a:ext cx="1178690" cy="1484805"/>
              <a:chOff x="7154387" y="18273"/>
              <a:chExt cx="1178690" cy="148480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7382814" y="137040"/>
                <a:ext cx="849755" cy="109630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10" descr="PastedGraphic-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4387" y="18273"/>
                <a:ext cx="1178690" cy="148480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06"/>
            <a:ext cx="8442960" cy="423784"/>
          </a:xfrm>
        </p:spPr>
        <p:txBody>
          <a:bodyPr/>
          <a:lstStyle/>
          <a:p>
            <a:r>
              <a:rPr lang="en-US" dirty="0" smtClean="0"/>
              <a:t>What happens when a SQL statement is issued?</a:t>
            </a:r>
            <a:endParaRPr lang="en-US" dirty="0"/>
          </a:p>
        </p:txBody>
      </p: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422598" y="776291"/>
            <a:ext cx="1020763" cy="800100"/>
            <a:chOff x="2047" y="1392"/>
            <a:chExt cx="643" cy="672"/>
          </a:xfrm>
        </p:grpSpPr>
        <p:pic>
          <p:nvPicPr>
            <p:cNvPr id="6" name="Picture 1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7" y="1392"/>
              <a:ext cx="643" cy="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Text Box 122"/>
            <p:cNvSpPr txBox="1">
              <a:spLocks noChangeArrowheads="1"/>
            </p:cNvSpPr>
            <p:nvPr/>
          </p:nvSpPr>
          <p:spPr bwMode="auto">
            <a:xfrm>
              <a:off x="2162" y="1752"/>
              <a:ext cx="438" cy="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ts val="450"/>
                </a:spcBef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latin typeface="Arial" charset="0"/>
                  <a:ea typeface="MS Gothic" pitchFamily="49" charset="-128"/>
                  <a:cs typeface="+mn-cs"/>
                </a:rPr>
                <a:t>User</a:t>
              </a:r>
              <a:endParaRPr lang="en-GB" sz="1800" b="1" dirty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endParaRPr>
            </a:p>
          </p:txBody>
        </p:sp>
      </p:grpSp>
      <p:sp>
        <p:nvSpPr>
          <p:cNvPr id="9" name="Flowchart: Magnetic Disk 8"/>
          <p:cNvSpPr/>
          <p:nvPr/>
        </p:nvSpPr>
        <p:spPr bwMode="auto">
          <a:xfrm>
            <a:off x="116205" y="1470660"/>
            <a:ext cx="8846820" cy="3162300"/>
          </a:xfrm>
          <a:prstGeom prst="flowChartMagneticDisk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endParaRPr lang="en-US" sz="2000" b="1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7439025" y="2486026"/>
            <a:ext cx="1371600" cy="428625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perspectiveLeft"/>
            <a:lightRig rig="threePt" dir="t"/>
          </a:scene3d>
        </p:spPr>
        <p:txBody>
          <a:bodyPr tIns="91440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Dictionary</a:t>
            </a:r>
          </a:p>
        </p:txBody>
      </p:sp>
      <p:grpSp>
        <p:nvGrpSpPr>
          <p:cNvPr id="5" name="Group 80"/>
          <p:cNvGrpSpPr/>
          <p:nvPr/>
        </p:nvGrpSpPr>
        <p:grpSpPr>
          <a:xfrm>
            <a:off x="295275" y="2533650"/>
            <a:ext cx="3705225" cy="1771650"/>
            <a:chOff x="295275" y="2533650"/>
            <a:chExt cx="3705225" cy="1771650"/>
          </a:xfrm>
        </p:grpSpPr>
        <p:grpSp>
          <p:nvGrpSpPr>
            <p:cNvPr id="10" name="Group 16"/>
            <p:cNvGrpSpPr/>
            <p:nvPr/>
          </p:nvGrpSpPr>
          <p:grpSpPr>
            <a:xfrm>
              <a:off x="295275" y="3000376"/>
              <a:ext cx="2000250" cy="1304924"/>
              <a:chOff x="5334000" y="1828800"/>
              <a:chExt cx="1905000" cy="1292396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5334000" y="1828800"/>
                <a:ext cx="1905000" cy="1292396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5410200" y="2133600"/>
                <a:ext cx="1676400" cy="937812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5486400" y="2133600"/>
                <a:ext cx="14778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Library Cache</a:t>
                </a:r>
                <a:endParaRPr lang="en-US" sz="120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5486400" y="2438400"/>
                <a:ext cx="1447800" cy="6180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5489459" y="2438400"/>
                <a:ext cx="1284764" cy="338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050" b="1" dirty="0" smtClean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Shared SQL Area</a:t>
                </a:r>
                <a:endPara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5410200" y="1828800"/>
                <a:ext cx="1232166" cy="410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Shared Pool</a:t>
                </a:r>
                <a:endParaRPr lang="en-US" sz="140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1" name="Group 65"/>
              <p:cNvGrpSpPr/>
              <p:nvPr/>
            </p:nvGrpSpPr>
            <p:grpSpPr>
              <a:xfrm>
                <a:off x="6400800" y="2743200"/>
                <a:ext cx="457200" cy="328295"/>
                <a:chOff x="7315200" y="4020977"/>
                <a:chExt cx="457200" cy="328295"/>
              </a:xfrm>
            </p:grpSpPr>
            <p:sp>
              <p:nvSpPr>
                <p:cNvPr id="32" name="Oval 33"/>
                <p:cNvSpPr>
                  <a:spLocks noChangeArrowheads="1"/>
                </p:cNvSpPr>
                <p:nvPr/>
              </p:nvSpPr>
              <p:spPr bwMode="auto">
                <a:xfrm>
                  <a:off x="7421880" y="4020977"/>
                  <a:ext cx="274320" cy="243839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667263"/>
                    </a:buClr>
                  </a:pPr>
                  <a:endParaRPr lang="en-US" sz="2000" b="1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7315200" y="4020978"/>
                  <a:ext cx="457200" cy="3282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667263"/>
                    </a:buClr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Cn</a:t>
                  </a:r>
                </a:p>
              </p:txBody>
            </p:sp>
          </p:grp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5516880" y="2743200"/>
                <a:ext cx="274320" cy="243839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8" name="Text Box 34"/>
              <p:cNvSpPr txBox="1">
                <a:spLocks noChangeArrowheads="1"/>
              </p:cNvSpPr>
              <p:nvPr/>
            </p:nvSpPr>
            <p:spPr bwMode="auto">
              <a:xfrm>
                <a:off x="5410200" y="2743201"/>
                <a:ext cx="457200" cy="328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C1</a:t>
                </a:r>
                <a:endParaRPr lang="en-US" sz="1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auto">
              <a:xfrm>
                <a:off x="5897880" y="2743200"/>
                <a:ext cx="274320" cy="243839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" name="Text Box 34"/>
              <p:cNvSpPr txBox="1">
                <a:spLocks noChangeArrowheads="1"/>
              </p:cNvSpPr>
              <p:nvPr/>
            </p:nvSpPr>
            <p:spPr bwMode="auto">
              <a:xfrm>
                <a:off x="5791200" y="2743201"/>
                <a:ext cx="457200" cy="328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C2</a:t>
                </a:r>
                <a:endParaRPr lang="en-US" sz="1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96000" y="2602468"/>
                <a:ext cx="457200" cy="499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…</a:t>
                </a: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auto">
            <a:xfrm flipH="1">
              <a:off x="2362200" y="2533650"/>
              <a:ext cx="1638300" cy="105727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2752725" y="2909888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2000" b="1" dirty="0" smtClean="0">
                  <a:solidFill>
                    <a:srgbClr val="667263"/>
                  </a:solidFill>
                  <a:latin typeface="Arial" charset="0"/>
                  <a:ea typeface="+mn-ea"/>
                  <a:cs typeface="+mn-cs"/>
                </a:rPr>
                <a:t>3</a:t>
              </a:r>
              <a:endParaRPr lang="en-US" sz="2000" b="1" dirty="0">
                <a:solidFill>
                  <a:srgbClr val="667263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39540" y="2705100"/>
            <a:ext cx="3575684" cy="1028700"/>
            <a:chOff x="3939540" y="2705100"/>
            <a:chExt cx="3575684" cy="1028700"/>
          </a:xfrm>
        </p:grpSpPr>
        <p:sp>
          <p:nvSpPr>
            <p:cNvPr id="73" name="Rounded Rectangle 72"/>
            <p:cNvSpPr/>
            <p:nvPr/>
          </p:nvSpPr>
          <p:spPr>
            <a:xfrm>
              <a:off x="3939540" y="2918460"/>
              <a:ext cx="2301240" cy="81534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5"/>
            <p:cNvGrpSpPr/>
            <p:nvPr/>
          </p:nvGrpSpPr>
          <p:grpSpPr>
            <a:xfrm>
              <a:off x="4070984" y="2705100"/>
              <a:ext cx="3444240" cy="834308"/>
              <a:chOff x="4070984" y="3000375"/>
              <a:chExt cx="3444240" cy="834308"/>
            </a:xfrm>
          </p:grpSpPr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>
                <a:off x="4391025" y="3000375"/>
                <a:ext cx="0" cy="171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 flipV="1">
                <a:off x="6225540" y="3162299"/>
                <a:ext cx="1289684" cy="4552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070984" y="3409951"/>
                <a:ext cx="1933575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rPr>
                  <a:t>Optimizer</a:t>
                </a:r>
                <a:endParaRPr lang="en-US" sz="2400" b="1" dirty="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6438899" y="1237775"/>
            <a:ext cx="225742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r>
              <a:rPr lang="en-US" sz="2000" b="1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Oracle Database </a:t>
            </a:r>
            <a:endParaRPr lang="en-US" sz="2000" b="1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3" name="Group 83"/>
          <p:cNvGrpSpPr/>
          <p:nvPr/>
        </p:nvGrpSpPr>
        <p:grpSpPr>
          <a:xfrm>
            <a:off x="2286000" y="3762375"/>
            <a:ext cx="3429000" cy="496135"/>
            <a:chOff x="2286000" y="3762375"/>
            <a:chExt cx="3429000" cy="496135"/>
          </a:xfrm>
        </p:grpSpPr>
        <p:grpSp>
          <p:nvGrpSpPr>
            <p:cNvPr id="14" name="Group 67"/>
            <p:cNvGrpSpPr/>
            <p:nvPr/>
          </p:nvGrpSpPr>
          <p:grpSpPr>
            <a:xfrm>
              <a:off x="4038600" y="3762375"/>
              <a:ext cx="1676400" cy="496135"/>
              <a:chOff x="4038600" y="4057650"/>
              <a:chExt cx="1676400" cy="496135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4038600" y="4263320"/>
                <a:ext cx="1676400" cy="29046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Code Generator</a:t>
                </a:r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>
                <a:off x="4391025" y="4057650"/>
                <a:ext cx="0" cy="171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9" name="Line 37"/>
            <p:cNvSpPr>
              <a:spLocks noChangeShapeType="1"/>
            </p:cNvSpPr>
            <p:nvPr/>
          </p:nvSpPr>
          <p:spPr bwMode="auto">
            <a:xfrm flipH="1" flipV="1">
              <a:off x="2286000" y="4086225"/>
              <a:ext cx="1676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82"/>
          <p:cNvGrpSpPr/>
          <p:nvPr/>
        </p:nvGrpSpPr>
        <p:grpSpPr>
          <a:xfrm>
            <a:off x="1466850" y="647701"/>
            <a:ext cx="3170558" cy="820529"/>
            <a:chOff x="1466850" y="647701"/>
            <a:chExt cx="3170558" cy="820529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3383" y="647701"/>
              <a:ext cx="454025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AutoShape 10"/>
            <p:cNvCxnSpPr>
              <a:cxnSpLocks noChangeShapeType="1"/>
            </p:cNvCxnSpPr>
            <p:nvPr/>
          </p:nvCxnSpPr>
          <p:spPr bwMode="auto">
            <a:xfrm flipV="1">
              <a:off x="1466850" y="1092995"/>
              <a:ext cx="2716533" cy="40480"/>
            </a:xfrm>
            <a:prstGeom prst="straightConnector1">
              <a:avLst/>
            </a:prstGeom>
            <a:noFill/>
            <a:ln w="2844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</p:cxnSp>
        <p:sp>
          <p:nvSpPr>
            <p:cNvPr id="70" name="TextBox 69"/>
            <p:cNvSpPr txBox="1"/>
            <p:nvPr/>
          </p:nvSpPr>
          <p:spPr>
            <a:xfrm>
              <a:off x="3028950" y="816770"/>
              <a:ext cx="285750" cy="65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2000" b="1" dirty="0" smtClean="0">
                  <a:solidFill>
                    <a:srgbClr val="667263"/>
                  </a:solidFill>
                  <a:latin typeface="Arial" charset="0"/>
                  <a:ea typeface="+mn-ea"/>
                  <a:cs typeface="+mn-cs"/>
                </a:rPr>
                <a:t>1</a:t>
              </a:r>
              <a:endParaRPr lang="en-US" sz="2000" b="1" dirty="0">
                <a:solidFill>
                  <a:srgbClr val="667263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84"/>
          <p:cNvGrpSpPr/>
          <p:nvPr/>
        </p:nvGrpSpPr>
        <p:grpSpPr>
          <a:xfrm>
            <a:off x="3895725" y="1116806"/>
            <a:ext cx="3543300" cy="1674019"/>
            <a:chOff x="3895725" y="1116806"/>
            <a:chExt cx="3543300" cy="1674019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H="1" flipV="1">
              <a:off x="5895975" y="2171700"/>
              <a:ext cx="1543050" cy="438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9" name="Group 79"/>
            <p:cNvGrpSpPr/>
            <p:nvPr/>
          </p:nvGrpSpPr>
          <p:grpSpPr>
            <a:xfrm>
              <a:off x="3895725" y="1116806"/>
              <a:ext cx="3420388" cy="1674019"/>
              <a:chOff x="3895725" y="1116806"/>
              <a:chExt cx="3420388" cy="1674019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4000499" y="1546971"/>
                <a:ext cx="1457325" cy="286874"/>
              </a:xfrm>
              <a:prstGeom prst="rect">
                <a:avLst/>
              </a:prstGeom>
              <a:solidFill>
                <a:srgbClr val="9FB3A9"/>
              </a:solidFill>
              <a:ln w="9525" cap="flat" cmpd="sng" algn="ctr">
                <a:solidFill>
                  <a:srgbClr val="9FB3A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Syntax Check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4019550" y="2004171"/>
                <a:ext cx="1676400" cy="286874"/>
              </a:xfrm>
              <a:prstGeom prst="rect">
                <a:avLst/>
              </a:prstGeom>
              <a:solidFill>
                <a:srgbClr val="9FB3A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Semantic Check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038600" y="2423271"/>
                <a:ext cx="2057400" cy="286874"/>
              </a:xfrm>
              <a:prstGeom prst="rect">
                <a:avLst/>
              </a:prstGeom>
              <a:solidFill>
                <a:srgbClr val="9FB3A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Shared Pool check</a:t>
                </a:r>
              </a:p>
            </p:txBody>
          </p:sp>
          <p:sp>
            <p:nvSpPr>
              <p:cNvPr id="61" name="Line 19"/>
              <p:cNvSpPr>
                <a:spLocks noChangeShapeType="1"/>
              </p:cNvSpPr>
              <p:nvPr/>
            </p:nvSpPr>
            <p:spPr bwMode="auto">
              <a:xfrm>
                <a:off x="4391025" y="2276475"/>
                <a:ext cx="0" cy="171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2" name="Line 19"/>
              <p:cNvSpPr>
                <a:spLocks noChangeShapeType="1"/>
              </p:cNvSpPr>
              <p:nvPr/>
            </p:nvSpPr>
            <p:spPr bwMode="auto">
              <a:xfrm>
                <a:off x="4391025" y="1819275"/>
                <a:ext cx="0" cy="171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3" name="Line 19"/>
              <p:cNvSpPr>
                <a:spLocks noChangeShapeType="1"/>
              </p:cNvSpPr>
              <p:nvPr/>
            </p:nvSpPr>
            <p:spPr bwMode="auto">
              <a:xfrm flipH="1">
                <a:off x="4391024" y="1190625"/>
                <a:ext cx="9526" cy="390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581525" y="1116806"/>
                <a:ext cx="285750" cy="651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2000" b="1" dirty="0" smtClean="0">
                    <a:solidFill>
                      <a:srgbClr val="667263"/>
                    </a:solidFill>
                    <a:latin typeface="Arial" charset="0"/>
                    <a:ea typeface="+mn-ea"/>
                    <a:cs typeface="+mn-cs"/>
                  </a:rPr>
                  <a:t>2</a:t>
                </a:r>
                <a:endParaRPr lang="en-US" sz="2000" b="1" dirty="0">
                  <a:solidFill>
                    <a:srgbClr val="667263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2" name="Text Box 11"/>
              <p:cNvSpPr txBox="1">
                <a:spLocks noChangeArrowheads="1"/>
              </p:cNvSpPr>
              <p:nvPr/>
            </p:nvSpPr>
            <p:spPr bwMode="auto">
              <a:xfrm>
                <a:off x="6285062" y="1676401"/>
                <a:ext cx="1031051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r>
                  <a:rPr lang="en-US" sz="1800" b="1" dirty="0" smtClean="0">
                    <a:solidFill>
                      <a:srgbClr val="667263"/>
                    </a:solidFill>
                    <a:latin typeface="Arial"/>
                    <a:ea typeface="+mn-ea"/>
                    <a:cs typeface="+mn-cs"/>
                  </a:rPr>
                  <a:t>Parsing</a:t>
                </a:r>
                <a:endParaRPr lang="en-US" sz="1800" b="1" dirty="0">
                  <a:solidFill>
                    <a:srgbClr val="667263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 bwMode="auto">
              <a:xfrm>
                <a:off x="3895725" y="1533525"/>
                <a:ext cx="2457450" cy="1257300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667263"/>
                  </a:buClr>
                </a:pPr>
                <a:endParaRPr lang="en-US" sz="20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81"/>
          <p:cNvGrpSpPr/>
          <p:nvPr/>
        </p:nvGrpSpPr>
        <p:grpSpPr>
          <a:xfrm>
            <a:off x="407991" y="1466850"/>
            <a:ext cx="2544759" cy="1551573"/>
            <a:chOff x="407991" y="1466850"/>
            <a:chExt cx="2544759" cy="1551573"/>
          </a:xfrm>
        </p:grpSpPr>
        <p:cxnSp>
          <p:nvCxnSpPr>
            <p:cNvPr id="34" name="AutoShape 10"/>
            <p:cNvCxnSpPr>
              <a:cxnSpLocks noChangeShapeType="1"/>
            </p:cNvCxnSpPr>
            <p:nvPr/>
          </p:nvCxnSpPr>
          <p:spPr bwMode="auto">
            <a:xfrm flipH="1" flipV="1">
              <a:off x="742950" y="1466850"/>
              <a:ext cx="4762" cy="309564"/>
            </a:xfrm>
            <a:prstGeom prst="straightConnector1">
              <a:avLst/>
            </a:prstGeom>
            <a:noFill/>
            <a:ln w="2844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</p:cxnSp>
        <p:sp>
          <p:nvSpPr>
            <p:cNvPr id="35" name="TextBox 34"/>
            <p:cNvSpPr txBox="1"/>
            <p:nvPr/>
          </p:nvSpPr>
          <p:spPr>
            <a:xfrm>
              <a:off x="762000" y="2366963"/>
              <a:ext cx="285750" cy="65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2000" b="1" dirty="0" smtClean="0">
                  <a:solidFill>
                    <a:srgbClr val="667263"/>
                  </a:solidFill>
                  <a:latin typeface="Arial" charset="0"/>
                  <a:ea typeface="+mn-ea"/>
                  <a:cs typeface="+mn-cs"/>
                </a:rPr>
                <a:t>4</a:t>
              </a:r>
              <a:endParaRPr lang="en-US" sz="2000" b="1" dirty="0">
                <a:solidFill>
                  <a:srgbClr val="667263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6" name="Picture 79" descr="D:\11g_NF\Auto_SQL_Tuning_19043\gears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991" y="1763316"/>
              <a:ext cx="689301" cy="39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V="1">
              <a:off x="742950" y="2228850"/>
              <a:ext cx="9525" cy="7524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endParaRPr 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Text Box 39"/>
            <p:cNvSpPr txBox="1">
              <a:spLocks noChangeArrowheads="1"/>
            </p:cNvSpPr>
            <p:nvPr/>
          </p:nvSpPr>
          <p:spPr bwMode="auto">
            <a:xfrm>
              <a:off x="876302" y="1712120"/>
              <a:ext cx="207644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</a:pPr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SQL Execution</a:t>
              </a:r>
              <a:endParaRPr lang="en-US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 In the beginning </a:t>
            </a:r>
            <a:br>
              <a:rPr lang="en-US" dirty="0" smtClean="0"/>
            </a:br>
            <a:r>
              <a:rPr lang="en-US" dirty="0" smtClean="0"/>
              <a:t>there were rules …”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9980000">
            <a:off x="2009336" y="4090146"/>
            <a:ext cx="2293262" cy="569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3068" y="2540799"/>
            <a:ext cx="102476" cy="7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8730" y="4290772"/>
            <a:ext cx="141889" cy="307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5081" y="4140999"/>
            <a:ext cx="134007" cy="14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7596" y="4116158"/>
            <a:ext cx="123143" cy="9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1654" y="4155141"/>
            <a:ext cx="2104465" cy="4773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1979-1991</a:t>
            </a:r>
          </a:p>
        </p:txBody>
      </p:sp>
      <p:pic>
        <p:nvPicPr>
          <p:cNvPr id="21" name="Picture Placeholder 5" descr="RB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91300" y="1661161"/>
            <a:ext cx="1699260" cy="22479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76060" y="1668780"/>
            <a:ext cx="11201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RBO</a:t>
            </a:r>
          </a:p>
        </p:txBody>
      </p:sp>
    </p:spTree>
    <p:extLst>
      <p:ext uri="{BB962C8B-B14F-4D97-AF65-F5344CB8AC3E}">
        <p14:creationId xmlns:p14="http://schemas.microsoft.com/office/powerpoint/2010/main" val="41444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Based Optimizer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Rule Based Optimizer (RBO) is a heuristic based Optimizer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a ranked list of access paths (rules)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 possible access paths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Lower ranked access paths assumed to operate more efficiently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Plans chosen based on access paths available and their rank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If multiple access paths existed path with the lowest rank chosen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very simple physical optimizations done automatically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Expansion: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OR predicates rewritten as UNION ALL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Oracle Version 6 and earlier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Only way to influence RBO was to change the SQL text</a:t>
            </a:r>
          </a:p>
          <a:p>
            <a:r>
              <a:rPr lang="en-US" dirty="0" smtClean="0"/>
              <a:t>Concatenating an empty string to the column prevents the index from being used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tricks to work around RBO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Got an index access but want a full table scan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3282" y="1375034"/>
            <a:ext cx="3620146" cy="6608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SELECT count(*) FROM emp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WHERE ename || ’’ = ‘SMITH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’;</a:t>
            </a:r>
          </a:p>
        </p:txBody>
      </p:sp>
      <p:pic>
        <p:nvPicPr>
          <p:cNvPr id="12" name="Picture 11" descr="exp1_f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7371" y="2278615"/>
            <a:ext cx="4102371" cy="226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592286" y="3098200"/>
            <a:ext cx="4326304" cy="16751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Dawn of a new era: </a:t>
            </a:r>
            <a:br>
              <a:rPr lang="en-US" dirty="0" smtClean="0"/>
            </a:br>
            <a:r>
              <a:rPr lang="en-US" dirty="0" smtClean="0"/>
              <a:t>“ .. </a:t>
            </a:r>
            <a:r>
              <a:rPr lang="en-US" dirty="0"/>
              <a:t>t</a:t>
            </a:r>
            <a:r>
              <a:rPr lang="en-US" dirty="0" smtClean="0"/>
              <a:t>here is cost .. “</a:t>
            </a:r>
            <a:endParaRPr lang="en-US" dirty="0"/>
          </a:p>
        </p:txBody>
      </p:sp>
      <p:pic>
        <p:nvPicPr>
          <p:cNvPr id="5" name="Picture Placeholder 4" descr="7_3_logo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tretch>
            <a:fillRect/>
          </a:stretch>
        </p:blipFill>
        <p:spPr>
          <a:xfrm>
            <a:off x="6684570" y="1339003"/>
            <a:ext cx="1567890" cy="2190067"/>
          </a:xfrm>
        </p:spPr>
      </p:pic>
      <p:sp>
        <p:nvSpPr>
          <p:cNvPr id="12" name="TextBox 11"/>
          <p:cNvSpPr txBox="1"/>
          <p:nvPr/>
        </p:nvSpPr>
        <p:spPr>
          <a:xfrm>
            <a:off x="7019365" y="4155141"/>
            <a:ext cx="1149724" cy="4773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33247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lIns="0" tIns="0" rIns="0" bIns="0" rtlCol="0" anchor="t" anchorCtr="0"/>
      <a:lstStyle>
        <a:defPPr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Corporate_PPT_Template_10x5.6_v2.potx</Template>
  <TotalTime>17543</TotalTime>
  <Words>1399</Words>
  <Application>Microsoft Office PowerPoint</Application>
  <PresentationFormat>On-screen Show (16:9)</PresentationFormat>
  <Paragraphs>257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Corporate_PPT_Template_10x5.6_v2</vt:lpstr>
      <vt:lpstr>Oracle 2012</vt:lpstr>
      <vt:lpstr>1_Oracle 2012</vt:lpstr>
      <vt:lpstr>2_Oracle 2012</vt:lpstr>
      <vt:lpstr>3_Oracle 2012</vt:lpstr>
      <vt:lpstr>1_Corporate_PPT_Template_10x5.6_v2</vt:lpstr>
      <vt:lpstr>PowerPoint Presentation</vt:lpstr>
      <vt:lpstr>PowerPoint Presentation</vt:lpstr>
      <vt:lpstr>Oracle Optimizer One Day Workshop</vt:lpstr>
      <vt:lpstr>Quick History of Oracle Optimizer</vt:lpstr>
      <vt:lpstr>What happens when a SQL statement is issued?</vt:lpstr>
      <vt:lpstr>“ In the beginning  there were rules …”</vt:lpstr>
      <vt:lpstr>Rule Based Optimizer</vt:lpstr>
      <vt:lpstr>Famous tricks to work around RBO</vt:lpstr>
      <vt:lpstr>Dawn of a new era:  “ .. there is cost .. “</vt:lpstr>
      <vt:lpstr>Cost Based Optimizer</vt:lpstr>
      <vt:lpstr>Cost Based Optimizer</vt:lpstr>
      <vt:lpstr>Understanding how the Optimizer works</vt:lpstr>
      <vt:lpstr>Optimizer Transformations</vt:lpstr>
      <vt:lpstr>Subquery Unnesting</vt:lpstr>
      <vt:lpstr>Subquery Unnesting</vt:lpstr>
      <vt:lpstr>Subquery Unnesting</vt:lpstr>
      <vt:lpstr>Complex View Merging</vt:lpstr>
      <vt:lpstr>Complex View Merging</vt:lpstr>
      <vt:lpstr>OR Expansion</vt:lpstr>
      <vt:lpstr>OR Expansion</vt:lpstr>
      <vt:lpstr>OR Expansion</vt:lpstr>
      <vt:lpstr>Star Query Transformation</vt:lpstr>
      <vt:lpstr>Star Query Transformation</vt:lpstr>
      <vt:lpstr>Star Query Transformation</vt:lpstr>
      <vt:lpstr>Understanding how the Optimizer works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Maricel Lennon</dc:creator>
  <dc:description>This presentation contains information proprietary to Oracle Corporation</dc:description>
  <cp:lastModifiedBy>tkyte</cp:lastModifiedBy>
  <cp:revision>1026</cp:revision>
  <cp:lastPrinted>2011-07-26T01:11:56Z</cp:lastPrinted>
  <dcterms:created xsi:type="dcterms:W3CDTF">2013-02-22T04:57:24Z</dcterms:created>
  <dcterms:modified xsi:type="dcterms:W3CDTF">2014-04-07T14:20:38Z</dcterms:modified>
</cp:coreProperties>
</file>