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  <p:sldMasterId id="2147483843" r:id="rId2"/>
    <p:sldMasterId id="2147483910" r:id="rId3"/>
    <p:sldMasterId id="2147483976" r:id="rId4"/>
  </p:sldMasterIdLst>
  <p:notesMasterIdLst>
    <p:notesMasterId r:id="rId82"/>
  </p:notesMasterIdLst>
  <p:handoutMasterIdLst>
    <p:handoutMasterId r:id="rId83"/>
  </p:handoutMasterIdLst>
  <p:sldIdLst>
    <p:sldId id="779" r:id="rId5"/>
    <p:sldId id="759" r:id="rId6"/>
    <p:sldId id="654" r:id="rId7"/>
    <p:sldId id="578" r:id="rId8"/>
    <p:sldId id="657" r:id="rId9"/>
    <p:sldId id="723" r:id="rId10"/>
    <p:sldId id="658" r:id="rId11"/>
    <p:sldId id="659" r:id="rId12"/>
    <p:sldId id="776" r:id="rId13"/>
    <p:sldId id="770" r:id="rId14"/>
    <p:sldId id="662" r:id="rId15"/>
    <p:sldId id="666" r:id="rId16"/>
    <p:sldId id="724" r:id="rId17"/>
    <p:sldId id="742" r:id="rId18"/>
    <p:sldId id="781" r:id="rId19"/>
    <p:sldId id="663" r:id="rId20"/>
    <p:sldId id="786" r:id="rId21"/>
    <p:sldId id="746" r:id="rId22"/>
    <p:sldId id="751" r:id="rId23"/>
    <p:sldId id="788" r:id="rId24"/>
    <p:sldId id="790" r:id="rId25"/>
    <p:sldId id="675" r:id="rId26"/>
    <p:sldId id="676" r:id="rId27"/>
    <p:sldId id="760" r:id="rId28"/>
    <p:sldId id="785" r:id="rId29"/>
    <p:sldId id="682" r:id="rId30"/>
    <p:sldId id="683" r:id="rId31"/>
    <p:sldId id="762" r:id="rId32"/>
    <p:sldId id="684" r:id="rId33"/>
    <p:sldId id="763" r:id="rId34"/>
    <p:sldId id="764" r:id="rId35"/>
    <p:sldId id="765" r:id="rId36"/>
    <p:sldId id="766" r:id="rId37"/>
    <p:sldId id="767" r:id="rId38"/>
    <p:sldId id="768" r:id="rId39"/>
    <p:sldId id="677" r:id="rId40"/>
    <p:sldId id="678" r:id="rId41"/>
    <p:sldId id="738" r:id="rId42"/>
    <p:sldId id="726" r:id="rId43"/>
    <p:sldId id="727" r:id="rId44"/>
    <p:sldId id="728" r:id="rId45"/>
    <p:sldId id="729" r:id="rId46"/>
    <p:sldId id="730" r:id="rId47"/>
    <p:sldId id="731" r:id="rId48"/>
    <p:sldId id="732" r:id="rId49"/>
    <p:sldId id="733" r:id="rId50"/>
    <p:sldId id="734" r:id="rId51"/>
    <p:sldId id="735" r:id="rId52"/>
    <p:sldId id="736" r:id="rId53"/>
    <p:sldId id="737" r:id="rId54"/>
    <p:sldId id="739" r:id="rId55"/>
    <p:sldId id="685" r:id="rId56"/>
    <p:sldId id="771" r:id="rId57"/>
    <p:sldId id="687" r:id="rId58"/>
    <p:sldId id="689" r:id="rId59"/>
    <p:sldId id="740" r:id="rId60"/>
    <p:sldId id="698" r:id="rId61"/>
    <p:sldId id="691" r:id="rId62"/>
    <p:sldId id="692" r:id="rId63"/>
    <p:sldId id="693" r:id="rId64"/>
    <p:sldId id="694" r:id="rId65"/>
    <p:sldId id="695" r:id="rId66"/>
    <p:sldId id="699" r:id="rId67"/>
    <p:sldId id="696" r:id="rId68"/>
    <p:sldId id="700" r:id="rId69"/>
    <p:sldId id="701" r:id="rId70"/>
    <p:sldId id="741" r:id="rId71"/>
    <p:sldId id="711" r:id="rId72"/>
    <p:sldId id="718" r:id="rId73"/>
    <p:sldId id="720" r:id="rId74"/>
    <p:sldId id="721" r:id="rId75"/>
    <p:sldId id="752" r:id="rId76"/>
    <p:sldId id="753" r:id="rId77"/>
    <p:sldId id="754" r:id="rId78"/>
    <p:sldId id="755" r:id="rId79"/>
    <p:sldId id="756" r:id="rId80"/>
    <p:sldId id="722" r:id="rId81"/>
  </p:sldIdLst>
  <p:sldSz cx="9144000" cy="5143500" type="screen16x9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169863" indent="1143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341313" indent="2286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512763" indent="3429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684213" indent="455613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mann Baer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B3A9"/>
    <a:srgbClr val="777777"/>
    <a:srgbClr val="B9BE78"/>
    <a:srgbClr val="0070C0"/>
    <a:srgbClr val="B8B8B8"/>
    <a:srgbClr val="4D4D4D"/>
    <a:srgbClr val="5E4847"/>
    <a:srgbClr val="604847"/>
    <a:srgbClr val="AB9E4B"/>
    <a:srgbClr val="70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408" autoAdjust="0"/>
    <p:restoredTop sz="95624" autoAdjust="0"/>
  </p:normalViewPr>
  <p:slideViewPr>
    <p:cSldViewPr snapToGrid="0" showGuides="1">
      <p:cViewPr>
        <p:scale>
          <a:sx n="125" d="100"/>
          <a:sy n="125" d="100"/>
        </p:scale>
        <p:origin x="-444" y="-84"/>
      </p:cViewPr>
      <p:guideLst>
        <p:guide orient="horz" pos="347"/>
        <p:guide orient="horz" pos="700"/>
        <p:guide pos="509"/>
        <p:guide pos="5759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40062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'Sheet1'!$A$2</c:f>
              <c:strCache>
                <c:ptCount val="1"/>
                <c:pt idx="0">
                  <c:v>Frequency histogram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'Sheet1'!$A$2</c:f>
              <c:strCache>
                <c:ptCount val="1"/>
                <c:pt idx="0">
                  <c:v>Frequency histogram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'Sheet1'!$D$1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'Sheet1'!$A$2</c:f>
              <c:strCache>
                <c:ptCount val="1"/>
                <c:pt idx="0">
                  <c:v>Frequency histogram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'Sheet1'!$E$1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'Sheet1'!$A$2</c:f>
              <c:strCache>
                <c:ptCount val="1"/>
                <c:pt idx="0">
                  <c:v>Frequency histogram</c:v>
                </c:pt>
              </c:strCache>
            </c:strRef>
          </c:cat>
          <c:val>
            <c:numRef>
              <c:f>'Sheet1'!$E$2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'Sheet1'!$F$1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'Sheet1'!$A$2</c:f>
              <c:strCache>
                <c:ptCount val="1"/>
                <c:pt idx="0">
                  <c:v>Frequency histogram</c:v>
                </c:pt>
              </c:strCache>
            </c:strRef>
          </c:cat>
          <c:val>
            <c:numRef>
              <c:f>'Sheet1'!$F$2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928384"/>
        <c:axId val="102929920"/>
      </c:barChart>
      <c:catAx>
        <c:axId val="10292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929920"/>
        <c:crosses val="autoZero"/>
        <c:auto val="1"/>
        <c:lblAlgn val="ctr"/>
        <c:lblOffset val="100"/>
        <c:noMultiLvlLbl val="0"/>
      </c:catAx>
      <c:valAx>
        <c:axId val="1029299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02928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Height balanced histogram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Height balanced histogram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Height balanced histogram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Height balanced histogram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Height balanced histogram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987648"/>
        <c:axId val="102989184"/>
      </c:barChart>
      <c:catAx>
        <c:axId val="10298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989184"/>
        <c:crosses val="autoZero"/>
        <c:auto val="1"/>
        <c:lblAlgn val="ctr"/>
        <c:lblOffset val="100"/>
        <c:noMultiLvlLbl val="0"/>
      </c:catAx>
      <c:valAx>
        <c:axId val="1029891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0298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cs typeface="+mn-cs"/>
              </a:defRPr>
            </a:lvl1pPr>
          </a:lstStyle>
          <a:p>
            <a:pPr>
              <a:defRPr/>
            </a:pPr>
            <a:fld id="{20081F73-A3D6-48AF-B321-CCF67B639CA5}" type="datetime1">
              <a:rPr lang="en-US"/>
              <a:pPr>
                <a:defRPr/>
              </a:pPr>
              <a:t>4/7/2014</a:t>
            </a:fld>
            <a:endParaRPr lang="en-US" dirty="0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600825"/>
            <a:ext cx="396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cs typeface="+mn-cs"/>
              </a:defRPr>
            </a:lvl1pPr>
          </a:lstStyle>
          <a:p>
            <a:pPr>
              <a:defRPr/>
            </a:pPr>
            <a:fld id="{BC2084C9-A309-4861-9B00-572BD194B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92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C87FD523-6A9D-431F-9006-8F984D4E0C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29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400" b="1" kern="1200">
        <a:solidFill>
          <a:schemeClr val="tx1"/>
        </a:solidFill>
        <a:latin typeface="Arial" pitchFamily="-106" charset="0"/>
        <a:ea typeface="ＭＳ Ｐゴシック" charset="-128"/>
        <a:cs typeface="ＭＳ Ｐゴシック" charset="-128"/>
      </a:defRPr>
    </a:lvl1pPr>
    <a:lvl2pPr marL="41275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125413" indent="-39688" algn="l" rtl="0" eaLnBrk="0" fontAlgn="base" hangingPunct="0">
      <a:spcBef>
        <a:spcPct val="30000"/>
      </a:spcBef>
      <a:spcAft>
        <a:spcPct val="0"/>
      </a:spcAft>
      <a:buSzPct val="100000"/>
      <a:buFont typeface="Times" pitchFamily="18" charset="0"/>
      <a:buChar char="•"/>
      <a:defRPr sz="4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215900" indent="-44450" algn="l" rtl="0" eaLnBrk="0" fontAlgn="base" hangingPunct="0">
      <a:spcBef>
        <a:spcPct val="30000"/>
      </a:spcBef>
      <a:spcAft>
        <a:spcPct val="0"/>
      </a:spcAft>
      <a:buChar char="–"/>
      <a:defRPr sz="4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258763"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856575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1027891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1199206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370521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18.xml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922" y="3596148"/>
            <a:ext cx="7772797" cy="670855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922" y="4410273"/>
            <a:ext cx="7075289" cy="532642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127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6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7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3101679"/>
            <a:ext cx="22272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4" descr="Tall Red"/>
          <p:cNvPicPr>
            <a:picLocks noChangeArrowheads="1"/>
          </p:cNvPicPr>
          <p:nvPr userDrawn="1"/>
        </p:nvPicPr>
        <p:blipFill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144588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pic>
        <p:nvPicPr>
          <p:cNvPr id="11" name="Picture 75" descr="Wide Red"/>
          <p:cNvPicPr>
            <a:picLocks noChangeArrowheads="1"/>
          </p:cNvPicPr>
          <p:nvPr userDrawn="1"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685800"/>
            <a:ext cx="5881687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35530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4977"/>
            <a:ext cx="7772797" cy="1021953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79839"/>
            <a:ext cx="7772797" cy="1125141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55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14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671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22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78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34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99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458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08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c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1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 &amp; Guidelines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1557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839"/>
            <a:ext cx="8229600" cy="2929889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 subhead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514"/>
            <a:ext cx="8229600" cy="2929889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18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4914900"/>
            <a:ext cx="1600200" cy="57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000000"/>
                </a:solidFill>
                <a:latin typeface="Arial"/>
              </a:rPr>
              <a:t>Oracle</a:t>
            </a:r>
            <a:r>
              <a:rPr lang="en-US" sz="140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>
                <a:solidFill>
                  <a:srgbClr val="000000"/>
                </a:solidFill>
                <a:latin typeface="Arial"/>
              </a:rPr>
              <a:t>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99313" y="4772025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6A82AC-9565-D340-A5C5-B42A0366F621}" type="slidenum">
              <a:rPr lang="en-US" sz="180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8878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4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5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9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200547"/>
            <a:ext cx="4066976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200547"/>
            <a:ext cx="4066977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874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5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5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8038" y="658572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026289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57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5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1" y="1150938"/>
            <a:ext cx="4040187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73" indent="0">
              <a:buNone/>
              <a:defRPr sz="1200" b="1"/>
            </a:lvl2pPr>
            <a:lvl3pPr marL="571145" indent="0">
              <a:buNone/>
              <a:defRPr sz="1100" b="1"/>
            </a:lvl3pPr>
            <a:lvl4pPr marL="856718" indent="0">
              <a:buNone/>
              <a:defRPr sz="1000" b="1"/>
            </a:lvl4pPr>
            <a:lvl5pPr marL="1142291" indent="0">
              <a:buNone/>
              <a:defRPr sz="1000" b="1"/>
            </a:lvl5pPr>
            <a:lvl6pPr marL="1427864" indent="0">
              <a:buNone/>
              <a:defRPr sz="1000" b="1"/>
            </a:lvl6pPr>
            <a:lvl7pPr marL="1713437" indent="0">
              <a:buNone/>
              <a:defRPr sz="1000" b="1"/>
            </a:lvl7pPr>
            <a:lvl8pPr marL="1999011" indent="0">
              <a:buNone/>
              <a:defRPr sz="1000" b="1"/>
            </a:lvl8pPr>
            <a:lvl9pPr marL="228458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01" y="1631157"/>
            <a:ext cx="4040187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38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73" indent="0">
              <a:buNone/>
              <a:defRPr sz="1200" b="1"/>
            </a:lvl2pPr>
            <a:lvl3pPr marL="571145" indent="0">
              <a:buNone/>
              <a:defRPr sz="1100" b="1"/>
            </a:lvl3pPr>
            <a:lvl4pPr marL="856718" indent="0">
              <a:buNone/>
              <a:defRPr sz="1000" b="1"/>
            </a:lvl4pPr>
            <a:lvl5pPr marL="1142291" indent="0">
              <a:buNone/>
              <a:defRPr sz="1000" b="1"/>
            </a:lvl5pPr>
            <a:lvl6pPr marL="1427864" indent="0">
              <a:buNone/>
              <a:defRPr sz="1000" b="1"/>
            </a:lvl6pPr>
            <a:lvl7pPr marL="1713437" indent="0">
              <a:buNone/>
              <a:defRPr sz="1000" b="1"/>
            </a:lvl7pPr>
            <a:lvl8pPr marL="1999011" indent="0">
              <a:buNone/>
              <a:defRPr sz="1000" b="1"/>
            </a:lvl8pPr>
            <a:lvl9pPr marL="228458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74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3"/>
            <a:ext cx="3008312" cy="872133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26"/>
            <a:ext cx="3008312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573" indent="0">
              <a:buNone/>
              <a:defRPr sz="700"/>
            </a:lvl2pPr>
            <a:lvl3pPr marL="571145" indent="0">
              <a:buNone/>
              <a:defRPr sz="600"/>
            </a:lvl3pPr>
            <a:lvl4pPr marL="856718" indent="0">
              <a:buNone/>
              <a:defRPr sz="600"/>
            </a:lvl4pPr>
            <a:lvl5pPr marL="1142291" indent="0">
              <a:buNone/>
              <a:defRPr sz="600"/>
            </a:lvl5pPr>
            <a:lvl6pPr marL="1427864" indent="0">
              <a:buNone/>
              <a:defRPr sz="600"/>
            </a:lvl6pPr>
            <a:lvl7pPr marL="1713437" indent="0">
              <a:buNone/>
              <a:defRPr sz="600"/>
            </a:lvl7pPr>
            <a:lvl8pPr marL="1999011" indent="0">
              <a:buNone/>
              <a:defRPr sz="600"/>
            </a:lvl8pPr>
            <a:lvl9pPr marL="228458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37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83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98" y="206375"/>
            <a:ext cx="2056805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375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39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5"/>
            <a:ext cx="7950200" cy="473075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1" y="1111250"/>
            <a:ext cx="7900974" cy="3648075"/>
          </a:xfrm>
        </p:spPr>
        <p:txBody>
          <a:bodyPr wrap="square"/>
          <a:lstStyle>
            <a:lvl1pPr marL="117475" indent="-117475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200" b="0"/>
            </a:lvl1pPr>
            <a:lvl2pPr marL="344488" indent="-177800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100"/>
            </a:lvl2pPr>
            <a:lvl3pPr marL="574675" indent="-171450">
              <a:buClr>
                <a:schemeClr val="tx2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855663" indent="-107950">
              <a:buClr>
                <a:schemeClr val="tx1"/>
              </a:buClr>
              <a:buFont typeface="Arial" pitchFamily="34" charset="0"/>
              <a:buChar char="–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200150" indent="-166688">
              <a:buClr>
                <a:schemeClr val="tx2"/>
              </a:buClr>
              <a:buFont typeface="Arial" pitchFamily="34" charset="0"/>
              <a:buChar char="•"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24267" y="4758191"/>
            <a:ext cx="2895600" cy="274637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635232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r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fld id="{DF43EDC1-DE77-47A3-B56B-F28176B942E3}" type="slidenum">
              <a:rPr lang="en-US" sz="600" smtClean="0">
                <a:solidFill>
                  <a:schemeClr val="tx1"/>
                </a:solidFill>
              </a:rPr>
              <a:pPr marL="0" marR="0" indent="0" algn="r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 userDrawn="1"/>
        </p:nvSpPr>
        <p:spPr bwMode="auto">
          <a:xfrm>
            <a:off x="858449" y="4875874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</a:t>
            </a:r>
            <a:r>
              <a:rPr lang="en-US" sz="600" baseline="0" dirty="0" smtClean="0">
                <a:solidFill>
                  <a:srgbClr val="292929"/>
                </a:solidFill>
              </a:rPr>
              <a:t> </a:t>
            </a:r>
            <a:r>
              <a:rPr lang="en-US" sz="600" dirty="0" smtClean="0">
                <a:solidFill>
                  <a:srgbClr val="292929"/>
                </a:solidFill>
              </a:rPr>
              <a:t>©</a:t>
            </a:r>
            <a:r>
              <a:rPr lang="en-US" sz="600" baseline="0" dirty="0" smtClean="0">
                <a:solidFill>
                  <a:srgbClr val="292929"/>
                </a:solidFill>
              </a:rPr>
              <a:t> 2011, Oracle and/or its affiliates. All rights reserved.</a:t>
            </a:r>
            <a:endParaRPr lang="en-US" sz="600" dirty="0" smtClean="0">
              <a:solidFill>
                <a:srgbClr val="292929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824370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3094495" y="4875691"/>
            <a:ext cx="2289387" cy="219168"/>
            <a:chOff x="3094495" y="4875691"/>
            <a:chExt cx="2289387" cy="219168"/>
          </a:xfrm>
        </p:grpSpPr>
        <p:sp>
          <p:nvSpPr>
            <p:cNvPr id="19" name="Text Box 14"/>
            <p:cNvSpPr txBox="1">
              <a:spLocks noChangeArrowheads="1"/>
            </p:cNvSpPr>
            <p:nvPr userDrawn="1"/>
          </p:nvSpPr>
          <p:spPr bwMode="auto">
            <a:xfrm>
              <a:off x="3124525" y="4875691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rgbClr val="292929"/>
                  </a:solidFill>
                </a:rPr>
                <a:t>Insert Information Protection Policy Classification from Slide 8</a:t>
              </a:r>
              <a:endParaRPr lang="en-US" sz="800" dirty="0" smtClean="0">
                <a:solidFill>
                  <a:srgbClr val="292929"/>
                </a:solidFill>
              </a:endParaRPr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 flipH="1">
              <a:off x="3094495" y="4897874"/>
              <a:ext cx="1092" cy="96623"/>
            </a:xfrm>
            <a:prstGeom prst="line">
              <a:avLst/>
            </a:prstGeom>
            <a:ln w="635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7361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7950200" cy="530224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58211" y="4800037"/>
            <a:ext cx="2895600" cy="274637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635232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r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fld id="{DF43EDC1-DE77-47A3-B56B-F28176B942E3}" type="slidenum">
              <a:rPr lang="en-US" sz="600" smtClean="0">
                <a:solidFill>
                  <a:schemeClr val="tx1"/>
                </a:solidFill>
              </a:rPr>
              <a:pPr marL="0" marR="0" indent="0" algn="r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 userDrawn="1"/>
        </p:nvSpPr>
        <p:spPr bwMode="auto">
          <a:xfrm>
            <a:off x="858449" y="4875874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</a:t>
            </a:r>
            <a:r>
              <a:rPr lang="en-US" sz="600" baseline="0" dirty="0" smtClean="0">
                <a:solidFill>
                  <a:srgbClr val="292929"/>
                </a:solidFill>
              </a:rPr>
              <a:t> </a:t>
            </a:r>
            <a:r>
              <a:rPr lang="en-US" sz="600" dirty="0" smtClean="0">
                <a:solidFill>
                  <a:srgbClr val="292929"/>
                </a:solidFill>
              </a:rPr>
              <a:t>©</a:t>
            </a:r>
            <a:r>
              <a:rPr lang="en-US" sz="600" baseline="0" dirty="0" smtClean="0">
                <a:solidFill>
                  <a:srgbClr val="292929"/>
                </a:solidFill>
              </a:rPr>
              <a:t> 2011, Oracle and/or its affiliates. All rights reserved.</a:t>
            </a:r>
            <a:endParaRPr lang="en-US" sz="600" dirty="0" smtClean="0">
              <a:solidFill>
                <a:srgbClr val="292929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24370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3094495" y="4875691"/>
            <a:ext cx="2289387" cy="219168"/>
            <a:chOff x="3094495" y="4875691"/>
            <a:chExt cx="2289387" cy="21916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auto">
            <a:xfrm>
              <a:off x="3124525" y="4875691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rgbClr val="292929"/>
                  </a:solidFill>
                </a:rPr>
                <a:t>Insert Information Protection Policy Classification from Slide 8</a:t>
              </a:r>
              <a:endParaRPr lang="en-US" sz="800" dirty="0" smtClean="0">
                <a:solidFill>
                  <a:srgbClr val="292929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3094495" y="4897874"/>
              <a:ext cx="1092" cy="96623"/>
            </a:xfrm>
            <a:prstGeom prst="line">
              <a:avLst/>
            </a:prstGeom>
            <a:ln w="635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1929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11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5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8038" y="658572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268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3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ogo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61054" y="0"/>
            <a:ext cx="6782945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681095" y="-2117"/>
            <a:ext cx="6462904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835" y="1171557"/>
            <a:ext cx="1724448" cy="760334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3175011" y="1122129"/>
            <a:ext cx="5544524" cy="3116236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830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943599" y="0"/>
            <a:ext cx="3200400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263639" y="0"/>
            <a:ext cx="2880361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2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498418" y="0"/>
            <a:ext cx="645582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943598" y="-2117"/>
            <a:ext cx="320041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263640" y="-2117"/>
            <a:ext cx="224028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2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nounc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86246"/>
            <a:ext cx="5171342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888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2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95085" y="1159938"/>
            <a:ext cx="6148915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7971"/>
            <a:ext cx="4000500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39989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034367" y="1156648"/>
            <a:ext cx="5109632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06397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480486"/>
            <a:ext cx="8348134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6569039" cy="446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5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06" y="0"/>
            <a:ext cx="1608794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50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0852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52455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52455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2580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818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26"/>
          <p:cNvSpPr>
            <a:spLocks noChangeArrowheads="1"/>
          </p:cNvSpPr>
          <p:nvPr userDrawn="1"/>
        </p:nvSpPr>
        <p:spPr bwMode="auto">
          <a:xfrm flipH="1">
            <a:off x="3171825" y="12580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818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 flipH="1">
            <a:off x="3171825" y="12580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08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rdware and Software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c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 &amp; Guidelines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1557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839"/>
            <a:ext cx="8229600" cy="2929889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 subhead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514"/>
            <a:ext cx="8229600" cy="2929889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82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4914900"/>
            <a:ext cx="1600200" cy="57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000000"/>
                </a:solidFill>
                <a:latin typeface="Arial"/>
              </a:rPr>
              <a:t>Oracle</a:t>
            </a:r>
            <a:r>
              <a:rPr lang="en-US" sz="140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>
                <a:solidFill>
                  <a:srgbClr val="000000"/>
                </a:solidFill>
                <a:latin typeface="Arial"/>
              </a:rPr>
              <a:t>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99313" y="4772025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6A82AC-9565-D340-A5C5-B42A0366F621}" type="slidenum">
              <a:rPr lang="en-US" sz="180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1199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2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6569039" cy="446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5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06" y="0"/>
            <a:ext cx="1608794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509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5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8038" y="658572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6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2" descr="C:\Documents and Settings\mcolgan.ST-USERS\Local Settings\Temporary Internet Files\Content.IE5\DPV3RWON\MC900432680[1].pn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744" y="4819793"/>
            <a:ext cx="323706" cy="323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xfrm>
            <a:off x="138113" y="4919663"/>
            <a:ext cx="6546850" cy="1416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702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2803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02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31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ogo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8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8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61054" y="0"/>
            <a:ext cx="6782945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681095" y="-2117"/>
            <a:ext cx="6462904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835" y="1171557"/>
            <a:ext cx="1724448" cy="760334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3175011" y="1122129"/>
            <a:ext cx="5544524" cy="3116236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8279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943599" y="0"/>
            <a:ext cx="3200400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263639" y="0"/>
            <a:ext cx="2880361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541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498418" y="0"/>
            <a:ext cx="645582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943598" y="-2117"/>
            <a:ext cx="320041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263640" y="-2117"/>
            <a:ext cx="224028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072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nounc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86246"/>
            <a:ext cx="5171342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888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925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038" y="318055"/>
            <a:ext cx="7779072" cy="504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Announcement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858762"/>
            <a:ext cx="7792822" cy="186758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Product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095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95085" y="1159938"/>
            <a:ext cx="6148915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7971"/>
            <a:ext cx="4000500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39989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034367" y="1156648"/>
            <a:ext cx="5109632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06397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480486"/>
            <a:ext cx="8348134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3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0852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52455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52455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8118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2580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90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26"/>
          <p:cNvSpPr>
            <a:spLocks noChangeArrowheads="1"/>
          </p:cNvSpPr>
          <p:nvPr userDrawn="1"/>
        </p:nvSpPr>
        <p:spPr bwMode="auto">
          <a:xfrm flipH="1">
            <a:off x="3171825" y="12580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9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 flipH="1">
            <a:off x="3171825" y="12580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32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rdware and Software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957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c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1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 &amp; Guidelines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1557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468" y="357650"/>
            <a:ext cx="7779072" cy="1244269"/>
          </a:xfrm>
        </p:spPr>
        <p:txBody>
          <a:bodyPr/>
          <a:lstStyle>
            <a:lvl1pPr marL="91440" indent="-91440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1817688"/>
            <a:ext cx="7792822" cy="85463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85750" indent="0"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name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466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839"/>
            <a:ext cx="8229600" cy="2929889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9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 subhead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514"/>
            <a:ext cx="8229600" cy="2929889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4914900"/>
            <a:ext cx="1600200" cy="57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000000"/>
                </a:solidFill>
                <a:latin typeface="Arial"/>
              </a:rPr>
              <a:t>Oracle</a:t>
            </a:r>
            <a:r>
              <a:rPr lang="en-US" sz="140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>
                <a:solidFill>
                  <a:srgbClr val="000000"/>
                </a:solidFill>
                <a:latin typeface="Arial"/>
              </a:rPr>
              <a:t>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99313" y="4772025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6A82AC-9565-D340-A5C5-B42A0366F621}" type="slidenum">
              <a:rPr lang="en-US" sz="180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30027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7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7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5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0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5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8038" y="658572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1447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587" y="0"/>
            <a:ext cx="9145587" cy="3625850"/>
            <a:chOff x="-1587" y="0"/>
            <a:chExt cx="9145587" cy="3625850"/>
          </a:xfrm>
        </p:grpSpPr>
        <p:pic>
          <p:nvPicPr>
            <p:cNvPr id="7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0" y="1821925"/>
            <a:ext cx="9142413" cy="900649"/>
          </a:xfrm>
          <a:noFill/>
          <a:ln>
            <a:noFill/>
          </a:ln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137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60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273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236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93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636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5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ogo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0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61054" y="0"/>
            <a:ext cx="6782945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681095" y="-2117"/>
            <a:ext cx="6462904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835" y="1171557"/>
            <a:ext cx="1724448" cy="760334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3175011" y="1122129"/>
            <a:ext cx="5544524" cy="3116236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2731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943599" y="0"/>
            <a:ext cx="3200400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263639" y="0"/>
            <a:ext cx="2880361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0827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20804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498418" y="0"/>
            <a:ext cx="645582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943598" y="-2117"/>
            <a:ext cx="320041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263640" y="-2117"/>
            <a:ext cx="224028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1370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nounc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86246"/>
            <a:ext cx="5171342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888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370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95085" y="1159938"/>
            <a:ext cx="6148915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5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7971"/>
            <a:ext cx="4000500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39989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034367" y="1156648"/>
            <a:ext cx="5109632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06397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480486"/>
            <a:ext cx="8348134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0852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52455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52455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6841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2580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29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63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26"/>
          <p:cNvSpPr>
            <a:spLocks noChangeArrowheads="1"/>
          </p:cNvSpPr>
          <p:nvPr userDrawn="1"/>
        </p:nvSpPr>
        <p:spPr bwMode="auto">
          <a:xfrm flipH="1">
            <a:off x="3171825" y="12580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544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 flipH="1">
            <a:off x="3171825" y="12580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45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rdware and Software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887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34" Type="http://schemas.openxmlformats.org/officeDocument/2006/relationships/image" Target="../media/image8.wmf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34" Type="http://schemas.openxmlformats.org/officeDocument/2006/relationships/image" Target="../media/image8.wmf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34" Type="http://schemas.openxmlformats.org/officeDocument/2006/relationships/image" Target="../media/image8.wmf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slideLayout" Target="../slideLayouts/slideLayout111.xml"/><Relationship Id="rId35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08038" y="201075"/>
            <a:ext cx="8132762" cy="4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8038" y="1164165"/>
            <a:ext cx="812641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9" name="Picture 24" descr="Small Red Square"/>
          <p:cNvPicPr>
            <a:picLocks noChangeAspect="1" noChangeArrowheads="1"/>
          </p:cNvPicPr>
          <p:nvPr/>
        </p:nvPicPr>
        <p:blipFill>
          <a:blip r:embed="rId19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088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5"/>
          <p:cNvGrpSpPr>
            <a:grpSpLocks/>
          </p:cNvGrpSpPr>
          <p:nvPr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033" name="Picture 25" descr="Red Bar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3" descr="O_redbox_clr_rgb.jp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654" y="4651456"/>
              <a:ext cx="755707" cy="11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635232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r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fld id="{DF43EDC1-DE77-47A3-B56B-F28176B942E3}" type="slidenum">
              <a:rPr lang="en-US" sz="600" smtClean="0">
                <a:solidFill>
                  <a:schemeClr val="tx1"/>
                </a:solidFill>
              </a:rPr>
              <a:pPr marL="0" marR="0" indent="0" algn="r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 userDrawn="1"/>
        </p:nvSpPr>
        <p:spPr bwMode="auto">
          <a:xfrm>
            <a:off x="858449" y="4875874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</a:t>
            </a:r>
            <a:r>
              <a:rPr lang="en-US" sz="600" baseline="0" dirty="0" smtClean="0">
                <a:solidFill>
                  <a:srgbClr val="292929"/>
                </a:solidFill>
              </a:rPr>
              <a:t> </a:t>
            </a:r>
            <a:r>
              <a:rPr lang="en-US" sz="600" dirty="0" smtClean="0">
                <a:solidFill>
                  <a:srgbClr val="292929"/>
                </a:solidFill>
              </a:rPr>
              <a:t>©</a:t>
            </a:r>
            <a:r>
              <a:rPr lang="en-US" sz="600" baseline="0" dirty="0" smtClean="0">
                <a:solidFill>
                  <a:srgbClr val="292929"/>
                </a:solidFill>
              </a:rPr>
              <a:t> 2011, Oracle and/or its affiliates. All rights reserved.</a:t>
            </a:r>
            <a:endParaRPr lang="en-US" sz="600" dirty="0" smtClean="0">
              <a:solidFill>
                <a:srgbClr val="292929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824370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6" r:id="rId2"/>
    <p:sldLayoutId id="2147483812" r:id="rId3"/>
    <p:sldLayoutId id="2147483816" r:id="rId4"/>
    <p:sldLayoutId id="2147483817" r:id="rId5"/>
    <p:sldLayoutId id="2147483827" r:id="rId6"/>
    <p:sldLayoutId id="2147483828" r:id="rId7"/>
    <p:sldLayoutId id="2147483829" r:id="rId8"/>
    <p:sldLayoutId id="2147483822" r:id="rId9"/>
    <p:sldLayoutId id="2147483813" r:id="rId10"/>
    <p:sldLayoutId id="2147483814" r:id="rId11"/>
    <p:sldLayoutId id="2147483815" r:id="rId12"/>
    <p:sldLayoutId id="2147483818" r:id="rId13"/>
    <p:sldLayoutId id="2147483819" r:id="rId14"/>
    <p:sldLayoutId id="2147483820" r:id="rId15"/>
    <p:sldLayoutId id="2147483824" r:id="rId16"/>
    <p:sldLayoutId id="2147483825" r:id="rId1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5pPr>
      <a:lvl6pPr marL="28557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57114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85671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14229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2725" indent="-212725" algn="l" rtl="0" eaLnBrk="0" fontAlgn="base" hangingPunct="0">
        <a:spcBef>
          <a:spcPts val="5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marL="512763" indent="-227013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2pPr>
      <a:lvl3pPr marL="712788" indent="-141288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3pPr>
      <a:lvl4pPr marL="1085850" indent="-228600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4pPr>
      <a:lvl5pPr marL="1374775" indent="-231775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5pPr>
      <a:lvl6pPr marL="1570651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6224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1797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7369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573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145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6718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291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7864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3437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9011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583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3514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851" eaLnBrk="1" hangingPunct="1">
                <a:spcBef>
                  <a:spcPts val="0"/>
                </a:spcBef>
                <a:buClr>
                  <a:srgbClr val="FF1414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424545"/>
                  </a:solidFill>
                </a:rPr>
                <a:t>Copyright © 2012, Oracle and/or its affiliates. All rights reserved.</a:t>
              </a: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A5A4AC0-1BEC-FE47-8A68-418BE237F8CE}" type="slidenum">
              <a:rPr lang="en-US" sz="600" smtClean="0">
                <a:solidFill>
                  <a:srgbClr val="42454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42454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1" r:id="rId18"/>
    <p:sldLayoutId id="2147483862" r:id="rId19"/>
    <p:sldLayoutId id="2147483863" r:id="rId20"/>
    <p:sldLayoutId id="2147483864" r:id="rId21"/>
    <p:sldLayoutId id="2147483865" r:id="rId22"/>
    <p:sldLayoutId id="2147483866" r:id="rId23"/>
    <p:sldLayoutId id="2147483867" r:id="rId24"/>
    <p:sldLayoutId id="2147483868" r:id="rId25"/>
    <p:sldLayoutId id="2147483869" r:id="rId26"/>
    <p:sldLayoutId id="2147483870" r:id="rId27"/>
    <p:sldLayoutId id="2147483871" r:id="rId28"/>
    <p:sldLayoutId id="2147483872" r:id="rId29"/>
    <p:sldLayoutId id="2147483873" r:id="rId30"/>
    <p:sldLayoutId id="2147483874" r:id="rId31"/>
    <p:sldLayoutId id="2147483876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3514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851" eaLnBrk="1" hangingPunct="1">
                <a:spcBef>
                  <a:spcPts val="0"/>
                </a:spcBef>
                <a:buClr>
                  <a:srgbClr val="FF1414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424545"/>
                  </a:solidFill>
                </a:rPr>
                <a:t>Copyright © 2012, Oracle and/or its affiliates. All rights reserved.</a:t>
              </a: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A5A4AC0-1BEC-FE47-8A68-418BE237F8CE}" type="slidenum">
              <a:rPr lang="en-US" sz="600" smtClean="0">
                <a:solidFill>
                  <a:srgbClr val="42454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42454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034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  <p:sldLayoutId id="2147483928" r:id="rId18"/>
    <p:sldLayoutId id="2147483929" r:id="rId19"/>
    <p:sldLayoutId id="2147483930" r:id="rId20"/>
    <p:sldLayoutId id="2147483931" r:id="rId21"/>
    <p:sldLayoutId id="2147483932" r:id="rId22"/>
    <p:sldLayoutId id="2147483933" r:id="rId23"/>
    <p:sldLayoutId id="2147483934" r:id="rId24"/>
    <p:sldLayoutId id="2147483935" r:id="rId25"/>
    <p:sldLayoutId id="2147483936" r:id="rId26"/>
    <p:sldLayoutId id="2147483937" r:id="rId27"/>
    <p:sldLayoutId id="2147483938" r:id="rId28"/>
    <p:sldLayoutId id="2147483939" r:id="rId29"/>
    <p:sldLayoutId id="2147483940" r:id="rId30"/>
    <p:sldLayoutId id="2147483941" r:id="rId31"/>
    <p:sldLayoutId id="2147483942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3514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851" eaLnBrk="1" hangingPunct="1">
                <a:spcBef>
                  <a:spcPts val="0"/>
                </a:spcBef>
                <a:buClr>
                  <a:srgbClr val="FF1414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424545"/>
                  </a:solidFill>
                </a:rPr>
                <a:t>Copyright © 2012, Oracle and/or its affiliates. All rights reserved.</a:t>
              </a: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A5A4AC0-1BEC-FE47-8A68-418BE237F8CE}" type="slidenum">
              <a:rPr lang="en-US" sz="600" smtClean="0">
                <a:solidFill>
                  <a:srgbClr val="42454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42454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57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  <p:sldLayoutId id="2147483994" r:id="rId18"/>
    <p:sldLayoutId id="2147483995" r:id="rId19"/>
    <p:sldLayoutId id="2147483996" r:id="rId20"/>
    <p:sldLayoutId id="2147483997" r:id="rId21"/>
    <p:sldLayoutId id="2147483998" r:id="rId22"/>
    <p:sldLayoutId id="2147483999" r:id="rId23"/>
    <p:sldLayoutId id="2147484000" r:id="rId24"/>
    <p:sldLayoutId id="2147484001" r:id="rId25"/>
    <p:sldLayoutId id="2147484002" r:id="rId26"/>
    <p:sldLayoutId id="2147484003" r:id="rId27"/>
    <p:sldLayoutId id="2147484004" r:id="rId28"/>
    <p:sldLayoutId id="2147484005" r:id="rId29"/>
    <p:sldLayoutId id="2147484006" r:id="rId30"/>
    <p:sldLayoutId id="2147484007" r:id="rId31"/>
    <p:sldLayoutId id="2147484008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l.acm.org/citation.cfm?id=1376721" TargetMode="Externa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database/focus-areas/bi-datawarehousing/twp-bp-optimizer-stats-04042012-1577139.pdf" TargetMode="External"/><Relationship Id="rId2" Type="http://schemas.openxmlformats.org/officeDocument/2006/relationships/hyperlink" Target="http://www.oracle.com/technetwork/database/focus-areas/bi-datawarehousing/twp-optimizer-stats-concepts-110711-1354477.pdf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://www.oracle.com/technetwork/database/focus-areas/bi-datawarehousing/dbbi-tech-info-optmztn-092214.html" TargetMode="External"/><Relationship Id="rId4" Type="http://schemas.openxmlformats.org/officeDocument/2006/relationships/hyperlink" Target="https://blogs.oracle.com/optimizer/category/Statistic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itle 5"/>
          <p:cNvSpPr>
            <a:spLocks noGrp="1"/>
          </p:cNvSpPr>
          <p:nvPr>
            <p:ph type="ctrTitle"/>
          </p:nvPr>
        </p:nvSpPr>
        <p:spPr>
          <a:xfrm>
            <a:off x="1152525" y="3825875"/>
            <a:ext cx="6458719" cy="441325"/>
          </a:xfrm>
        </p:spPr>
        <p:txBody>
          <a:bodyPr wrap="square">
            <a:no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Understanding Optimizer Statistics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</a:t>
            </a:r>
          </a:p>
        </p:txBody>
      </p:sp>
      <p:pic>
        <p:nvPicPr>
          <p:cNvPr id="8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73" y="117158"/>
            <a:ext cx="966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235" y="728685"/>
            <a:ext cx="2132594" cy="202467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gather statistics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Hierarchy for Parameter Values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232660" y="1219200"/>
            <a:ext cx="4678680" cy="3398520"/>
            <a:chOff x="1524000" y="1264920"/>
            <a:chExt cx="4678680" cy="3398520"/>
          </a:xfrm>
        </p:grpSpPr>
        <p:sp>
          <p:nvSpPr>
            <p:cNvPr id="6" name="Rounded Rectangle 5"/>
            <p:cNvSpPr/>
            <p:nvPr/>
          </p:nvSpPr>
          <p:spPr>
            <a:xfrm>
              <a:off x="1524000" y="1264920"/>
              <a:ext cx="4678680" cy="339852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67840" y="1432560"/>
              <a:ext cx="4000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2"/>
                  </a:solidFill>
                </a:rPr>
                <a:t>DBMS_STATS.GATHER_*_STATS</a:t>
              </a:r>
              <a:br>
                <a:rPr lang="en-US" sz="1800" dirty="0" smtClean="0">
                  <a:solidFill>
                    <a:schemeClr val="tx2"/>
                  </a:solidFill>
                </a:rPr>
              </a:br>
              <a:r>
                <a:rPr lang="en-US" sz="1800" dirty="0" smtClean="0">
                  <a:solidFill>
                    <a:schemeClr val="tx2"/>
                  </a:solidFill>
                </a:rPr>
                <a:t>Parameter hierarchy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36420" y="2057400"/>
              <a:ext cx="4122420" cy="70104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Parameter values explicitly specified in the gather statistics command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836420" y="2948940"/>
              <a:ext cx="4122420" cy="70104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Table level preferences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36420" y="3840480"/>
              <a:ext cx="4122420" cy="70104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Global preferences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5400000">
              <a:off x="3627120" y="2735580"/>
              <a:ext cx="350520" cy="3048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3627120" y="3581400"/>
              <a:ext cx="350520" cy="3048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gather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# 1 most commonly asked question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What sample size should I use?”</a:t>
            </a:r>
          </a:p>
          <a:p>
            <a:r>
              <a:rPr lang="en-US" dirty="0" smtClean="0"/>
              <a:t>Controlled by </a:t>
            </a:r>
            <a:r>
              <a:rPr lang="en-US" sz="2000" dirty="0" smtClean="0"/>
              <a:t>ESTIMATE_PRECENT</a:t>
            </a:r>
            <a:r>
              <a:rPr lang="en-US" dirty="0" smtClean="0"/>
              <a:t> parameter</a:t>
            </a:r>
          </a:p>
          <a:p>
            <a:r>
              <a:rPr lang="en-US" dirty="0" smtClean="0"/>
              <a:t>From 11g onwards use default value </a:t>
            </a:r>
            <a:r>
              <a:rPr lang="en-US" sz="2000" dirty="0" smtClean="0"/>
              <a:t>AUTO_SAMPLE_SIZE</a:t>
            </a:r>
          </a:p>
          <a:p>
            <a:pPr lvl="1"/>
            <a:r>
              <a:rPr lang="en-US" dirty="0" smtClean="0"/>
              <a:t>New hash based algorithm </a:t>
            </a:r>
          </a:p>
          <a:p>
            <a:pPr lvl="1"/>
            <a:r>
              <a:rPr lang="en-US" dirty="0" smtClean="0"/>
              <a:t>Speed of a 10% sample</a:t>
            </a:r>
          </a:p>
          <a:p>
            <a:pPr lvl="1"/>
            <a:r>
              <a:rPr lang="en-US" dirty="0" smtClean="0"/>
              <a:t>Accuracy of 100% sample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Sample Size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17520" y="4866501"/>
            <a:ext cx="546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More info in the following paper </a:t>
            </a:r>
            <a:r>
              <a:rPr lang="en-US" sz="1200" dirty="0" smtClean="0">
                <a:solidFill>
                  <a:schemeClr val="tx2"/>
                </a:solidFill>
                <a:hlinkClick r:id="rId2"/>
              </a:rPr>
              <a:t>http://dl.acm.org/citation.cfm?id=1376721</a:t>
            </a:r>
            <a:endParaRPr lang="en-US" sz="1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gather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234440"/>
            <a:ext cx="8229600" cy="3240196"/>
          </a:xfrm>
        </p:spPr>
        <p:txBody>
          <a:bodyPr/>
          <a:lstStyle/>
          <a:p>
            <a:r>
              <a:rPr lang="en-US" dirty="0" smtClean="0"/>
              <a:t>Speed of a 10% sample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</a:t>
            </a:r>
          </a:p>
          <a:p>
            <a:r>
              <a:rPr lang="en-US" dirty="0" smtClean="0"/>
              <a:t>Accuracy of 100% sample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Sample Size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533718" y="1535712"/>
          <a:ext cx="8000682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825"/>
                <a:gridCol w="2547515"/>
                <a:gridCol w="2000171"/>
                <a:gridCol w="2000171"/>
              </a:tblGrid>
              <a:tr h="2804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Run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Num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AUTO_SAMPLE_SIZE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10% SAMPLE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100% SAMPLE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70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00:02:21.86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00:02:31.56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itchFamily="34" charset="0"/>
                          <a:cs typeface="Arial" pitchFamily="34" charset="0"/>
                        </a:rPr>
                        <a:t>00:08:24.10</a:t>
                      </a:r>
                    </a:p>
                  </a:txBody>
                  <a:tcPr anchor="ctr"/>
                </a:tc>
              </a:tr>
              <a:tr h="2570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00:02:38.11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00:02:49.49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00:07:38.25</a:t>
                      </a:r>
                    </a:p>
                  </a:txBody>
                  <a:tcPr anchor="ctr"/>
                </a:tc>
              </a:tr>
              <a:tr h="2570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itchFamily="34" charset="0"/>
                          <a:cs typeface="Arial" pitchFamily="34" charset="0"/>
                        </a:rPr>
                        <a:t>00:02:39.31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00:02:38.55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00:07:37.83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579120" y="3106010"/>
          <a:ext cx="8000682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825"/>
                <a:gridCol w="2547515"/>
                <a:gridCol w="2000171"/>
                <a:gridCol w="2000171"/>
              </a:tblGrid>
              <a:tr h="47298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Column Name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NDV with AUTO_SAMPLE_SIZE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NDV with       10% SAMPLE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NDV with     100% SAMPLE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47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59852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31464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60351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47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1270912 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608544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1289760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47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768384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359424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777942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712720" y="1897380"/>
            <a:ext cx="3352800" cy="259080"/>
            <a:chOff x="2712720" y="1897380"/>
            <a:chExt cx="3352800" cy="259080"/>
          </a:xfrm>
        </p:grpSpPr>
        <p:sp>
          <p:nvSpPr>
            <p:cNvPr id="7" name="Rounded Rectangle 6"/>
            <p:cNvSpPr/>
            <p:nvPr/>
          </p:nvSpPr>
          <p:spPr>
            <a:xfrm>
              <a:off x="2712720" y="1897380"/>
              <a:ext cx="1082040" cy="251460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983480" y="1905000"/>
              <a:ext cx="1082040" cy="251460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19400" y="3703320"/>
            <a:ext cx="5227320" cy="259080"/>
            <a:chOff x="2819400" y="3764280"/>
            <a:chExt cx="5227320" cy="259080"/>
          </a:xfrm>
        </p:grpSpPr>
        <p:sp>
          <p:nvSpPr>
            <p:cNvPr id="9" name="Rounded Rectangle 8"/>
            <p:cNvSpPr/>
            <p:nvPr/>
          </p:nvSpPr>
          <p:spPr>
            <a:xfrm>
              <a:off x="2819400" y="3771900"/>
              <a:ext cx="1082040" cy="251460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964680" y="3764280"/>
              <a:ext cx="1082040" cy="251460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59395" name="Rectangle 70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to gather </a:t>
            </a:r>
            <a:r>
              <a:rPr lang="en-US" dirty="0"/>
              <a:t>s</a:t>
            </a:r>
            <a:r>
              <a:rPr lang="en-US" dirty="0" smtClean="0"/>
              <a:t>tatistics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What basic statistics to collect</a:t>
            </a:r>
          </a:p>
          <a:p>
            <a:r>
              <a:rPr lang="en-US" dirty="0" smtClean="0"/>
              <a:t>Additional statistics</a:t>
            </a:r>
          </a:p>
          <a:p>
            <a:r>
              <a:rPr lang="en-US" dirty="0" smtClean="0"/>
              <a:t>When to </a:t>
            </a:r>
            <a:r>
              <a:rPr lang="en-US" dirty="0"/>
              <a:t>g</a:t>
            </a:r>
            <a:r>
              <a:rPr lang="en-US" dirty="0" smtClean="0"/>
              <a:t>ather </a:t>
            </a:r>
            <a:r>
              <a:rPr lang="en-US" dirty="0"/>
              <a:t>s</a:t>
            </a:r>
            <a:r>
              <a:rPr lang="en-US" dirty="0" smtClean="0"/>
              <a:t>tatistics</a:t>
            </a:r>
          </a:p>
          <a:p>
            <a:r>
              <a:rPr lang="en-US" dirty="0" smtClean="0"/>
              <a:t>Statistics </a:t>
            </a:r>
            <a:r>
              <a:rPr lang="en-US" dirty="0"/>
              <a:t>g</a:t>
            </a:r>
            <a:r>
              <a:rPr lang="en-US" dirty="0" smtClean="0"/>
              <a:t>athering </a:t>
            </a:r>
            <a:r>
              <a:rPr lang="en-US" dirty="0"/>
              <a:t>p</a:t>
            </a:r>
            <a:r>
              <a:rPr lang="en-US" dirty="0" smtClean="0"/>
              <a:t>erformance</a:t>
            </a:r>
          </a:p>
          <a:p>
            <a:r>
              <a:rPr lang="en-US" dirty="0" smtClean="0"/>
              <a:t>When not to gather statistics</a:t>
            </a:r>
          </a:p>
          <a:p>
            <a:r>
              <a:rPr lang="en-US" dirty="0" smtClean="0"/>
              <a:t>Other types of statistics</a:t>
            </a:r>
          </a:p>
        </p:txBody>
      </p:sp>
    </p:spTree>
    <p:extLst>
      <p:ext uri="{BB962C8B-B14F-4D97-AF65-F5344CB8AC3E}">
        <p14:creationId xmlns:p14="http://schemas.microsoft.com/office/powerpoint/2010/main" val="22554663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basic statistics to collect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000" dirty="0" smtClean="0"/>
              <a:t>By default the following basic table &amp; column statistic are collected</a:t>
            </a:r>
            <a:endParaRPr lang="en-US" dirty="0" smtClean="0"/>
          </a:p>
          <a:p>
            <a:pPr lvl="1"/>
            <a:r>
              <a:rPr lang="en-US" sz="1800" dirty="0" smtClean="0"/>
              <a:t>Number of Rows</a:t>
            </a:r>
          </a:p>
          <a:p>
            <a:pPr lvl="1"/>
            <a:r>
              <a:rPr lang="en-US" sz="1800" dirty="0" smtClean="0"/>
              <a:t>Number of blocks</a:t>
            </a:r>
          </a:p>
          <a:p>
            <a:pPr lvl="1"/>
            <a:r>
              <a:rPr lang="en-US" sz="1800" dirty="0" smtClean="0"/>
              <a:t>Average row length</a:t>
            </a:r>
          </a:p>
          <a:p>
            <a:pPr lvl="1"/>
            <a:r>
              <a:rPr lang="en-US" sz="1800" dirty="0" smtClean="0"/>
              <a:t>Number of distinct values </a:t>
            </a:r>
          </a:p>
          <a:p>
            <a:pPr lvl="1"/>
            <a:r>
              <a:rPr lang="en-US" sz="1800" dirty="0" smtClean="0"/>
              <a:t>Number of nulls in column</a:t>
            </a:r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37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basic statistics to collect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000" dirty="0" smtClean="0"/>
              <a:t>Index statistics are automatically gathered during creation and maintained by GATHER_TABLE_STATS and include</a:t>
            </a:r>
          </a:p>
          <a:p>
            <a:pPr lvl="1"/>
            <a:r>
              <a:rPr lang="en-US" sz="1800" dirty="0" smtClean="0"/>
              <a:t>Number of leaf blocks</a:t>
            </a:r>
          </a:p>
          <a:p>
            <a:pPr lvl="1"/>
            <a:r>
              <a:rPr lang="en-US" sz="1800" dirty="0" smtClean="0"/>
              <a:t>Branch Levels</a:t>
            </a:r>
          </a:p>
          <a:p>
            <a:pPr lvl="1"/>
            <a:r>
              <a:rPr lang="en-US" sz="1800" dirty="0" smtClean="0"/>
              <a:t>Clustering factor</a:t>
            </a:r>
          </a:p>
          <a:p>
            <a:r>
              <a:rPr lang="en-US" i="1" dirty="0" smtClean="0"/>
              <a:t>12c – Tables have basic statistics gathered during loads into empty segments too</a:t>
            </a:r>
            <a:endParaRPr lang="en-US" sz="2000" i="1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37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basic statistics to collect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000" dirty="0" smtClean="0"/>
              <a:t>Histograms tell Optimizer about the data distribution in a Column</a:t>
            </a:r>
          </a:p>
          <a:p>
            <a:r>
              <a:rPr lang="en-US" sz="2000" dirty="0" smtClean="0"/>
              <a:t>Creation controlled by METHOD_OPT parameter</a:t>
            </a:r>
          </a:p>
          <a:p>
            <a:r>
              <a:rPr lang="en-US" sz="2000" dirty="0" smtClean="0"/>
              <a:t>Default create histogram on any column that has been used in the WHERE clause or GROUP BY of a statement AND has a data skew</a:t>
            </a:r>
          </a:p>
          <a:p>
            <a:r>
              <a:rPr lang="en-US" sz="2000" dirty="0" smtClean="0"/>
              <a:t>Relies on column usage information gathered at compilation time and stored in SYS.COL_USAGE$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Histograms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basic statistics to collect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000" dirty="0" smtClean="0"/>
              <a:t>11g and before - Two types of histograms </a:t>
            </a:r>
          </a:p>
          <a:p>
            <a:pPr lvl="1"/>
            <a:r>
              <a:rPr lang="en-US" dirty="0" smtClean="0"/>
              <a:t>Frequency </a:t>
            </a:r>
          </a:p>
          <a:p>
            <a:pPr lvl="1"/>
            <a:r>
              <a:rPr lang="en-US" dirty="0" smtClean="0"/>
              <a:t>Height-balanced</a:t>
            </a:r>
          </a:p>
          <a:p>
            <a:r>
              <a:rPr lang="en-US" sz="2000" i="1" dirty="0" smtClean="0"/>
              <a:t>12c and after – two more</a:t>
            </a:r>
          </a:p>
          <a:p>
            <a:pPr lvl="1"/>
            <a:r>
              <a:rPr lang="en-US" sz="1800" i="1" dirty="0" smtClean="0"/>
              <a:t>Top Frequency</a:t>
            </a:r>
          </a:p>
          <a:p>
            <a:pPr lvl="1"/>
            <a:r>
              <a:rPr lang="en-US" i="1" dirty="0" smtClean="0"/>
              <a:t>Hybrid</a:t>
            </a:r>
            <a:endParaRPr lang="en-US" sz="1800" i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Histograms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324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000" dirty="0" smtClean="0"/>
              <a:t>A frequency histogram is only created if the number of distinct values in a column (NDV) is less than 254 values</a:t>
            </a:r>
            <a:endParaRPr lang="en-GB" sz="1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Frequency histograms (FREQUENCY)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937260" y="2095500"/>
          <a:ext cx="5128260" cy="2561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 txBox="1">
            <a:spLocks/>
          </p:cNvSpPr>
          <p:nvPr/>
        </p:nvSpPr>
        <p:spPr>
          <a:xfrm>
            <a:off x="6037593" y="48680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Oracle Confidential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000" dirty="0" smtClean="0"/>
              <a:t>A height balanced histogram is created if the number of distinct values in a column (NDV) is greater than 254 values</a:t>
            </a:r>
            <a:endParaRPr lang="en-GB" sz="1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Height balanced histograms (HEIGHT BALANCED)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4791075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Oracle Confidential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937260" y="2095500"/>
          <a:ext cx="5128260" cy="2561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Optimizer Statistics</a:t>
            </a:r>
            <a:endParaRPr lang="en-US" dirty="0"/>
          </a:p>
        </p:txBody>
      </p:sp>
      <p:grpSp>
        <p:nvGrpSpPr>
          <p:cNvPr id="2" name="Group 100"/>
          <p:cNvGrpSpPr/>
          <p:nvPr/>
        </p:nvGrpSpPr>
        <p:grpSpPr>
          <a:xfrm>
            <a:off x="1059179" y="1069053"/>
            <a:ext cx="6621088" cy="3586767"/>
            <a:chOff x="1600199" y="1219201"/>
            <a:chExt cx="6172201" cy="4531904"/>
          </a:xfrm>
        </p:grpSpPr>
        <p:grpSp>
          <p:nvGrpSpPr>
            <p:cNvPr id="3" name="Group 99"/>
            <p:cNvGrpSpPr/>
            <p:nvPr/>
          </p:nvGrpSpPr>
          <p:grpSpPr>
            <a:xfrm>
              <a:off x="1600199" y="1219201"/>
              <a:ext cx="6172201" cy="4531904"/>
              <a:chOff x="1600199" y="1219201"/>
              <a:chExt cx="6172201" cy="4531904"/>
            </a:xfrm>
          </p:grpSpPr>
          <p:sp>
            <p:nvSpPr>
              <p:cNvPr id="19" name="Flowchart: Direct Access Storage 3"/>
              <p:cNvSpPr/>
              <p:nvPr/>
            </p:nvSpPr>
            <p:spPr>
              <a:xfrm rot="16200000">
                <a:off x="2410015" y="409385"/>
                <a:ext cx="4531904" cy="6151536"/>
              </a:xfrm>
              <a:prstGeom prst="flowChartMagneticDrum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7"/>
              <p:cNvGrpSpPr/>
              <p:nvPr/>
            </p:nvGrpSpPr>
            <p:grpSpPr>
              <a:xfrm>
                <a:off x="1823884" y="2743201"/>
                <a:ext cx="4500716" cy="1066800"/>
                <a:chOff x="3124200" y="2590800"/>
                <a:chExt cx="2325370" cy="800100"/>
              </a:xfrm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70" name="Rectangle 4"/>
                <p:cNvSpPr/>
                <p:nvPr/>
              </p:nvSpPr>
              <p:spPr>
                <a:xfrm>
                  <a:off x="3124200" y="2590800"/>
                  <a:ext cx="2325370" cy="80010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extBox 5"/>
                <p:cNvSpPr txBox="1"/>
                <p:nvPr/>
              </p:nvSpPr>
              <p:spPr>
                <a:xfrm>
                  <a:off x="3124200" y="2590800"/>
                  <a:ext cx="2286000" cy="27408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latin typeface="Arial" pitchFamily="34" charset="0"/>
                      <a:cs typeface="Arial" pitchFamily="34" charset="0"/>
                    </a:rPr>
                    <a:t>DATA DICTIONARY</a:t>
                  </a:r>
                  <a:endParaRPr lang="en-US" sz="14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" name="Group 10"/>
              <p:cNvGrpSpPr/>
              <p:nvPr/>
            </p:nvGrpSpPr>
            <p:grpSpPr>
              <a:xfrm>
                <a:off x="1752600" y="3048000"/>
                <a:ext cx="4661916" cy="621411"/>
                <a:chOff x="3728358" y="533399"/>
                <a:chExt cx="2497455" cy="621411"/>
              </a:xfrm>
            </p:grpSpPr>
            <p:sp>
              <p:nvSpPr>
                <p:cNvPr id="67" name="Rounded Rectangle 6"/>
                <p:cNvSpPr/>
                <p:nvPr/>
              </p:nvSpPr>
              <p:spPr>
                <a:xfrm>
                  <a:off x="3769179" y="533400"/>
                  <a:ext cx="2326822" cy="609599"/>
                </a:xfrm>
                <a:prstGeom prst="roundRect">
                  <a:avLst/>
                </a:prstGeom>
                <a:noFill/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TextBox 8"/>
                <p:cNvSpPr txBox="1"/>
                <p:nvPr/>
              </p:nvSpPr>
              <p:spPr>
                <a:xfrm>
                  <a:off x="3728358" y="533399"/>
                  <a:ext cx="2286000" cy="328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latin typeface="Arial" pitchFamily="34" charset="0"/>
                      <a:cs typeface="Arial" pitchFamily="34" charset="0"/>
                    </a:rPr>
                    <a:t>OPTIMIZER STATISTICS</a:t>
                  </a:r>
                  <a:endParaRPr lang="en-US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9" name="TextBox 9"/>
                <p:cNvSpPr txBox="1"/>
                <p:nvPr/>
              </p:nvSpPr>
              <p:spPr>
                <a:xfrm>
                  <a:off x="3810000" y="765932"/>
                  <a:ext cx="2415813" cy="388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latin typeface="Arial" pitchFamily="34" charset="0"/>
                      <a:cs typeface="Arial" pitchFamily="34" charset="0"/>
                    </a:rPr>
                    <a:t>Index                    Table               Column         System</a:t>
                  </a:r>
                  <a:endParaRPr lang="en-US" sz="14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" name="Group 54"/>
              <p:cNvGrpSpPr/>
              <p:nvPr/>
            </p:nvGrpSpPr>
            <p:grpSpPr>
              <a:xfrm>
                <a:off x="1676400" y="4191001"/>
                <a:ext cx="1775460" cy="1090898"/>
                <a:chOff x="457200" y="1676400"/>
                <a:chExt cx="1775460" cy="1090898"/>
              </a:xfrm>
            </p:grpSpPr>
            <p:grpSp>
              <p:nvGrpSpPr>
                <p:cNvPr id="20" name="Group 52"/>
                <p:cNvGrpSpPr/>
                <p:nvPr/>
              </p:nvGrpSpPr>
              <p:grpSpPr>
                <a:xfrm>
                  <a:off x="457200" y="1676400"/>
                  <a:ext cx="1775460" cy="1090898"/>
                  <a:chOff x="2971800" y="4267200"/>
                  <a:chExt cx="1775460" cy="1090898"/>
                </a:xfrm>
              </p:grpSpPr>
              <p:sp>
                <p:nvSpPr>
                  <p:cNvPr id="65" name="Rectangle 64"/>
                  <p:cNvSpPr/>
                  <p:nvPr/>
                </p:nvSpPr>
                <p:spPr>
                  <a:xfrm>
                    <a:off x="2971800" y="4267200"/>
                    <a:ext cx="1447800" cy="7620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3048000" y="5029200"/>
                    <a:ext cx="1699260" cy="3288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latin typeface="Arial" pitchFamily="34" charset="0"/>
                        <a:cs typeface="Arial" pitchFamily="34" charset="0"/>
                      </a:rPr>
                      <a:t>PROMO_PK Index</a:t>
                    </a:r>
                    <a:endParaRPr lang="en-US" sz="12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1" name="Group 48"/>
                <p:cNvGrpSpPr/>
                <p:nvPr/>
              </p:nvGrpSpPr>
              <p:grpSpPr>
                <a:xfrm>
                  <a:off x="533400" y="1752600"/>
                  <a:ext cx="1295400" cy="609600"/>
                  <a:chOff x="3276600" y="152400"/>
                  <a:chExt cx="1295400" cy="609600"/>
                </a:xfrm>
              </p:grpSpPr>
              <p:sp>
                <p:nvSpPr>
                  <p:cNvPr id="37" name="Rectangle 36"/>
                  <p:cNvSpPr/>
                  <p:nvPr/>
                </p:nvSpPr>
                <p:spPr>
                  <a:xfrm>
                    <a:off x="3810000" y="152400"/>
                    <a:ext cx="152400" cy="1524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3505200" y="381000"/>
                    <a:ext cx="152400" cy="1524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3810000" y="381000"/>
                    <a:ext cx="152400" cy="1524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4114800" y="381000"/>
                    <a:ext cx="152400" cy="1524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16"/>
                  <p:cNvSpPr/>
                  <p:nvPr/>
                </p:nvSpPr>
                <p:spPr>
                  <a:xfrm>
                    <a:off x="3276600" y="609600"/>
                    <a:ext cx="152400" cy="1524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17"/>
                  <p:cNvSpPr/>
                  <p:nvPr/>
                </p:nvSpPr>
                <p:spPr>
                  <a:xfrm>
                    <a:off x="3581400" y="609600"/>
                    <a:ext cx="152400" cy="1524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18"/>
                  <p:cNvSpPr/>
                  <p:nvPr/>
                </p:nvSpPr>
                <p:spPr>
                  <a:xfrm>
                    <a:off x="3886200" y="609600"/>
                    <a:ext cx="152400" cy="1524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4191000" y="609600"/>
                    <a:ext cx="152400" cy="1524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4419600" y="609600"/>
                    <a:ext cx="152400" cy="1524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2" name="Group 46"/>
                  <p:cNvGrpSpPr/>
                  <p:nvPr/>
                </p:nvGrpSpPr>
                <p:grpSpPr>
                  <a:xfrm>
                    <a:off x="3352800" y="228600"/>
                    <a:ext cx="1066800" cy="457200"/>
                    <a:chOff x="3352800" y="228600"/>
                    <a:chExt cx="1066800" cy="457200"/>
                  </a:xfrm>
                </p:grpSpPr>
                <p:cxnSp>
                  <p:nvCxnSpPr>
                    <p:cNvPr id="47" name="Straight Connector 46"/>
                    <p:cNvCxnSpPr>
                      <a:stCxn id="37" idx="2"/>
                      <a:endCxn id="39" idx="0"/>
                    </p:cNvCxnSpPr>
                    <p:nvPr/>
                  </p:nvCxnSpPr>
                  <p:spPr>
                    <a:xfrm rot="5400000">
                      <a:off x="3848100" y="342900"/>
                      <a:ext cx="762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47"/>
                    <p:cNvCxnSpPr>
                      <a:stCxn id="37" idx="3"/>
                    </p:cNvCxnSpPr>
                    <p:nvPr/>
                  </p:nvCxnSpPr>
                  <p:spPr>
                    <a:xfrm>
                      <a:off x="3962400" y="228600"/>
                      <a:ext cx="2286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/>
                    <p:cNvCxnSpPr>
                      <a:endCxn id="40" idx="0"/>
                    </p:cNvCxnSpPr>
                    <p:nvPr/>
                  </p:nvCxnSpPr>
                  <p:spPr>
                    <a:xfrm rot="5400000">
                      <a:off x="4114800" y="304800"/>
                      <a:ext cx="1524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>
                      <a:off x="3581400" y="228600"/>
                      <a:ext cx="2286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/>
                    <p:cNvCxnSpPr/>
                    <p:nvPr/>
                  </p:nvCxnSpPr>
                  <p:spPr>
                    <a:xfrm rot="5400000">
                      <a:off x="3505200" y="304800"/>
                      <a:ext cx="1524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Connector 31"/>
                    <p:cNvCxnSpPr/>
                    <p:nvPr/>
                  </p:nvCxnSpPr>
                  <p:spPr>
                    <a:xfrm>
                      <a:off x="3352800" y="457200"/>
                      <a:ext cx="1524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32"/>
                    <p:cNvCxnSpPr/>
                    <p:nvPr/>
                  </p:nvCxnSpPr>
                  <p:spPr>
                    <a:xfrm rot="5400000">
                      <a:off x="3276600" y="533400"/>
                      <a:ext cx="1524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/>
                    <p:nvPr/>
                  </p:nvCxnSpPr>
                  <p:spPr>
                    <a:xfrm>
                      <a:off x="3429000" y="685800"/>
                      <a:ext cx="1524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>
                      <a:off x="3962400" y="457200"/>
                      <a:ext cx="1524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/>
                    <p:cNvCxnSpPr/>
                    <p:nvPr/>
                  </p:nvCxnSpPr>
                  <p:spPr>
                    <a:xfrm>
                      <a:off x="4267200" y="457200"/>
                      <a:ext cx="1524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 rot="5400000">
                      <a:off x="3505200" y="609600"/>
                      <a:ext cx="1524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 rot="5400000">
                      <a:off x="3810000" y="609600"/>
                      <a:ext cx="1524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 rot="5400000">
                      <a:off x="4114800" y="609600"/>
                      <a:ext cx="1524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 rot="5400000">
                      <a:off x="4343400" y="533400"/>
                      <a:ext cx="1524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>
                      <a:off x="3733800" y="685800"/>
                      <a:ext cx="1524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42"/>
                    <p:cNvCxnSpPr/>
                    <p:nvPr/>
                  </p:nvCxnSpPr>
                  <p:spPr>
                    <a:xfrm>
                      <a:off x="4038600" y="685800"/>
                      <a:ext cx="1524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>
                      <a:stCxn id="44" idx="3"/>
                    </p:cNvCxnSpPr>
                    <p:nvPr/>
                  </p:nvCxnSpPr>
                  <p:spPr>
                    <a:xfrm>
                      <a:off x="4343400" y="685800"/>
                      <a:ext cx="762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>
                      <a:off x="3657600" y="457200"/>
                      <a:ext cx="1524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23" name="TextBox 22"/>
              <p:cNvSpPr txBox="1"/>
              <p:nvPr/>
            </p:nvSpPr>
            <p:spPr>
              <a:xfrm>
                <a:off x="3505200" y="5351930"/>
                <a:ext cx="2045208" cy="32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PROMOTIONS Table</a:t>
                </a:r>
                <a:endParaRPr 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324600" y="5029201"/>
                <a:ext cx="14478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latin typeface="Arial" pitchFamily="34" charset="0"/>
                    <a:cs typeface="Arial" pitchFamily="34" charset="0"/>
                  </a:rPr>
                  <a:t>Execution plan</a:t>
                </a:r>
                <a:endParaRPr lang="en-US" sz="11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553200" y="2481591"/>
                <a:ext cx="1020951" cy="388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Optimizer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6248400" y="3200400"/>
                <a:ext cx="5334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7048500" y="3848100"/>
                <a:ext cx="3810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6553200" y="4038600"/>
                <a:ext cx="762000" cy="990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rot="5400000">
                <a:off x="1905000" y="3886200"/>
                <a:ext cx="609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3162300" y="3924300"/>
                <a:ext cx="6858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699206" y="1989540"/>
                <a:ext cx="0" cy="13149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5244082" y="1641900"/>
                <a:ext cx="1219200" cy="310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latin typeface="Arial" pitchFamily="34" charset="0"/>
                    <a:cs typeface="Arial" pitchFamily="34" charset="0"/>
                  </a:rPr>
                  <a:t>CPU &amp; IO </a:t>
                </a:r>
                <a:endParaRPr lang="en-US" sz="11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rot="5400000">
                <a:off x="4267199" y="3962401"/>
                <a:ext cx="762004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39"/>
            <p:cNvGrpSpPr>
              <a:grpSpLocks/>
            </p:cNvGrpSpPr>
            <p:nvPr/>
          </p:nvGrpSpPr>
          <p:grpSpPr bwMode="auto">
            <a:xfrm>
              <a:off x="6629400" y="4116133"/>
              <a:ext cx="581280" cy="913072"/>
              <a:chOff x="1650" y="1308"/>
              <a:chExt cx="360" cy="582"/>
            </a:xfrm>
          </p:grpSpPr>
          <p:sp>
            <p:nvSpPr>
              <p:cNvPr id="11" name="Oval 40"/>
              <p:cNvSpPr>
                <a:spLocks noChangeArrowheads="1"/>
              </p:cNvSpPr>
              <p:nvPr/>
            </p:nvSpPr>
            <p:spPr bwMode="auto">
              <a:xfrm>
                <a:off x="1752" y="1416"/>
                <a:ext cx="168" cy="108"/>
              </a:xfrm>
              <a:prstGeom prst="ellipse">
                <a:avLst/>
              </a:prstGeom>
              <a:solidFill>
                <a:srgbClr val="44AFBA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12" name="Oval 41"/>
              <p:cNvSpPr>
                <a:spLocks noChangeArrowheads="1"/>
              </p:cNvSpPr>
              <p:nvPr/>
            </p:nvSpPr>
            <p:spPr bwMode="auto">
              <a:xfrm>
                <a:off x="1650" y="1782"/>
                <a:ext cx="168" cy="108"/>
              </a:xfrm>
              <a:prstGeom prst="ellipse">
                <a:avLst/>
              </a:prstGeom>
              <a:solidFill>
                <a:srgbClr val="44AFBA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13" name="Oval 42"/>
              <p:cNvSpPr>
                <a:spLocks noChangeArrowheads="1"/>
              </p:cNvSpPr>
              <p:nvPr/>
            </p:nvSpPr>
            <p:spPr bwMode="auto">
              <a:xfrm>
                <a:off x="1746" y="1596"/>
                <a:ext cx="168" cy="108"/>
              </a:xfrm>
              <a:prstGeom prst="ellipse">
                <a:avLst/>
              </a:prstGeom>
              <a:solidFill>
                <a:srgbClr val="44AFBA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14" name="Oval 43"/>
              <p:cNvSpPr>
                <a:spLocks noChangeArrowheads="1"/>
              </p:cNvSpPr>
              <p:nvPr/>
            </p:nvSpPr>
            <p:spPr bwMode="auto">
              <a:xfrm>
                <a:off x="1842" y="1782"/>
                <a:ext cx="168" cy="108"/>
              </a:xfrm>
              <a:prstGeom prst="ellipse">
                <a:avLst/>
              </a:prstGeom>
              <a:solidFill>
                <a:srgbClr val="44AFBA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15" name="Line 44"/>
              <p:cNvSpPr>
                <a:spLocks noChangeShapeType="1"/>
              </p:cNvSpPr>
              <p:nvPr/>
            </p:nvSpPr>
            <p:spPr bwMode="auto">
              <a:xfrm flipH="1" flipV="1">
                <a:off x="1824" y="1308"/>
                <a:ext cx="12" cy="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Line 45"/>
              <p:cNvSpPr>
                <a:spLocks noChangeShapeType="1"/>
              </p:cNvSpPr>
              <p:nvPr/>
            </p:nvSpPr>
            <p:spPr bwMode="auto">
              <a:xfrm flipH="1" flipV="1">
                <a:off x="1824" y="1512"/>
                <a:ext cx="12" cy="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46"/>
              <p:cNvSpPr>
                <a:spLocks noChangeShapeType="1"/>
              </p:cNvSpPr>
              <p:nvPr/>
            </p:nvSpPr>
            <p:spPr bwMode="auto">
              <a:xfrm flipV="1">
                <a:off x="1764" y="1692"/>
                <a:ext cx="36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47"/>
              <p:cNvSpPr>
                <a:spLocks noChangeShapeType="1"/>
              </p:cNvSpPr>
              <p:nvPr/>
            </p:nvSpPr>
            <p:spPr bwMode="auto">
              <a:xfrm flipH="1" flipV="1">
                <a:off x="1860" y="1692"/>
                <a:ext cx="36" cy="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" name="Text Box 49"/>
            <p:cNvSpPr txBox="1">
              <a:spLocks noChangeArrowheads="1"/>
            </p:cNvSpPr>
            <p:nvPr/>
          </p:nvSpPr>
          <p:spPr bwMode="auto">
            <a:xfrm>
              <a:off x="6783353" y="4541069"/>
              <a:ext cx="379447" cy="20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en-US" sz="800" dirty="0" smtClean="0"/>
                <a:t>HJ</a:t>
              </a:r>
              <a:endParaRPr lang="en-US" sz="800" dirty="0"/>
            </a:p>
          </p:txBody>
        </p:sp>
        <p:sp>
          <p:nvSpPr>
            <p:cNvPr id="9" name="Text Box 50"/>
            <p:cNvSpPr txBox="1">
              <a:spLocks noChangeArrowheads="1"/>
            </p:cNvSpPr>
            <p:nvPr/>
          </p:nvSpPr>
          <p:spPr bwMode="auto">
            <a:xfrm>
              <a:off x="6746215" y="4263382"/>
              <a:ext cx="465025" cy="20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en-US" sz="800" dirty="0"/>
                <a:t>GB</a:t>
              </a:r>
            </a:p>
          </p:txBody>
        </p:sp>
        <p:sp>
          <p:nvSpPr>
            <p:cNvPr id="10" name="Text Box 49"/>
            <p:cNvSpPr txBox="1">
              <a:spLocks noChangeArrowheads="1"/>
            </p:cNvSpPr>
            <p:nvPr/>
          </p:nvSpPr>
          <p:spPr bwMode="auto">
            <a:xfrm>
              <a:off x="6630953" y="4826819"/>
              <a:ext cx="379447" cy="20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en-US" sz="800" dirty="0"/>
                <a:t>HJ</a:t>
              </a:r>
            </a:p>
          </p:txBody>
        </p:sp>
      </p:grpSp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3100587" y="3442248"/>
          <a:ext cx="2993386" cy="86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729"/>
                <a:gridCol w="940778"/>
                <a:gridCol w="342101"/>
                <a:gridCol w="940778"/>
              </a:tblGrid>
              <a:tr h="35222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PROMO_ID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PROMO_NAME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PROMO_DATE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616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Promo_1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15-NOV-98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616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Promo_1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31-DEC-98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" name="Rectangle 72"/>
          <p:cNvSpPr/>
          <p:nvPr/>
        </p:nvSpPr>
        <p:spPr>
          <a:xfrm>
            <a:off x="678180" y="899160"/>
            <a:ext cx="7193280" cy="380238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12" descr="qs_hero4_single_tran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2024" y="815219"/>
            <a:ext cx="526984" cy="123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5" name="Object 1024"/>
          <p:cNvGraphicFramePr>
            <a:graphicFrameLocks noChangeAspect="1"/>
          </p:cNvGraphicFramePr>
          <p:nvPr/>
        </p:nvGraphicFramePr>
        <p:xfrm>
          <a:off x="6667500" y="2359140"/>
          <a:ext cx="673449" cy="664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Bitmap Image" r:id="rId4" imgW="685714" imgH="676369" progId="">
                  <p:embed/>
                </p:oleObj>
              </mc:Choice>
              <mc:Fallback>
                <p:oleObj name="Bitmap Image" r:id="rId4" imgW="685714" imgH="676369" progId="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2359140"/>
                        <a:ext cx="673449" cy="664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6145184" y="1526519"/>
            <a:ext cx="13078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Constraints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6617624" y="1788129"/>
            <a:ext cx="304182" cy="3396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Traditionally a frequency histogram is only created if NDV &lt; 254</a:t>
            </a:r>
          </a:p>
          <a:p>
            <a:r>
              <a:rPr lang="en-US" dirty="0" smtClean="0"/>
              <a:t>But if a small number of values occupies most of the rows (&gt;99% rows)</a:t>
            </a:r>
          </a:p>
          <a:p>
            <a:r>
              <a:rPr lang="en-US" dirty="0" smtClean="0"/>
              <a:t>Creating a frequency histograms on that small set of values is very useful even though NDV is greater than 254</a:t>
            </a:r>
          </a:p>
          <a:p>
            <a:pPr marL="227013" lvl="0" indent="-227013" eaLnBrk="0" hangingPunct="0">
              <a:spcBef>
                <a:spcPct val="20000"/>
              </a:spcBef>
              <a:buClr>
                <a:srgbClr val="FD0000"/>
              </a:buClr>
              <a:buFontTx/>
              <a:buChar char="•"/>
            </a:pPr>
            <a:r>
              <a:rPr lang="en-US" dirty="0" smtClean="0"/>
              <a:t>Ignores the unpopular values to create a better quality histogram for popular values</a:t>
            </a:r>
          </a:p>
          <a:p>
            <a:r>
              <a:rPr lang="en-US" dirty="0" smtClean="0"/>
              <a:t>Built using the same technique used for frequency histograms</a:t>
            </a:r>
          </a:p>
          <a:p>
            <a:pPr lvl="0"/>
            <a:r>
              <a:rPr lang="en-US" kern="0" dirty="0" smtClean="0">
                <a:latin typeface="Arial"/>
                <a:ea typeface="MS PGothic"/>
              </a:rPr>
              <a:t>Only created with AUTO_SAMPLE_SIZE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Top Frequency (TOP-FREQUENCY) 12c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79938" y="3997569"/>
            <a:ext cx="4747847" cy="3751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8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200" dirty="0" smtClean="0"/>
              <a:t>Similar to height balanced histogram as created if the NDV &gt;254</a:t>
            </a:r>
            <a:endParaRPr lang="en-GB" sz="2200" dirty="0" smtClean="0"/>
          </a:p>
          <a:p>
            <a:r>
              <a:rPr lang="en-US" sz="2200" dirty="0" smtClean="0"/>
              <a:t>Store the actual frequencies of bucket endpoints in histograms </a:t>
            </a:r>
          </a:p>
          <a:p>
            <a:r>
              <a:rPr lang="en-US" sz="2200" dirty="0" smtClean="0"/>
              <a:t>No values are allowed to spill over multiple buckets </a:t>
            </a:r>
          </a:p>
          <a:p>
            <a:r>
              <a:rPr lang="en-US" sz="2200" dirty="0" smtClean="0"/>
              <a:t>More endpoint values can be squeezed in a histogram</a:t>
            </a:r>
          </a:p>
          <a:p>
            <a:r>
              <a:rPr lang="en-US" sz="2200" dirty="0" smtClean="0"/>
              <a:t>Achieves the same effect as increasing the # of buckets</a:t>
            </a:r>
          </a:p>
          <a:p>
            <a:pPr lvl="0"/>
            <a:r>
              <a:rPr lang="en-US" sz="2000" kern="0" dirty="0" smtClean="0">
                <a:latin typeface="Arial"/>
                <a:ea typeface="MS PGothic"/>
              </a:rPr>
              <a:t>Only created with AUTO_SAMPLE_SIZE</a:t>
            </a:r>
          </a:p>
          <a:p>
            <a:endParaRPr lang="en-US" sz="22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Hybrid Histograms (HYBRID) 12c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56492" y="3470034"/>
            <a:ext cx="4747847" cy="3751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93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gather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Two main hurt points with Histograms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Bind peeking interacts with histograms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Nearly popular values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Why people hate histograms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Bind peeking and histograms prior to 11g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optimizer peeks bind values during plan selection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Initial value of the binds determines the plan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Same execution plan shared regardless of future bind values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Potential for plan changes when the first value peeked is popular or unpopular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acs_index_pl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65" y="3557327"/>
            <a:ext cx="4771429" cy="91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Bind peeking and histograms prior to 11g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10200" y="1211580"/>
            <a:ext cx="3733800" cy="3625850"/>
            <a:chOff x="2736" y="456"/>
            <a:chExt cx="3024" cy="2950"/>
          </a:xfrm>
        </p:grpSpPr>
        <p:pic>
          <p:nvPicPr>
            <p:cNvPr id="7" name="Picture 1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6" y="456"/>
              <a:ext cx="3024" cy="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3539" y="2184"/>
              <a:ext cx="2038" cy="1041"/>
              <a:chOff x="3348" y="1062"/>
              <a:chExt cx="2063" cy="1495"/>
            </a:xfrm>
          </p:grpSpPr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4664" y="2345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 dirty="0" smtClean="0">
                    <a:solidFill>
                      <a:srgbClr val="000000"/>
                    </a:solidFill>
                  </a:rPr>
                  <a:t>10</a:t>
                </a:r>
                <a:endParaRPr lang="en-GB" sz="12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4156" y="2345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</a:rPr>
                  <a:t>7782</a:t>
                </a: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348" y="2345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</a:rPr>
                  <a:t>CLARK</a:t>
                </a: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664" y="2135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 dirty="0" smtClean="0">
                    <a:solidFill>
                      <a:srgbClr val="000000"/>
                    </a:solidFill>
                  </a:rPr>
                  <a:t>10</a:t>
                </a:r>
                <a:endParaRPr lang="en-GB" sz="12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4156" y="2135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</a:rPr>
                  <a:t>7788</a:t>
                </a: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3348" y="2135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 dirty="0">
                    <a:solidFill>
                      <a:srgbClr val="000000"/>
                    </a:solidFill>
                  </a:rPr>
                  <a:t>SCOTT</a:t>
                </a: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4664" y="1923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 smtClean="0">
                    <a:solidFill>
                      <a:srgbClr val="000000"/>
                    </a:solidFill>
                  </a:rPr>
                  <a:t>  9</a:t>
                </a:r>
                <a:endParaRPr lang="en-GB" sz="12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4156" y="1923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2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3348" y="1923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</a:rPr>
                  <a:t>KING</a:t>
                </a: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664" y="1713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 dirty="0" smtClean="0">
                    <a:solidFill>
                      <a:srgbClr val="000000"/>
                    </a:solidFill>
                  </a:rPr>
                  <a:t>10</a:t>
                </a:r>
                <a:endParaRPr lang="en-GB" sz="12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4156" y="1713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</a:rPr>
                  <a:t>7521</a:t>
                </a: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3348" y="1713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</a:rPr>
                  <a:t>WARD</a:t>
                </a: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4664" y="1502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 dirty="0" smtClean="0">
                    <a:solidFill>
                      <a:srgbClr val="000000"/>
                    </a:solidFill>
                  </a:rPr>
                  <a:t>10</a:t>
                </a:r>
                <a:endParaRPr lang="en-GB" sz="12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4156" y="1502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</a:rPr>
                  <a:t>7499</a:t>
                </a: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3348" y="1502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</a:rPr>
                  <a:t>ALLEN</a:t>
                </a: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4664" y="1291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 dirty="0" smtClean="0">
                    <a:solidFill>
                      <a:srgbClr val="000000"/>
                    </a:solidFill>
                  </a:rPr>
                  <a:t>10</a:t>
                </a:r>
                <a:endParaRPr lang="en-GB" sz="12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4156" y="1291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</a:rPr>
                  <a:t>6973</a:t>
                </a: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3348" y="1291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</a:rPr>
                  <a:t>SMITH</a:t>
                </a: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4664" y="1062"/>
                <a:ext cx="746" cy="2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41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 err="1" smtClean="0">
                    <a:solidFill>
                      <a:srgbClr val="000000"/>
                    </a:solidFill>
                  </a:rPr>
                  <a:t>Deptno</a:t>
                </a:r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4156" y="1062"/>
                <a:ext cx="581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41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 err="1" smtClean="0">
                    <a:solidFill>
                      <a:srgbClr val="000000"/>
                    </a:solidFill>
                  </a:rPr>
                  <a:t>Empno</a:t>
                </a:r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3348" y="1062"/>
                <a:ext cx="808" cy="2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41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 err="1">
                    <a:solidFill>
                      <a:srgbClr val="000000"/>
                    </a:solidFill>
                  </a:rPr>
                  <a:t>Last_name</a:t>
                </a:r>
                <a:r>
                  <a:rPr lang="en-GB" sz="1200" dirty="0">
                    <a:solidFill>
                      <a:srgbClr val="000000"/>
                    </a:solidFill>
                  </a:rPr>
                  <a:t>	</a:t>
                </a:r>
              </a:p>
            </p:txBody>
          </p:sp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>
                <a:off x="3348" y="1062"/>
                <a:ext cx="2062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3348" y="1291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>
                <a:off x="3348" y="1502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0"/>
              <p:cNvSpPr>
                <a:spLocks noChangeShapeType="1"/>
              </p:cNvSpPr>
              <p:nvPr/>
            </p:nvSpPr>
            <p:spPr bwMode="auto">
              <a:xfrm>
                <a:off x="3348" y="1713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1"/>
              <p:cNvSpPr>
                <a:spLocks noChangeShapeType="1"/>
              </p:cNvSpPr>
              <p:nvPr/>
            </p:nvSpPr>
            <p:spPr bwMode="auto">
              <a:xfrm>
                <a:off x="3348" y="1923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2"/>
              <p:cNvSpPr>
                <a:spLocks noChangeShapeType="1"/>
              </p:cNvSpPr>
              <p:nvPr/>
            </p:nvSpPr>
            <p:spPr bwMode="auto">
              <a:xfrm>
                <a:off x="3348" y="2135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3"/>
              <p:cNvSpPr>
                <a:spLocks noChangeShapeType="1"/>
              </p:cNvSpPr>
              <p:nvPr/>
            </p:nvSpPr>
            <p:spPr bwMode="auto">
              <a:xfrm>
                <a:off x="3348" y="2345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4"/>
              <p:cNvSpPr>
                <a:spLocks noChangeShapeType="1"/>
              </p:cNvSpPr>
              <p:nvPr/>
            </p:nvSpPr>
            <p:spPr bwMode="auto">
              <a:xfrm>
                <a:off x="3348" y="2556"/>
                <a:ext cx="2062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5"/>
              <p:cNvSpPr>
                <a:spLocks noChangeShapeType="1"/>
              </p:cNvSpPr>
              <p:nvPr/>
            </p:nvSpPr>
            <p:spPr bwMode="auto">
              <a:xfrm>
                <a:off x="3348" y="1062"/>
                <a:ext cx="1" cy="1494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4156" y="1062"/>
                <a:ext cx="1" cy="1494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37"/>
              <p:cNvSpPr>
                <a:spLocks noChangeShapeType="1"/>
              </p:cNvSpPr>
              <p:nvPr/>
            </p:nvSpPr>
            <p:spPr bwMode="auto">
              <a:xfrm>
                <a:off x="4664" y="1062"/>
                <a:ext cx="1" cy="1494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38"/>
              <p:cNvSpPr>
                <a:spLocks noChangeShapeType="1"/>
              </p:cNvSpPr>
              <p:nvPr/>
            </p:nvSpPr>
            <p:spPr bwMode="auto">
              <a:xfrm>
                <a:off x="5410" y="1062"/>
                <a:ext cx="1" cy="1494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3542" y="1972"/>
              <a:ext cx="2099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Employee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Table (100,000 rows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)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Rectangle 40"/>
          <p:cNvSpPr txBox="1">
            <a:spLocks noChangeArrowheads="1"/>
          </p:cNvSpPr>
          <p:nvPr/>
        </p:nvSpPr>
        <p:spPr bwMode="auto">
          <a:xfrm>
            <a:off x="274320" y="1036320"/>
            <a:ext cx="8176260" cy="4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520" tIns="41760" rIns="83520" bIns="41760" numCol="1" anchor="t" anchorCtr="0" compatLnSpc="1">
            <a:prstTxWarp prst="textNoShape">
              <a:avLst/>
            </a:prstTxWarp>
          </a:bodyPr>
          <a:lstStyle/>
          <a:p>
            <a:pPr marL="338138" lvl="0" indent="-338138" defTabSz="4572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tabLst>
                <a:tab pos="1023938" algn="l"/>
                <a:tab pos="1938338" algn="l"/>
                <a:tab pos="2852738" algn="l"/>
                <a:tab pos="3767138" algn="l"/>
                <a:tab pos="4681538" algn="l"/>
                <a:tab pos="5595938" algn="l"/>
                <a:tab pos="6510338" algn="l"/>
                <a:tab pos="7424738" algn="l"/>
                <a:tab pos="8339138" algn="l"/>
                <a:tab pos="9253538" algn="l"/>
                <a:tab pos="10167938" algn="l"/>
              </a:tabLst>
              <a:defRPr/>
            </a:pPr>
            <a:r>
              <a:rPr lang="en-US" sz="1800" dirty="0" smtClean="0">
                <a:cs typeface="ＭＳ Ｐゴシック" pitchFamily="127" charset="-128"/>
              </a:rPr>
              <a:t>Select count(*), max(</a:t>
            </a:r>
            <a:r>
              <a:rPr lang="en-US" sz="1800" dirty="0" err="1" smtClean="0">
                <a:cs typeface="ＭＳ Ｐゴシック" pitchFamily="127" charset="-128"/>
              </a:rPr>
              <a:t>empno</a:t>
            </a:r>
            <a:r>
              <a:rPr lang="en-US" sz="1800" dirty="0" smtClean="0">
                <a:cs typeface="ＭＳ Ｐゴシック" pitchFamily="127" charset="-128"/>
              </a:rPr>
              <a:t>)From </a:t>
            </a:r>
            <a:r>
              <a:rPr lang="en-US" sz="1800" dirty="0" err="1" smtClean="0">
                <a:cs typeface="ＭＳ Ｐゴシック" pitchFamily="127" charset="-128"/>
              </a:rPr>
              <a:t>emp</a:t>
            </a:r>
            <a:r>
              <a:rPr lang="en-US" sz="1800" dirty="0" smtClean="0">
                <a:cs typeface="ＭＳ Ｐゴシック" pitchFamily="127" charset="-128"/>
              </a:rPr>
              <a:t> Where </a:t>
            </a:r>
            <a:r>
              <a:rPr lang="en-US" sz="1800" dirty="0" err="1" smtClean="0">
                <a:cs typeface="ＭＳ Ｐゴシック" pitchFamily="127" charset="-128"/>
              </a:rPr>
              <a:t>deptno</a:t>
            </a:r>
            <a:r>
              <a:rPr lang="en-US" sz="1800" dirty="0" smtClean="0">
                <a:cs typeface="ＭＳ Ｐゴシック" pitchFamily="127" charset="-128"/>
              </a:rPr>
              <a:t> = :</a:t>
            </a:r>
            <a:r>
              <a:rPr lang="en-US" sz="1800" dirty="0" err="1" smtClean="0">
                <a:cs typeface="ＭＳ Ｐゴシック" pitchFamily="127" charset="-128"/>
              </a:rPr>
              <a:t>deptno</a:t>
            </a:r>
            <a:r>
              <a:rPr lang="en-US" sz="1800" dirty="0" smtClean="0">
                <a:cs typeface="ＭＳ Ｐゴシック" pitchFamily="127" charset="-128"/>
              </a:rPr>
              <a:t>;</a:t>
            </a: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379413" y="2209800"/>
            <a:ext cx="1828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2132013" y="3436938"/>
            <a:ext cx="808037" cy="334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44"/>
          <p:cNvSpPr>
            <a:spLocks noChangeArrowheads="1"/>
          </p:cNvSpPr>
          <p:nvPr/>
        </p:nvSpPr>
        <p:spPr bwMode="auto">
          <a:xfrm rot="11760000">
            <a:off x="4072342" y="1874256"/>
            <a:ext cx="1246188" cy="619125"/>
          </a:xfrm>
          <a:prstGeom prst="rightArrow">
            <a:avLst>
              <a:gd name="adj1" fmla="val 50000"/>
              <a:gd name="adj2" fmla="val 100650"/>
            </a:avLst>
          </a:prstGeom>
          <a:solidFill>
            <a:srgbClr val="FD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7" name="Rectangle 59"/>
          <p:cNvSpPr>
            <a:spLocks noChangeArrowheads="1"/>
          </p:cNvSpPr>
          <p:nvPr/>
        </p:nvSpPr>
        <p:spPr bwMode="auto">
          <a:xfrm>
            <a:off x="7391400" y="4038600"/>
            <a:ext cx="520700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GB" sz="1200" b="0" dirty="0">
                <a:solidFill>
                  <a:srgbClr val="000000"/>
                </a:solidFill>
              </a:rPr>
              <a:t>8739</a:t>
            </a:r>
            <a:endParaRPr lang="en-US" sz="1200" b="0" dirty="0">
              <a:solidFill>
                <a:srgbClr val="000000"/>
              </a:solidFill>
            </a:endParaRPr>
          </a:p>
        </p:txBody>
      </p:sp>
      <p:sp>
        <p:nvSpPr>
          <p:cNvPr id="50" name="Text Box 45"/>
          <p:cNvSpPr txBox="1">
            <a:spLocks noChangeArrowheads="1"/>
          </p:cNvSpPr>
          <p:nvPr/>
        </p:nvSpPr>
        <p:spPr bwMode="auto">
          <a:xfrm>
            <a:off x="281940" y="2581593"/>
            <a:ext cx="5250179" cy="10150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06388" indent="-306388" defTabSz="457200">
              <a:lnSpc>
                <a:spcPct val="93000"/>
              </a:lnSpc>
              <a:spcBef>
                <a:spcPts val="638"/>
              </a:spcBef>
              <a:buClr>
                <a:srgbClr val="FF0000"/>
              </a:buClr>
              <a:buSzPct val="100000"/>
              <a:tabLst>
                <a:tab pos="306388" algn="l"/>
                <a:tab pos="1220788" algn="l"/>
                <a:tab pos="2135188" algn="l"/>
                <a:tab pos="3049588" algn="l"/>
                <a:tab pos="3963988" algn="l"/>
                <a:tab pos="4878388" algn="l"/>
                <a:tab pos="5792788" algn="l"/>
                <a:tab pos="6707188" algn="l"/>
                <a:tab pos="7621588" algn="l"/>
                <a:tab pos="8535988" algn="l"/>
                <a:tab pos="9450388" algn="l"/>
                <a:tab pos="10364788" algn="l"/>
              </a:tabLst>
            </a:pPr>
            <a:r>
              <a:rPr lang="en-US" sz="1800" b="0" dirty="0">
                <a:solidFill>
                  <a:srgbClr val="000000"/>
                </a:solidFill>
              </a:rPr>
              <a:t>If the value of bind </a:t>
            </a:r>
            <a:r>
              <a:rPr lang="en-US" sz="1800" b="0" dirty="0" err="1" smtClean="0">
                <a:solidFill>
                  <a:srgbClr val="000000"/>
                </a:solidFill>
              </a:rPr>
              <a:t>deptno</a:t>
            </a:r>
            <a:r>
              <a:rPr lang="en-US" sz="1800" b="0" dirty="0" smtClean="0">
                <a:solidFill>
                  <a:srgbClr val="000000"/>
                </a:solidFill>
              </a:rPr>
              <a:t> </a:t>
            </a:r>
            <a:r>
              <a:rPr lang="en-US" sz="1800" b="0" dirty="0">
                <a:solidFill>
                  <a:srgbClr val="000000"/>
                </a:solidFill>
              </a:rPr>
              <a:t>is </a:t>
            </a:r>
            <a:r>
              <a:rPr lang="en-US" sz="1800" b="1" dirty="0" smtClean="0">
                <a:solidFill>
                  <a:srgbClr val="000000"/>
                </a:solidFill>
              </a:rPr>
              <a:t>9 </a:t>
            </a:r>
            <a:r>
              <a:rPr lang="en-US" sz="1800" b="0" dirty="0" smtClean="0">
                <a:solidFill>
                  <a:srgbClr val="000000"/>
                </a:solidFill>
              </a:rPr>
              <a:t>at </a:t>
            </a:r>
            <a:r>
              <a:rPr lang="en-US" sz="1800" b="0" dirty="0">
                <a:solidFill>
                  <a:srgbClr val="000000"/>
                </a:solidFill>
              </a:rPr>
              <a:t>hard </a:t>
            </a:r>
            <a:r>
              <a:rPr lang="en-US" sz="1800" b="0" dirty="0" smtClean="0">
                <a:solidFill>
                  <a:srgbClr val="000000"/>
                </a:solidFill>
              </a:rPr>
              <a:t>parse</a:t>
            </a:r>
            <a:endParaRPr lang="en-US" sz="1800" dirty="0" smtClean="0">
              <a:solidFill>
                <a:srgbClr val="000000"/>
              </a:solidFill>
            </a:endParaRPr>
          </a:p>
          <a:p>
            <a:pPr indent="-306388" defTabSz="457200">
              <a:lnSpc>
                <a:spcPct val="93000"/>
              </a:lnSpc>
              <a:spcBef>
                <a:spcPts val="638"/>
              </a:spcBef>
              <a:buClr>
                <a:srgbClr val="FF0000"/>
              </a:buClr>
              <a:buSzPct val="100000"/>
              <a:tabLst>
                <a:tab pos="306388" algn="l"/>
                <a:tab pos="1220788" algn="l"/>
                <a:tab pos="2135188" algn="l"/>
                <a:tab pos="3049588" algn="l"/>
                <a:tab pos="3963988" algn="l"/>
                <a:tab pos="4878388" algn="l"/>
                <a:tab pos="5792788" algn="l"/>
                <a:tab pos="6707188" algn="l"/>
                <a:tab pos="7621588" algn="l"/>
                <a:tab pos="8535988" algn="l"/>
                <a:tab pos="9450388" algn="l"/>
                <a:tab pos="10364788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A</a:t>
            </a:r>
            <a:r>
              <a:rPr lang="en-US" sz="1800" b="0" dirty="0" smtClean="0">
                <a:solidFill>
                  <a:srgbClr val="000000"/>
                </a:solidFill>
              </a:rPr>
              <a:t>n index range </a:t>
            </a:r>
            <a:r>
              <a:rPr lang="en-US" sz="1800" b="0" dirty="0">
                <a:solidFill>
                  <a:srgbClr val="000000"/>
                </a:solidFill>
              </a:rPr>
              <a:t>scan will be selected because </a:t>
            </a:r>
            <a:r>
              <a:rPr lang="en-US" sz="1800" dirty="0" smtClean="0">
                <a:solidFill>
                  <a:srgbClr val="000000"/>
                </a:solidFill>
              </a:rPr>
              <a:t>there are only 10 employees in </a:t>
            </a:r>
            <a:r>
              <a:rPr lang="en-US" sz="1800" dirty="0" err="1" smtClean="0">
                <a:solidFill>
                  <a:srgbClr val="000000"/>
                </a:solidFill>
              </a:rPr>
              <a:t>deptno</a:t>
            </a:r>
            <a:r>
              <a:rPr lang="en-US" sz="1800" dirty="0" smtClean="0">
                <a:solidFill>
                  <a:srgbClr val="000000"/>
                </a:solidFill>
              </a:rPr>
              <a:t> 9 out 100,000</a:t>
            </a:r>
            <a:endParaRPr lang="en-US" sz="1800" dirty="0"/>
          </a:p>
          <a:p>
            <a:pPr marL="306388" indent="-306388" algn="l" defTabSz="457200">
              <a:lnSpc>
                <a:spcPct val="93000"/>
              </a:lnSpc>
              <a:spcBef>
                <a:spcPts val="638"/>
              </a:spcBef>
              <a:buClr>
                <a:srgbClr val="FF0000"/>
              </a:buClr>
              <a:buSzPct val="100000"/>
              <a:tabLst>
                <a:tab pos="306388" algn="l"/>
                <a:tab pos="1220788" algn="l"/>
                <a:tab pos="2135188" algn="l"/>
                <a:tab pos="3049588" algn="l"/>
                <a:tab pos="3963988" algn="l"/>
                <a:tab pos="4878388" algn="l"/>
                <a:tab pos="5792788" algn="l"/>
                <a:tab pos="6707188" algn="l"/>
                <a:tab pos="7621588" algn="l"/>
                <a:tab pos="8535988" algn="l"/>
                <a:tab pos="9450388" algn="l"/>
                <a:tab pos="10364788" algn="l"/>
              </a:tabLst>
            </a:pP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72160" y="4231640"/>
            <a:ext cx="1379220" cy="19812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373380" y="1454150"/>
          <a:ext cx="3345180" cy="731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0802"/>
                <a:gridCol w="1764378"/>
              </a:tblGrid>
              <a:tr h="3130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Count(*)</a:t>
                      </a:r>
                      <a:endParaRPr lang="en-US" sz="18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Max(</a:t>
                      </a:r>
                      <a:r>
                        <a:rPr lang="en-US" sz="1800" dirty="0" err="1" smtClean="0"/>
                        <a:t>empno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130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99</a:t>
                      </a:r>
                      <a:endParaRPr lang="en-US" sz="18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Bind peeking and histograms prior to 11g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10200" y="1211580"/>
            <a:ext cx="3733800" cy="3625850"/>
            <a:chOff x="2736" y="456"/>
            <a:chExt cx="3024" cy="2950"/>
          </a:xfrm>
        </p:grpSpPr>
        <p:pic>
          <p:nvPicPr>
            <p:cNvPr id="7" name="Picture 10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456"/>
              <a:ext cx="3024" cy="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3539" y="2184"/>
              <a:ext cx="2038" cy="1041"/>
              <a:chOff x="3348" y="1062"/>
              <a:chExt cx="2063" cy="1495"/>
            </a:xfrm>
          </p:grpSpPr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4664" y="2345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 dirty="0" smtClean="0">
                    <a:solidFill>
                      <a:srgbClr val="000000"/>
                    </a:solidFill>
                  </a:rPr>
                  <a:t>10</a:t>
                </a:r>
                <a:endParaRPr lang="en-GB" sz="12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4156" y="2345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</a:rPr>
                  <a:t>7782</a:t>
                </a: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348" y="2345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</a:rPr>
                  <a:t>CLARK</a:t>
                </a: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664" y="2135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 dirty="0" smtClean="0">
                    <a:solidFill>
                      <a:srgbClr val="000000"/>
                    </a:solidFill>
                  </a:rPr>
                  <a:t>10</a:t>
                </a:r>
                <a:endParaRPr lang="en-GB" sz="12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4156" y="2135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</a:rPr>
                  <a:t>7788</a:t>
                </a: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3348" y="2135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 dirty="0">
                    <a:solidFill>
                      <a:srgbClr val="000000"/>
                    </a:solidFill>
                  </a:rPr>
                  <a:t>SCOTT</a:t>
                </a: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4664" y="1923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 smtClean="0">
                    <a:solidFill>
                      <a:srgbClr val="000000"/>
                    </a:solidFill>
                  </a:rPr>
                  <a:t>  9</a:t>
                </a:r>
                <a:endParaRPr lang="en-GB" sz="12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4156" y="1923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2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3348" y="1923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</a:rPr>
                  <a:t>KING</a:t>
                </a: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664" y="1713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 dirty="0" smtClean="0">
                    <a:solidFill>
                      <a:srgbClr val="000000"/>
                    </a:solidFill>
                  </a:rPr>
                  <a:t>10</a:t>
                </a:r>
                <a:endParaRPr lang="en-GB" sz="12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4156" y="1713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</a:rPr>
                  <a:t>7521</a:t>
                </a: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3348" y="1713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</a:rPr>
                  <a:t>WARD</a:t>
                </a: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4664" y="1502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 dirty="0" smtClean="0">
                    <a:solidFill>
                      <a:srgbClr val="000000"/>
                    </a:solidFill>
                  </a:rPr>
                  <a:t>10</a:t>
                </a:r>
                <a:endParaRPr lang="en-GB" sz="12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4156" y="1502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</a:rPr>
                  <a:t>7499</a:t>
                </a: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3348" y="1502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</a:rPr>
                  <a:t>ALLEN</a:t>
                </a: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4664" y="1291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 dirty="0" smtClean="0">
                    <a:solidFill>
                      <a:srgbClr val="000000"/>
                    </a:solidFill>
                  </a:rPr>
                  <a:t>10</a:t>
                </a:r>
                <a:endParaRPr lang="en-GB" sz="12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4156" y="1291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</a:rPr>
                  <a:t>6973</a:t>
                </a: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3348" y="1291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</a:rPr>
                  <a:t>SMITH</a:t>
                </a: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4664" y="1062"/>
                <a:ext cx="746" cy="2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41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 err="1" smtClean="0">
                    <a:solidFill>
                      <a:srgbClr val="000000"/>
                    </a:solidFill>
                  </a:rPr>
                  <a:t>Deptno</a:t>
                </a:r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4156" y="1062"/>
                <a:ext cx="581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41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 err="1" smtClean="0">
                    <a:solidFill>
                      <a:srgbClr val="000000"/>
                    </a:solidFill>
                  </a:rPr>
                  <a:t>Empno</a:t>
                </a:r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3348" y="1062"/>
                <a:ext cx="808" cy="2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/>
              <a:lstStyle/>
              <a:p>
                <a:pPr algn="l" defTabSz="457200">
                  <a:lnSpc>
                    <a:spcPct val="93000"/>
                  </a:lnSpc>
                  <a:spcBef>
                    <a:spcPts val="413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 err="1">
                    <a:solidFill>
                      <a:srgbClr val="000000"/>
                    </a:solidFill>
                  </a:rPr>
                  <a:t>Last_name</a:t>
                </a:r>
                <a:r>
                  <a:rPr lang="en-GB" sz="1200" dirty="0">
                    <a:solidFill>
                      <a:srgbClr val="000000"/>
                    </a:solidFill>
                  </a:rPr>
                  <a:t>	</a:t>
                </a:r>
              </a:p>
            </p:txBody>
          </p:sp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>
                <a:off x="3348" y="1062"/>
                <a:ext cx="2062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3348" y="1291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>
                <a:off x="3348" y="1502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0"/>
              <p:cNvSpPr>
                <a:spLocks noChangeShapeType="1"/>
              </p:cNvSpPr>
              <p:nvPr/>
            </p:nvSpPr>
            <p:spPr bwMode="auto">
              <a:xfrm>
                <a:off x="3348" y="1713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1"/>
              <p:cNvSpPr>
                <a:spLocks noChangeShapeType="1"/>
              </p:cNvSpPr>
              <p:nvPr/>
            </p:nvSpPr>
            <p:spPr bwMode="auto">
              <a:xfrm>
                <a:off x="3348" y="1923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2"/>
              <p:cNvSpPr>
                <a:spLocks noChangeShapeType="1"/>
              </p:cNvSpPr>
              <p:nvPr/>
            </p:nvSpPr>
            <p:spPr bwMode="auto">
              <a:xfrm>
                <a:off x="3348" y="2135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3"/>
              <p:cNvSpPr>
                <a:spLocks noChangeShapeType="1"/>
              </p:cNvSpPr>
              <p:nvPr/>
            </p:nvSpPr>
            <p:spPr bwMode="auto">
              <a:xfrm>
                <a:off x="3348" y="2345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4"/>
              <p:cNvSpPr>
                <a:spLocks noChangeShapeType="1"/>
              </p:cNvSpPr>
              <p:nvPr/>
            </p:nvSpPr>
            <p:spPr bwMode="auto">
              <a:xfrm>
                <a:off x="3348" y="2556"/>
                <a:ext cx="2062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5"/>
              <p:cNvSpPr>
                <a:spLocks noChangeShapeType="1"/>
              </p:cNvSpPr>
              <p:nvPr/>
            </p:nvSpPr>
            <p:spPr bwMode="auto">
              <a:xfrm>
                <a:off x="3348" y="1062"/>
                <a:ext cx="1" cy="1494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4156" y="1062"/>
                <a:ext cx="1" cy="1494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37"/>
              <p:cNvSpPr>
                <a:spLocks noChangeShapeType="1"/>
              </p:cNvSpPr>
              <p:nvPr/>
            </p:nvSpPr>
            <p:spPr bwMode="auto">
              <a:xfrm>
                <a:off x="4664" y="1062"/>
                <a:ext cx="1" cy="1494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38"/>
              <p:cNvSpPr>
                <a:spLocks noChangeShapeType="1"/>
              </p:cNvSpPr>
              <p:nvPr/>
            </p:nvSpPr>
            <p:spPr bwMode="auto">
              <a:xfrm>
                <a:off x="5410" y="1062"/>
                <a:ext cx="1" cy="1494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3542" y="1972"/>
              <a:ext cx="2099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Employee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Table (100,000 rows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)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Rectangle 40"/>
          <p:cNvSpPr txBox="1">
            <a:spLocks noChangeArrowheads="1"/>
          </p:cNvSpPr>
          <p:nvPr/>
        </p:nvSpPr>
        <p:spPr bwMode="auto">
          <a:xfrm>
            <a:off x="274320" y="1036320"/>
            <a:ext cx="8176260" cy="4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520" tIns="41760" rIns="83520" bIns="41760" numCol="1" anchor="t" anchorCtr="0" compatLnSpc="1">
            <a:prstTxWarp prst="textNoShape">
              <a:avLst/>
            </a:prstTxWarp>
          </a:bodyPr>
          <a:lstStyle/>
          <a:p>
            <a:pPr marL="338138" lvl="0" indent="-338138" defTabSz="4572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tabLst>
                <a:tab pos="1023938" algn="l"/>
                <a:tab pos="1938338" algn="l"/>
                <a:tab pos="2852738" algn="l"/>
                <a:tab pos="3767138" algn="l"/>
                <a:tab pos="4681538" algn="l"/>
                <a:tab pos="5595938" algn="l"/>
                <a:tab pos="6510338" algn="l"/>
                <a:tab pos="7424738" algn="l"/>
                <a:tab pos="8339138" algn="l"/>
                <a:tab pos="9253538" algn="l"/>
                <a:tab pos="10167938" algn="l"/>
              </a:tabLst>
              <a:defRPr/>
            </a:pPr>
            <a:r>
              <a:rPr lang="en-US" sz="1800" dirty="0" smtClean="0">
                <a:cs typeface="ＭＳ Ｐゴシック" pitchFamily="127" charset="-128"/>
              </a:rPr>
              <a:t>Select count(*), max(</a:t>
            </a:r>
            <a:r>
              <a:rPr lang="en-US" sz="1800" dirty="0" err="1" smtClean="0">
                <a:cs typeface="ＭＳ Ｐゴシック" pitchFamily="127" charset="-128"/>
              </a:rPr>
              <a:t>empno</a:t>
            </a:r>
            <a:r>
              <a:rPr lang="en-US" sz="1800" dirty="0" smtClean="0">
                <a:cs typeface="ＭＳ Ｐゴシック" pitchFamily="127" charset="-128"/>
              </a:rPr>
              <a:t>)From </a:t>
            </a:r>
            <a:r>
              <a:rPr lang="en-US" sz="1800" dirty="0" err="1" smtClean="0">
                <a:cs typeface="ＭＳ Ｐゴシック" pitchFamily="127" charset="-128"/>
              </a:rPr>
              <a:t>emp</a:t>
            </a:r>
            <a:r>
              <a:rPr lang="en-US" sz="1800" dirty="0" smtClean="0">
                <a:cs typeface="ＭＳ Ｐゴシック" pitchFamily="127" charset="-128"/>
              </a:rPr>
              <a:t> Where </a:t>
            </a:r>
            <a:r>
              <a:rPr lang="en-US" sz="1800" dirty="0" err="1" smtClean="0">
                <a:cs typeface="ＭＳ Ｐゴシック" pitchFamily="127" charset="-128"/>
              </a:rPr>
              <a:t>deptno</a:t>
            </a:r>
            <a:r>
              <a:rPr lang="en-US" sz="1800" dirty="0" smtClean="0">
                <a:cs typeface="ＭＳ Ｐゴシック" pitchFamily="127" charset="-128"/>
              </a:rPr>
              <a:t> = :</a:t>
            </a:r>
            <a:r>
              <a:rPr lang="en-US" sz="1800" dirty="0" err="1" smtClean="0">
                <a:cs typeface="ＭＳ Ｐゴシック" pitchFamily="127" charset="-128"/>
              </a:rPr>
              <a:t>deptno</a:t>
            </a:r>
            <a:r>
              <a:rPr lang="en-US" sz="1800" dirty="0" smtClean="0">
                <a:cs typeface="ＭＳ Ｐゴシック" pitchFamily="127" charset="-128"/>
              </a:rPr>
              <a:t>;</a:t>
            </a: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379413" y="2209800"/>
            <a:ext cx="1828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2132013" y="3436938"/>
            <a:ext cx="808037" cy="334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44"/>
          <p:cNvSpPr>
            <a:spLocks noChangeArrowheads="1"/>
          </p:cNvSpPr>
          <p:nvPr/>
        </p:nvSpPr>
        <p:spPr bwMode="auto">
          <a:xfrm rot="11760000">
            <a:off x="4072342" y="1874256"/>
            <a:ext cx="1246188" cy="619125"/>
          </a:xfrm>
          <a:prstGeom prst="rightArrow">
            <a:avLst>
              <a:gd name="adj1" fmla="val 50000"/>
              <a:gd name="adj2" fmla="val 100650"/>
            </a:avLst>
          </a:prstGeom>
          <a:solidFill>
            <a:srgbClr val="FD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7" name="Rectangle 59"/>
          <p:cNvSpPr>
            <a:spLocks noChangeArrowheads="1"/>
          </p:cNvSpPr>
          <p:nvPr/>
        </p:nvSpPr>
        <p:spPr bwMode="auto">
          <a:xfrm>
            <a:off x="7391400" y="4038600"/>
            <a:ext cx="520700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GB" sz="1200" b="0" dirty="0">
                <a:solidFill>
                  <a:srgbClr val="000000"/>
                </a:solidFill>
              </a:rPr>
              <a:t>8739</a:t>
            </a:r>
            <a:endParaRPr lang="en-US" sz="1200" b="0" dirty="0">
              <a:solidFill>
                <a:srgbClr val="000000"/>
              </a:solidFill>
            </a:endParaRPr>
          </a:p>
        </p:txBody>
      </p:sp>
      <p:sp>
        <p:nvSpPr>
          <p:cNvPr id="50" name="Text Box 45"/>
          <p:cNvSpPr txBox="1">
            <a:spLocks noChangeArrowheads="1"/>
          </p:cNvSpPr>
          <p:nvPr/>
        </p:nvSpPr>
        <p:spPr bwMode="auto">
          <a:xfrm>
            <a:off x="281940" y="2581593"/>
            <a:ext cx="5250179" cy="10150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06388" indent="-306388" defTabSz="457200">
              <a:lnSpc>
                <a:spcPct val="93000"/>
              </a:lnSpc>
              <a:spcBef>
                <a:spcPts val="638"/>
              </a:spcBef>
              <a:buClr>
                <a:srgbClr val="FF0000"/>
              </a:buClr>
              <a:buSzPct val="100000"/>
              <a:tabLst>
                <a:tab pos="306388" algn="l"/>
                <a:tab pos="1220788" algn="l"/>
                <a:tab pos="2135188" algn="l"/>
                <a:tab pos="3049588" algn="l"/>
                <a:tab pos="3963988" algn="l"/>
                <a:tab pos="4878388" algn="l"/>
                <a:tab pos="5792788" algn="l"/>
                <a:tab pos="6707188" algn="l"/>
                <a:tab pos="7621588" algn="l"/>
                <a:tab pos="8535988" algn="l"/>
                <a:tab pos="9450388" algn="l"/>
                <a:tab pos="10364788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If the value of bind </a:t>
            </a:r>
            <a:r>
              <a:rPr lang="en-US" sz="1800" dirty="0" err="1" smtClean="0">
                <a:solidFill>
                  <a:srgbClr val="000000"/>
                </a:solidFill>
              </a:rPr>
              <a:t>deptno</a:t>
            </a:r>
            <a:r>
              <a:rPr lang="en-US" sz="1800" dirty="0" smtClean="0">
                <a:solidFill>
                  <a:srgbClr val="000000"/>
                </a:solidFill>
              </a:rPr>
              <a:t> is </a:t>
            </a:r>
            <a:r>
              <a:rPr lang="en-US" sz="1800" b="1" dirty="0" smtClean="0">
                <a:solidFill>
                  <a:srgbClr val="000000"/>
                </a:solidFill>
              </a:rPr>
              <a:t>10</a:t>
            </a:r>
            <a:r>
              <a:rPr lang="en-US" sz="1800" dirty="0" smtClean="0">
                <a:solidFill>
                  <a:srgbClr val="000000"/>
                </a:solidFill>
              </a:rPr>
              <a:t> at hard parse</a:t>
            </a:r>
          </a:p>
          <a:p>
            <a:pPr indent="-306388" defTabSz="457200">
              <a:lnSpc>
                <a:spcPct val="93000"/>
              </a:lnSpc>
              <a:spcBef>
                <a:spcPts val="638"/>
              </a:spcBef>
              <a:buClr>
                <a:srgbClr val="FF0000"/>
              </a:buClr>
              <a:buSzPct val="100000"/>
              <a:tabLst>
                <a:tab pos="306388" algn="l"/>
                <a:tab pos="1220788" algn="l"/>
                <a:tab pos="2135188" algn="l"/>
                <a:tab pos="3049588" algn="l"/>
                <a:tab pos="3963988" algn="l"/>
                <a:tab pos="4878388" algn="l"/>
                <a:tab pos="5792788" algn="l"/>
                <a:tab pos="6707188" algn="l"/>
                <a:tab pos="7621588" algn="l"/>
                <a:tab pos="8535988" algn="l"/>
                <a:tab pos="9450388" algn="l"/>
                <a:tab pos="10364788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A full table  scan will be selected because there are only 99,900 employees in </a:t>
            </a:r>
            <a:r>
              <a:rPr lang="en-US" sz="1800" dirty="0" err="1" smtClean="0">
                <a:solidFill>
                  <a:srgbClr val="000000"/>
                </a:solidFill>
              </a:rPr>
              <a:t>deptno</a:t>
            </a:r>
            <a:r>
              <a:rPr lang="en-US" sz="1800" dirty="0" smtClean="0">
                <a:solidFill>
                  <a:srgbClr val="000000"/>
                </a:solidFill>
              </a:rPr>
              <a:t> 10 out 100,000</a:t>
            </a:r>
            <a:endParaRPr lang="en-US" sz="1800" dirty="0" smtClean="0"/>
          </a:p>
          <a:p>
            <a:pPr marL="306388" indent="-306388" algn="l" defTabSz="457200">
              <a:lnSpc>
                <a:spcPct val="93000"/>
              </a:lnSpc>
              <a:spcBef>
                <a:spcPts val="638"/>
              </a:spcBef>
              <a:buClr>
                <a:srgbClr val="FF0000"/>
              </a:buClr>
              <a:buSzPct val="100000"/>
              <a:tabLst>
                <a:tab pos="306388" algn="l"/>
                <a:tab pos="1220788" algn="l"/>
                <a:tab pos="2135188" algn="l"/>
                <a:tab pos="3049588" algn="l"/>
                <a:tab pos="3963988" algn="l"/>
                <a:tab pos="4878388" algn="l"/>
                <a:tab pos="5792788" algn="l"/>
                <a:tab pos="6707188" algn="l"/>
                <a:tab pos="7621588" algn="l"/>
                <a:tab pos="8535988" algn="l"/>
                <a:tab pos="9450388" algn="l"/>
                <a:tab pos="10364788" algn="l"/>
              </a:tabLst>
            </a:pPr>
            <a:endParaRPr lang="en-GB" b="0" dirty="0">
              <a:solidFill>
                <a:srgbClr val="000000"/>
              </a:solidFill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312420" y="1443990"/>
          <a:ext cx="3670300" cy="731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34441"/>
                <a:gridCol w="1935859"/>
              </a:tblGrid>
              <a:tr h="3130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Count(*)</a:t>
                      </a:r>
                      <a:endParaRPr lang="en-US" sz="18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Max(</a:t>
                      </a:r>
                      <a:r>
                        <a:rPr lang="en-US" sz="1800" dirty="0" err="1" smtClean="0"/>
                        <a:t>empno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130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99,900</a:t>
                      </a:r>
                      <a:endParaRPr lang="en-US" sz="18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100,000</a:t>
                      </a:r>
                      <a:endParaRPr lang="en-US" sz="18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49" name="Picture 48" descr="acs_fts_pl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17" y="3657650"/>
            <a:ext cx="4314286" cy="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Rounded Rectangle 50"/>
          <p:cNvSpPr/>
          <p:nvPr/>
        </p:nvSpPr>
        <p:spPr>
          <a:xfrm>
            <a:off x="398780" y="4193540"/>
            <a:ext cx="1379220" cy="19812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Solutions for bind peeking and histograms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Applications that only have statements with binds</a:t>
            </a:r>
          </a:p>
          <a:p>
            <a:pPr lvl="1"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Drop histogram using </a:t>
            </a:r>
            <a:r>
              <a:rPr lang="en-US" dirty="0" smtClean="0">
                <a:latin typeface="Courier New" pitchFamily="49" charset="0"/>
                <a:ea typeface="ＭＳ Ｐゴシック" pitchFamily="34" charset="-128"/>
                <a:cs typeface="Times New Roman" pitchFamily="18" charset="0"/>
              </a:rPr>
              <a:t>DBMS_STATS.</a:t>
            </a:r>
            <a:r>
              <a:rPr lang="en-US" dirty="0" smtClean="0">
                <a:latin typeface="Courier New" pitchFamily="49" charset="0"/>
                <a:ea typeface="ＭＳ Ｐゴシック" pitchFamily="34" charset="-128"/>
              </a:rPr>
              <a:t>DELETE_COL_STATS</a:t>
            </a:r>
            <a:endParaRPr lang="en-US" dirty="0" smtClean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Use </a:t>
            </a:r>
            <a:r>
              <a:rPr lang="en-US" dirty="0" smtClean="0">
                <a:latin typeface="Courier New" pitchFamily="49" charset="0"/>
                <a:ea typeface="ＭＳ Ｐゴシック" pitchFamily="34" charset="-128"/>
              </a:rPr>
              <a:t>DBMS_STATS.SET_PARM</a:t>
            </a:r>
            <a:r>
              <a:rPr lang="en-US" dirty="0" smtClean="0">
                <a:ea typeface="ＭＳ Ｐゴシック" pitchFamily="34" charset="-128"/>
              </a:rPr>
              <a:t> to change default setting for </a:t>
            </a:r>
            <a:r>
              <a:rPr lang="en-US" dirty="0" err="1" smtClean="0">
                <a:ea typeface="ＭＳ Ｐゴシック" pitchFamily="34" charset="-128"/>
              </a:rPr>
              <a:t>method_opt</a:t>
            </a:r>
            <a:r>
              <a:rPr lang="en-US" dirty="0" smtClean="0">
                <a:ea typeface="ＭＳ Ｐゴシック" pitchFamily="34" charset="-128"/>
              </a:rPr>
              <a:t> parameter to prevent histogram from being created</a:t>
            </a:r>
          </a:p>
          <a:p>
            <a:pPr lvl="1"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  <a:cs typeface="Times New Roman" pitchFamily="18" charset="0"/>
              </a:rPr>
              <a:t>Re-gather statistics on the table without histogram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Applications that have statements with bind and literals</a:t>
            </a:r>
          </a:p>
          <a:p>
            <a:pPr lvl="1"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Switch off bind peeking </a:t>
            </a:r>
            <a:r>
              <a:rPr lang="en-US" i="1" dirty="0" smtClean="0">
                <a:solidFill>
                  <a:srgbClr val="000000"/>
                </a:solidFill>
                <a:ea typeface="ＭＳ Ｐゴシック" pitchFamily="34" charset="-128"/>
                <a:cs typeface="Lucida Sans Unicode" pitchFamily="34" charset="0"/>
              </a:rPr>
              <a:t>_</a:t>
            </a:r>
            <a:r>
              <a:rPr lang="en-US" i="1" dirty="0" err="1" smtClean="0">
                <a:solidFill>
                  <a:srgbClr val="000000"/>
                </a:solidFill>
                <a:ea typeface="ＭＳ Ｐゴシック" pitchFamily="34" charset="-128"/>
                <a:cs typeface="Lucida Sans Unicode" pitchFamily="34" charset="0"/>
              </a:rPr>
              <a:t>optim_peek_user_binds</a:t>
            </a:r>
            <a:r>
              <a:rPr lang="en-US" i="1" dirty="0" smtClean="0">
                <a:solidFill>
                  <a:srgbClr val="000000"/>
                </a:solidFill>
                <a:ea typeface="ＭＳ Ｐゴシック" pitchFamily="34" charset="-128"/>
                <a:cs typeface="Lucida Sans Unicode" pitchFamily="34" charset="0"/>
              </a:rPr>
              <a:t> = false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Prior to 11g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With Adaptive Cursor Sharing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38138" lvl="0" indent="-338138" defTabSz="4572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None/>
              <a:tabLst>
                <a:tab pos="1023938" algn="l"/>
                <a:tab pos="1938338" algn="l"/>
                <a:tab pos="2852738" algn="l"/>
                <a:tab pos="3767138" algn="l"/>
                <a:tab pos="4681538" algn="l"/>
                <a:tab pos="5595938" algn="l"/>
                <a:tab pos="6510338" algn="l"/>
                <a:tab pos="7424738" algn="l"/>
                <a:tab pos="8339138" algn="l"/>
                <a:tab pos="9253538" algn="l"/>
                <a:tab pos="10167938" algn="l"/>
              </a:tabLst>
              <a:defRPr/>
            </a:pPr>
            <a:r>
              <a:rPr lang="en-US" dirty="0" smtClean="0">
                <a:cs typeface="ＭＳ Ｐゴシック" pitchFamily="127" charset="-128"/>
              </a:rPr>
              <a:t>Select count(*), max(</a:t>
            </a:r>
            <a:r>
              <a:rPr lang="en-US" dirty="0" err="1" smtClean="0">
                <a:cs typeface="ＭＳ Ｐゴシック" pitchFamily="127" charset="-128"/>
              </a:rPr>
              <a:t>empno</a:t>
            </a:r>
            <a:r>
              <a:rPr lang="en-US" dirty="0" smtClean="0">
                <a:cs typeface="ＭＳ Ｐゴシック" pitchFamily="127" charset="-128"/>
              </a:rPr>
              <a:t>)From </a:t>
            </a:r>
            <a:r>
              <a:rPr lang="en-US" dirty="0" err="1" smtClean="0">
                <a:cs typeface="ＭＳ Ｐゴシック" pitchFamily="127" charset="-128"/>
              </a:rPr>
              <a:t>emp</a:t>
            </a:r>
            <a:r>
              <a:rPr lang="en-US" dirty="0" smtClean="0">
                <a:cs typeface="ＭＳ Ｐゴシック" pitchFamily="127" charset="-128"/>
              </a:rPr>
              <a:t> Where </a:t>
            </a:r>
            <a:r>
              <a:rPr lang="en-US" dirty="0" err="1" smtClean="0">
                <a:cs typeface="ＭＳ Ｐゴシック" pitchFamily="127" charset="-128"/>
              </a:rPr>
              <a:t>deptno</a:t>
            </a:r>
            <a:r>
              <a:rPr lang="en-US" dirty="0" smtClean="0">
                <a:cs typeface="ＭＳ Ｐゴシック" pitchFamily="127" charset="-128"/>
              </a:rPr>
              <a:t> = :</a:t>
            </a:r>
            <a:r>
              <a:rPr lang="en-US" dirty="0" err="1" smtClean="0">
                <a:cs typeface="ＭＳ Ｐゴシック" pitchFamily="127" charset="-128"/>
              </a:rPr>
              <a:t>deptno</a:t>
            </a:r>
            <a:r>
              <a:rPr lang="en-US" dirty="0" smtClean="0">
                <a:cs typeface="ＭＳ Ｐゴシック" pitchFamily="127" charset="-128"/>
              </a:rPr>
              <a:t>;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ea typeface="MS Gothic" pitchFamily="49" charset="-128"/>
              </a:rPr>
              <a:t>You Can Have BOTH Plans For Our Statement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9413" y="1828800"/>
            <a:ext cx="1828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32013" y="2947988"/>
            <a:ext cx="808037" cy="334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" y="1695450"/>
            <a:ext cx="150876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marL="566738" lvl="1" indent="-228600" defTabSz="457200">
              <a:lnSpc>
                <a:spcPct val="89000"/>
              </a:lnSpc>
              <a:spcBef>
                <a:spcPts val="500"/>
              </a:spcBef>
              <a:buClr>
                <a:srgbClr val="720067"/>
              </a:buClr>
              <a:buSzPct val="100000"/>
              <a:buFont typeface="Arial" pitchFamily="34" charset="0"/>
              <a:buNone/>
              <a:tabLst>
                <a:tab pos="566738" algn="l"/>
                <a:tab pos="1481138" algn="l"/>
                <a:tab pos="2395538" algn="l"/>
                <a:tab pos="3309938" algn="l"/>
                <a:tab pos="4224338" algn="l"/>
                <a:tab pos="5138738" algn="l"/>
                <a:tab pos="6053138" algn="l"/>
                <a:tab pos="6967538" algn="l"/>
                <a:tab pos="7881938" algn="l"/>
                <a:tab pos="8796338" algn="l"/>
                <a:tab pos="9710738" algn="l"/>
                <a:tab pos="10625138" algn="l"/>
              </a:tabLst>
            </a:pPr>
            <a:r>
              <a:rPr lang="en-GB" sz="1800" dirty="0" err="1" smtClean="0">
                <a:solidFill>
                  <a:schemeClr val="tx2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Deptno</a:t>
            </a:r>
            <a:r>
              <a:rPr lang="en-GB" sz="1800" dirty="0" smtClean="0">
                <a:solidFill>
                  <a:schemeClr val="tx2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=9</a:t>
            </a:r>
            <a:endParaRPr lang="en-GB" sz="1800" dirty="0">
              <a:solidFill>
                <a:schemeClr val="tx2"/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87375" y="1436688"/>
            <a:ext cx="1763713" cy="71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l" defTabSz="45720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solidFill>
                <a:srgbClr val="000000"/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16" name="Text Box 1030"/>
          <p:cNvSpPr txBox="1">
            <a:spLocks noChangeArrowheads="1"/>
          </p:cNvSpPr>
          <p:nvPr/>
        </p:nvSpPr>
        <p:spPr bwMode="auto">
          <a:xfrm>
            <a:off x="712470" y="4257675"/>
            <a:ext cx="7229475" cy="369974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100000"/>
              </a:lnSpc>
              <a:spcBef>
                <a:spcPct val="20000"/>
              </a:spcBef>
            </a:pPr>
            <a:r>
              <a:rPr lang="en-US" sz="1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Peek all binds &amp; take the plan that is optimal for each bind set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acs_index_pl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85" y="2053647"/>
            <a:ext cx="4771429" cy="91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0480" y="3051810"/>
            <a:ext cx="150876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marL="566738" lvl="1" indent="-228600" defTabSz="457200">
              <a:lnSpc>
                <a:spcPct val="89000"/>
              </a:lnSpc>
              <a:spcBef>
                <a:spcPts val="500"/>
              </a:spcBef>
              <a:buClr>
                <a:srgbClr val="720067"/>
              </a:buClr>
              <a:buSzPct val="100000"/>
              <a:buFont typeface="Arial" pitchFamily="34" charset="0"/>
              <a:buNone/>
              <a:tabLst>
                <a:tab pos="566738" algn="l"/>
                <a:tab pos="1481138" algn="l"/>
                <a:tab pos="2395538" algn="l"/>
                <a:tab pos="3309938" algn="l"/>
                <a:tab pos="4224338" algn="l"/>
                <a:tab pos="5138738" algn="l"/>
                <a:tab pos="6053138" algn="l"/>
                <a:tab pos="6967538" algn="l"/>
                <a:tab pos="7881938" algn="l"/>
                <a:tab pos="8796338" algn="l"/>
                <a:tab pos="9710738" algn="l"/>
                <a:tab pos="10625138" algn="l"/>
              </a:tabLst>
            </a:pPr>
            <a:r>
              <a:rPr lang="en-GB" sz="1800" dirty="0" err="1" smtClean="0">
                <a:solidFill>
                  <a:schemeClr val="tx2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Deptno</a:t>
            </a:r>
            <a:r>
              <a:rPr lang="en-GB" sz="1800" dirty="0" smtClean="0">
                <a:solidFill>
                  <a:schemeClr val="tx2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=10</a:t>
            </a:r>
            <a:endParaRPr lang="en-GB" sz="1800" dirty="0">
              <a:solidFill>
                <a:schemeClr val="tx2"/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</p:txBody>
      </p:sp>
      <p:pic>
        <p:nvPicPr>
          <p:cNvPr id="23" name="Picture 22" descr="acs_fts_pl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57" y="3413810"/>
            <a:ext cx="4314286" cy="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Cursor Sharing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1320590"/>
            <a:ext cx="8229600" cy="3062606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pitchFamily="34" charset="-128"/>
              </a:rPr>
              <a:t>Share the plan when binds values are “equivalent”</a:t>
            </a:r>
          </a:p>
          <a:p>
            <a:pPr lvl="1"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ea typeface="ＭＳ Ｐゴシック" pitchFamily="34" charset="-128"/>
              </a:rPr>
              <a:t>Plans are marked with selectivity range</a:t>
            </a:r>
          </a:p>
          <a:p>
            <a:pPr lvl="1"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ea typeface="ＭＳ Ｐゴシック" pitchFamily="34" charset="-128"/>
              </a:rPr>
              <a:t>If current bind values fall within range they use the same plan</a:t>
            </a:r>
          </a:p>
          <a:p>
            <a:pPr eaLnBrk="1" hangingPunct="1"/>
            <a:r>
              <a:rPr lang="en-US" sz="2000" dirty="0" smtClean="0">
                <a:ea typeface="ＭＳ Ｐゴシック" pitchFamily="34" charset="-128"/>
              </a:rPr>
              <a:t>Create a new plan if binds are not equivalent</a:t>
            </a:r>
          </a:p>
          <a:p>
            <a:pPr lvl="1"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ea typeface="ＭＳ Ｐゴシック" pitchFamily="34" charset="-128"/>
              </a:rPr>
              <a:t>Generating a new plan with a different selectivity range</a:t>
            </a:r>
          </a:p>
          <a:p>
            <a:pPr marL="227013" indent="-227013">
              <a:spcBef>
                <a:spcPct val="20000"/>
              </a:spcBef>
              <a:defRPr/>
            </a:pPr>
            <a:r>
              <a:rPr lang="en-US" sz="2000" dirty="0" smtClean="0">
                <a:latin typeface="Arial" charset="0"/>
              </a:rPr>
              <a:t>Controlled by init.ora parameter </a:t>
            </a:r>
            <a:r>
              <a:rPr lang="en-US" sz="2000" i="1" dirty="0" smtClean="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_</a:t>
            </a:r>
            <a:r>
              <a:rPr lang="en-US" sz="2000" i="1" dirty="0" err="1" smtClean="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optim_peek_user_binds</a:t>
            </a:r>
            <a:endParaRPr lang="en-US" sz="2000" i="1" dirty="0" smtClean="0">
              <a:solidFill>
                <a:srgbClr val="000000"/>
              </a:solidFill>
              <a:latin typeface="Arial" charset="0"/>
              <a:cs typeface="Lucida Sans Unicode" pitchFamily="34" charset="0"/>
            </a:endParaRPr>
          </a:p>
          <a:p>
            <a:pPr marL="227013" indent="-227013">
              <a:spcBef>
                <a:spcPct val="20000"/>
              </a:spcBef>
              <a:defRPr/>
            </a:pPr>
            <a:r>
              <a:rPr lang="en-US" sz="2000" dirty="0" smtClean="0">
                <a:latin typeface="Arial" charset="0"/>
              </a:rPr>
              <a:t>Monitoring - V$SQL has 2 new columns </a:t>
            </a:r>
          </a:p>
          <a:p>
            <a:pPr marL="569913" lvl="1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charset="0"/>
                <a:cs typeface="Times New Roman" pitchFamily="18" charset="0"/>
              </a:rPr>
              <a:t>IS_BIND_SENSITIVE  -  </a:t>
            </a:r>
            <a:r>
              <a:rPr lang="en-US" sz="1400" dirty="0" smtClean="0">
                <a:latin typeface="Arial" charset="0"/>
              </a:rPr>
              <a:t>Optimizer believes the plan may depend on the value of bind</a:t>
            </a:r>
          </a:p>
          <a:p>
            <a:pPr lvl="1" indent="-230188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charset="0"/>
                <a:cs typeface="Times New Roman" pitchFamily="18" charset="0"/>
              </a:rPr>
              <a:t>IS_BIND_AWARE  -  </a:t>
            </a:r>
            <a:r>
              <a:rPr lang="en-US" sz="1400" dirty="0" smtClean="0">
                <a:latin typeface="Arial" charset="0"/>
                <a:cs typeface="Times New Roman" pitchFamily="18" charset="0"/>
              </a:rPr>
              <a:t>Multiple execution plans exist for this statement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Cursor Sharing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First execution </a:t>
            </a:r>
            <a:r>
              <a:rPr lang="en-US" dirty="0" err="1" smtClean="0"/>
              <a:t>deptno</a:t>
            </a:r>
            <a:r>
              <a:rPr lang="en-US" dirty="0" smtClean="0"/>
              <a:t> set 9</a:t>
            </a:r>
            <a:endParaRPr lang="en-US" sz="1000" dirty="0" smtClean="0"/>
          </a:p>
          <a:p>
            <a:pPr marL="457200" indent="-457200">
              <a:buNone/>
            </a:pPr>
            <a:r>
              <a:rPr lang="en-US" sz="1000" dirty="0" smtClean="0"/>
              <a:t> </a:t>
            </a:r>
          </a:p>
          <a:p>
            <a:pPr marL="457200" indent="-457200">
              <a:buNone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Execution plan shows index range scan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6" descr="acs_step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05969" y="1755074"/>
            <a:ext cx="5019151" cy="1567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cs_index_pl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45" y="3699567"/>
            <a:ext cx="4771429" cy="91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1432560" y="4366260"/>
            <a:ext cx="1379220" cy="19812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59395" name="Rectangle 70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How to gather </a:t>
            </a:r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tatistics</a:t>
            </a:r>
          </a:p>
          <a:p>
            <a:r>
              <a:rPr lang="en-US" dirty="0" smtClean="0"/>
              <a:t>What basic statistics to collect</a:t>
            </a:r>
          </a:p>
          <a:p>
            <a:r>
              <a:rPr lang="en-US" dirty="0" smtClean="0"/>
              <a:t>Additional statistics</a:t>
            </a:r>
          </a:p>
          <a:p>
            <a:r>
              <a:rPr lang="en-US" dirty="0" smtClean="0"/>
              <a:t>When to </a:t>
            </a:r>
            <a:r>
              <a:rPr lang="en-US" dirty="0"/>
              <a:t>g</a:t>
            </a:r>
            <a:r>
              <a:rPr lang="en-US" dirty="0" smtClean="0"/>
              <a:t>ather </a:t>
            </a:r>
            <a:r>
              <a:rPr lang="en-US" dirty="0"/>
              <a:t>s</a:t>
            </a:r>
            <a:r>
              <a:rPr lang="en-US" dirty="0" smtClean="0"/>
              <a:t>tatistics</a:t>
            </a:r>
          </a:p>
          <a:p>
            <a:r>
              <a:rPr lang="en-US" dirty="0" smtClean="0"/>
              <a:t>Statistics </a:t>
            </a:r>
            <a:r>
              <a:rPr lang="en-US" dirty="0"/>
              <a:t>g</a:t>
            </a:r>
            <a:r>
              <a:rPr lang="en-US" dirty="0" smtClean="0"/>
              <a:t>athering </a:t>
            </a:r>
            <a:r>
              <a:rPr lang="en-US" dirty="0"/>
              <a:t>p</a:t>
            </a:r>
            <a:r>
              <a:rPr lang="en-US" dirty="0" smtClean="0"/>
              <a:t>erformance</a:t>
            </a:r>
          </a:p>
          <a:p>
            <a:r>
              <a:rPr lang="en-US" dirty="0" smtClean="0"/>
              <a:t>When not to gather statistics</a:t>
            </a:r>
          </a:p>
          <a:p>
            <a:r>
              <a:rPr lang="en-US" dirty="0" smtClean="0"/>
              <a:t>Other types of statistics</a:t>
            </a:r>
          </a:p>
        </p:txBody>
      </p:sp>
    </p:spTree>
    <p:extLst>
      <p:ext uri="{BB962C8B-B14F-4D97-AF65-F5344CB8AC3E}">
        <p14:creationId xmlns:p14="http://schemas.microsoft.com/office/powerpoint/2010/main" val="42681140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Cursor Sharing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In V$SQL you see the cursor is mark </a:t>
            </a:r>
            <a:r>
              <a:rPr lang="en-US" dirty="0" err="1" smtClean="0"/>
              <a:t>is_bind_sensitive</a:t>
            </a:r>
            <a:endParaRPr lang="en-US" sz="1000" dirty="0" smtClean="0"/>
          </a:p>
          <a:p>
            <a:pPr marL="457200" indent="-457200">
              <a:buNone/>
            </a:pPr>
            <a:r>
              <a:rPr lang="en-US" sz="10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/>
            <a:r>
              <a:rPr lang="en-US" dirty="0" smtClean="0"/>
              <a:t>Cursor is marked </a:t>
            </a:r>
            <a:r>
              <a:rPr lang="en-US" dirty="0" err="1" smtClean="0"/>
              <a:t>is_bind_sensitive</a:t>
            </a:r>
            <a:r>
              <a:rPr lang="en-US" dirty="0" smtClean="0"/>
              <a:t> when plan is suspected to be influenced by bind value</a:t>
            </a:r>
          </a:p>
          <a:p>
            <a:pPr marL="757238" lvl="1" indent="-457200"/>
            <a:r>
              <a:rPr lang="en-US" dirty="0" smtClean="0"/>
              <a:t>Histogram present on column used with the bind variable</a:t>
            </a:r>
          </a:p>
          <a:p>
            <a:pPr marL="757238" lvl="1" indent="-457200"/>
            <a:r>
              <a:rPr lang="en-US" dirty="0" smtClean="0"/>
              <a:t>Bind variable used with non-equality or range predicate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acs_bind_sensitive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912495" y="1733550"/>
            <a:ext cx="7477125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3954780" y="2484120"/>
            <a:ext cx="175260" cy="56388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Cursor Sharing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Second execution </a:t>
            </a:r>
            <a:r>
              <a:rPr lang="en-US" dirty="0" err="1" smtClean="0"/>
              <a:t>deptno</a:t>
            </a:r>
            <a:r>
              <a:rPr lang="en-US" dirty="0" smtClean="0"/>
              <a:t> set 10</a:t>
            </a:r>
            <a:endParaRPr lang="en-US" sz="1000" dirty="0" smtClean="0"/>
          </a:p>
          <a:p>
            <a:pPr marL="457200" indent="-457200">
              <a:buNone/>
            </a:pPr>
            <a:r>
              <a:rPr lang="en-US" sz="1000" dirty="0" smtClean="0"/>
              <a:t> </a:t>
            </a:r>
          </a:p>
          <a:p>
            <a:pPr marL="457200" indent="-457200">
              <a:buNone/>
            </a:pPr>
            <a:endParaRPr lang="en-US" sz="1000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Execution plan still shows index range scan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acs_step4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960120" y="1711008"/>
            <a:ext cx="5608638" cy="150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cs_index_pl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65" y="3737667"/>
            <a:ext cx="4771429" cy="91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1440180" y="4411980"/>
            <a:ext cx="1379220" cy="19812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Cursor Sharing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 smtClean="0"/>
              <a:t>In V$SQL you see</a:t>
            </a:r>
            <a:endParaRPr lang="en-US" sz="1000" dirty="0" smtClean="0"/>
          </a:p>
          <a:p>
            <a:pPr marL="457200" indent="-457200">
              <a:buNone/>
            </a:pPr>
            <a:r>
              <a:rPr lang="en-US" sz="10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/>
            <a:r>
              <a:rPr lang="en-US" dirty="0" smtClean="0"/>
              <a:t>Number of buffer gets increased dramatically</a:t>
            </a:r>
          </a:p>
          <a:p>
            <a:pPr marL="757238" lvl="1" indent="-457200"/>
            <a:r>
              <a:rPr lang="en-US" dirty="0" smtClean="0"/>
              <a:t>Cursor is now candidate for Adaptive Cursor Sharing</a:t>
            </a:r>
          </a:p>
          <a:p>
            <a:pPr marL="757238" lvl="1" indent="-457200"/>
            <a:r>
              <a:rPr lang="en-US" dirty="0" smtClean="0"/>
              <a:t>Triggers the cursor to be marked un-sharable </a:t>
            </a:r>
          </a:p>
          <a:p>
            <a:pPr marL="757238" lvl="1" indent="-457200"/>
            <a:r>
              <a:rPr lang="en-US" dirty="0" smtClean="0"/>
              <a:t>Statement will be hard parsed again on next execution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cs_bind_sensitive_second_exec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912813" y="1787208"/>
            <a:ext cx="7469187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3535680" y="2804160"/>
            <a:ext cx="373380" cy="28194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s_fts_pl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37" y="3703370"/>
            <a:ext cx="4314286" cy="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Cursor Sharing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dirty="0" smtClean="0"/>
              <a:t>Third execution </a:t>
            </a:r>
            <a:r>
              <a:rPr lang="en-US" dirty="0" err="1" smtClean="0"/>
              <a:t>deptno</a:t>
            </a:r>
            <a:r>
              <a:rPr lang="en-US" dirty="0" smtClean="0"/>
              <a:t> set 10</a:t>
            </a:r>
            <a:endParaRPr lang="en-US" sz="1000" dirty="0" smtClean="0"/>
          </a:p>
          <a:p>
            <a:pPr marL="457200" indent="-457200">
              <a:buNone/>
            </a:pPr>
            <a:r>
              <a:rPr lang="en-US" sz="1000" dirty="0" smtClean="0"/>
              <a:t> </a:t>
            </a:r>
          </a:p>
          <a:p>
            <a:pPr marL="457200" indent="-457200">
              <a:buNone/>
            </a:pPr>
            <a:endParaRPr lang="en-US" sz="1000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Execution plan now shows full table scan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acs_step4.pn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952500" y="1688148"/>
            <a:ext cx="5608638" cy="150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1455420" y="4259580"/>
            <a:ext cx="1379220" cy="19812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Cursor Sharing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343900" cy="3062606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In V$SQL you see</a:t>
            </a:r>
            <a:endParaRPr lang="en-US" sz="1000" dirty="0" smtClean="0"/>
          </a:p>
          <a:p>
            <a:pPr marL="457200" indent="-457200">
              <a:buNone/>
            </a:pPr>
            <a:r>
              <a:rPr lang="en-US" sz="10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/>
            <a:r>
              <a:rPr lang="en-US" dirty="0" smtClean="0"/>
              <a:t>New child cursor marked </a:t>
            </a:r>
            <a:r>
              <a:rPr lang="en-US" dirty="0" err="1" smtClean="0"/>
              <a:t>is_bind_sensitive</a:t>
            </a:r>
            <a:r>
              <a:rPr lang="en-US" dirty="0" smtClean="0"/>
              <a:t> and </a:t>
            </a:r>
            <a:r>
              <a:rPr lang="en-US" dirty="0" err="1" smtClean="0"/>
              <a:t>is_bind_aware</a:t>
            </a:r>
            <a:r>
              <a:rPr lang="en-US" dirty="0" smtClean="0"/>
              <a:t> and has a selectivity range assigned to it</a:t>
            </a:r>
          </a:p>
          <a:p>
            <a:pPr marL="757238" lvl="1" indent="-457200"/>
            <a:r>
              <a:rPr lang="en-US" dirty="0" smtClean="0"/>
              <a:t>Now each bind will be peeked</a:t>
            </a:r>
          </a:p>
          <a:p>
            <a:pPr marL="957263" lvl="2" indent="-457200"/>
            <a:r>
              <a:rPr lang="en-US" dirty="0" smtClean="0"/>
              <a:t>If selectivity of the bind falls in range it uses cursor otherwise hard parse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cs_bind_aware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914400" y="1732598"/>
            <a:ext cx="6511925" cy="134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3505200" y="2865120"/>
            <a:ext cx="373380" cy="17526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gather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Two main hurt points with Histograms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Bind peeking interacts with histograms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Nearly popular values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Why people hate histograms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Nearly popular values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Nearly popular value means the value is classified as non-popular but the density calculation is not accurate for them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near_pop_value_que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62972"/>
            <a:ext cx="6157510" cy="1249848"/>
          </a:xfrm>
          <a:prstGeom prst="rect">
            <a:avLst/>
          </a:prstGeom>
        </p:spPr>
      </p:pic>
      <p:pic>
        <p:nvPicPr>
          <p:cNvPr id="8" name="Picture 7" descr="near_pop_value_pl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556366"/>
            <a:ext cx="5988645" cy="969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4328160" y="4260668"/>
            <a:ext cx="315433" cy="15893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3900" y="2583180"/>
            <a:ext cx="416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Same estimate used as for non-popular. Here density is not good enough to get accurate cardinality estimate </a:t>
            </a:r>
          </a:p>
        </p:txBody>
      </p:sp>
      <p:cxnSp>
        <p:nvCxnSpPr>
          <p:cNvPr id="14" name="Shape 13"/>
          <p:cNvCxnSpPr>
            <a:stCxn id="12" idx="1"/>
          </p:cNvCxnSpPr>
          <p:nvPr/>
        </p:nvCxnSpPr>
        <p:spPr>
          <a:xfrm rot="10800000" flipV="1">
            <a:off x="4442460" y="2998678"/>
            <a:ext cx="91440" cy="1199941"/>
          </a:xfrm>
          <a:prstGeom prst="bent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Nearly popular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To get an accurate cardinality estimate for nearly popular values use dynamic sampling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Solution dynamic sampling</a:t>
            </a:r>
            <a:endParaRPr lang="en-US" dirty="0"/>
          </a:p>
        </p:txBody>
      </p:sp>
      <p:pic>
        <p:nvPicPr>
          <p:cNvPr id="5" name="Picture 4" descr="non_pop_value_hinted_que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160" y="2044700"/>
            <a:ext cx="5967740" cy="1148080"/>
          </a:xfrm>
          <a:prstGeom prst="rect">
            <a:avLst/>
          </a:prstGeom>
        </p:spPr>
      </p:pic>
      <p:pic>
        <p:nvPicPr>
          <p:cNvPr id="6" name="Picture 5" descr="non_pop_value_hinted_pla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980" y="3074329"/>
            <a:ext cx="6075397" cy="1619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4442460" y="3770627"/>
            <a:ext cx="318911" cy="16700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73480" y="4513419"/>
            <a:ext cx="3635586" cy="16526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30680" y="2026920"/>
            <a:ext cx="249936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59395" name="Rectangle 70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to gather </a:t>
            </a:r>
            <a:r>
              <a:rPr lang="en-US" dirty="0"/>
              <a:t>s</a:t>
            </a:r>
            <a:r>
              <a:rPr lang="en-US" dirty="0" smtClean="0"/>
              <a:t>tatistics</a:t>
            </a:r>
          </a:p>
          <a:p>
            <a:r>
              <a:rPr lang="en-US" dirty="0" smtClean="0"/>
              <a:t>What basic statistics to collect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Additional statistics</a:t>
            </a:r>
          </a:p>
          <a:p>
            <a:r>
              <a:rPr lang="en-US" dirty="0" smtClean="0"/>
              <a:t>When to </a:t>
            </a:r>
            <a:r>
              <a:rPr lang="en-US" dirty="0"/>
              <a:t>g</a:t>
            </a:r>
            <a:r>
              <a:rPr lang="en-US" dirty="0" smtClean="0"/>
              <a:t>ather </a:t>
            </a:r>
            <a:r>
              <a:rPr lang="en-US" dirty="0"/>
              <a:t>s</a:t>
            </a:r>
            <a:r>
              <a:rPr lang="en-US" dirty="0" smtClean="0"/>
              <a:t>tatistics</a:t>
            </a:r>
          </a:p>
          <a:p>
            <a:r>
              <a:rPr lang="en-US" dirty="0" smtClean="0"/>
              <a:t>Statistics </a:t>
            </a:r>
            <a:r>
              <a:rPr lang="en-US" dirty="0"/>
              <a:t>g</a:t>
            </a:r>
            <a:r>
              <a:rPr lang="en-US" dirty="0" smtClean="0"/>
              <a:t>athering </a:t>
            </a:r>
            <a:r>
              <a:rPr lang="en-US" dirty="0"/>
              <a:t>p</a:t>
            </a:r>
            <a:r>
              <a:rPr lang="en-US" dirty="0" smtClean="0"/>
              <a:t>erformance</a:t>
            </a:r>
          </a:p>
          <a:p>
            <a:r>
              <a:rPr lang="en-US" dirty="0" smtClean="0"/>
              <a:t>When not to gather statistics</a:t>
            </a:r>
          </a:p>
          <a:p>
            <a:r>
              <a:rPr lang="en-US" dirty="0" smtClean="0"/>
              <a:t>Other types of statistics</a:t>
            </a:r>
          </a:p>
          <a:p>
            <a:endParaRPr lang="en-US" dirty="0" smtClean="0"/>
          </a:p>
        </p:txBody>
      </p:sp>
      <p:pic>
        <p:nvPicPr>
          <p:cNvPr id="8" name="Picture 7" descr="ph_ind_arc_007_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44" y="548725"/>
            <a:ext cx="1604356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245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statistics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Two types of Extended Statistics</a:t>
            </a:r>
          </a:p>
          <a:p>
            <a:pPr lvl="1"/>
            <a:r>
              <a:rPr lang="en-US" dirty="0" smtClean="0"/>
              <a:t>Column groups statistics</a:t>
            </a:r>
          </a:p>
          <a:p>
            <a:pPr lvl="2"/>
            <a:r>
              <a:rPr lang="en-US" dirty="0" smtClean="0"/>
              <a:t>Column group statistics useful when multiple column from the same table are used in where clause predicates</a:t>
            </a:r>
          </a:p>
          <a:p>
            <a:pPr lvl="1"/>
            <a:r>
              <a:rPr lang="en-US" dirty="0" smtClean="0"/>
              <a:t>Expression statistics</a:t>
            </a:r>
          </a:p>
          <a:p>
            <a:pPr lvl="2"/>
            <a:r>
              <a:rPr lang="en-US" dirty="0" smtClean="0"/>
              <a:t>Expression statistics useful when a column is used as part of a complex expression in where clause predicate</a:t>
            </a:r>
          </a:p>
          <a:p>
            <a:r>
              <a:rPr lang="en-US" dirty="0" smtClean="0"/>
              <a:t>Can be manually or automatically created</a:t>
            </a:r>
          </a:p>
          <a:p>
            <a:r>
              <a:rPr lang="en-US" dirty="0" smtClean="0"/>
              <a:t>Automatically maintained when statistics are gathered on the table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When table and column statistics are not enough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215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gather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Analyze command is deprecated</a:t>
            </a:r>
          </a:p>
          <a:p>
            <a:pPr lvl="1"/>
            <a:r>
              <a:rPr lang="en-US" dirty="0" smtClean="0"/>
              <a:t>Only good for row chaining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The GATHER_*_STATS procedures take 13 parameters</a:t>
            </a:r>
          </a:p>
          <a:p>
            <a:pPr lvl="1"/>
            <a:r>
              <a:rPr lang="en-US" dirty="0" smtClean="0"/>
              <a:t>Ideally you should only set 2-4 parameters</a:t>
            </a:r>
          </a:p>
          <a:p>
            <a:pPr lvl="2"/>
            <a:r>
              <a:rPr lang="en-US" dirty="0" smtClean="0"/>
              <a:t>SCHEMA NAME</a:t>
            </a:r>
          </a:p>
          <a:p>
            <a:pPr lvl="2"/>
            <a:r>
              <a:rPr lang="en-US" dirty="0" smtClean="0"/>
              <a:t>TABLE NAME</a:t>
            </a:r>
          </a:p>
          <a:p>
            <a:pPr lvl="2"/>
            <a:r>
              <a:rPr lang="en-US" dirty="0" smtClean="0"/>
              <a:t>PARTITION NAME</a:t>
            </a:r>
          </a:p>
          <a:p>
            <a:pPr lvl="2"/>
            <a:r>
              <a:rPr lang="en-US" dirty="0" smtClean="0"/>
              <a:t>DOP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Use DBMS_STATS Package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Extended Statistics – column group statistics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sz="quarter" idx="12"/>
          </p:nvPr>
        </p:nvSpPr>
        <p:spPr/>
        <p:txBody>
          <a:bodyPr lIns="83520" tIns="41760" rIns="83520" bIns="41760"/>
          <a:lstStyle/>
          <a:p>
            <a:pPr marL="339725" indent="-339725" defTabSz="457200" eaLnBrk="1" hangingPunct="1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Font typeface="Courier New" charset="0"/>
              <a:buNone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en-GB" sz="1600" b="1" dirty="0">
                <a:cs typeface="Arial" pitchFamily="34" charset="0"/>
              </a:rPr>
              <a:t>SELECT </a:t>
            </a:r>
            <a:r>
              <a:rPr lang="en-GB" sz="1600" b="1" dirty="0" smtClean="0">
                <a:cs typeface="Arial" pitchFamily="34" charset="0"/>
              </a:rPr>
              <a:t>* FROM vehicles</a:t>
            </a:r>
            <a:r>
              <a:rPr lang="en-GB" sz="1600" b="1" dirty="0"/>
              <a:t> </a:t>
            </a:r>
            <a:r>
              <a:rPr lang="en-GB" sz="1600" b="1" dirty="0" smtClean="0">
                <a:cs typeface="Arial" pitchFamily="34" charset="0"/>
              </a:rPr>
              <a:t>WHERE </a:t>
            </a:r>
            <a:r>
              <a:rPr lang="en-GB" sz="1600" b="1" dirty="0">
                <a:cs typeface="Arial" pitchFamily="34" charset="0"/>
              </a:rPr>
              <a:t>model = ‘530xi’</a:t>
            </a:r>
          </a:p>
          <a:p>
            <a:pPr marL="339725" indent="-339725" defTabSz="457200" eaLnBrk="1" hangingPunct="1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Font typeface="Courier New" charset="0"/>
              <a:buNone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en-GB" sz="1600" b="1" dirty="0" smtClean="0">
                <a:solidFill>
                  <a:srgbClr val="FF0000"/>
                </a:solidFill>
                <a:cs typeface="Arial" pitchFamily="34" charset="0"/>
              </a:rPr>
              <a:t>      AND  </a:t>
            </a:r>
            <a:r>
              <a:rPr lang="en-GB" sz="1600" b="1" dirty="0" err="1" smtClean="0">
                <a:solidFill>
                  <a:srgbClr val="FF0000"/>
                </a:solidFill>
                <a:cs typeface="Arial" pitchFamily="34" charset="0"/>
              </a:rPr>
              <a:t>color</a:t>
            </a:r>
            <a:r>
              <a:rPr lang="en-GB" sz="16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GB" sz="1600" b="1" dirty="0">
                <a:solidFill>
                  <a:srgbClr val="FF0000"/>
                </a:solidFill>
                <a:cs typeface="Arial" pitchFamily="34" charset="0"/>
              </a:rPr>
              <a:t>= '</a:t>
            </a:r>
            <a:r>
              <a:rPr lang="en-GB" sz="1600" b="1" dirty="0" smtClean="0">
                <a:solidFill>
                  <a:srgbClr val="FF0000"/>
                </a:solidFill>
                <a:cs typeface="Arial" pitchFamily="34" charset="0"/>
              </a:rPr>
              <a:t>RED’;</a:t>
            </a:r>
          </a:p>
          <a:p>
            <a:pPr marL="339725" indent="-339725" defTabSz="457200" eaLnBrk="1" hangingPunct="1">
              <a:lnSpc>
                <a:spcPct val="94000"/>
              </a:lnSpc>
              <a:spcBef>
                <a:spcPts val="500"/>
              </a:spcBef>
              <a:buFont typeface="Courier New" charset="0"/>
              <a:buNone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endParaRPr lang="en-GB" sz="1800" b="1" dirty="0">
              <a:solidFill>
                <a:srgbClr val="FF0000"/>
              </a:solidFill>
              <a:latin typeface="Courier New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08320" y="1203960"/>
            <a:ext cx="3535680" cy="3425825"/>
            <a:chOff x="2736" y="456"/>
            <a:chExt cx="3024" cy="2950"/>
          </a:xfrm>
        </p:grpSpPr>
        <p:pic>
          <p:nvPicPr>
            <p:cNvPr id="9" name="Picture 10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456"/>
              <a:ext cx="3024" cy="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539" y="2184"/>
              <a:ext cx="2038" cy="1041"/>
              <a:chOff x="3348" y="1062"/>
              <a:chExt cx="2063" cy="1495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4664" y="2345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 dirty="0" smtClean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SILVER</a:t>
                </a:r>
                <a:endParaRPr lang="en-GB" sz="1200" b="0" dirty="0">
                  <a:solidFill>
                    <a:srgbClr val="000000"/>
                  </a:solidFill>
                  <a:ea typeface="msmincho" charset="0"/>
                  <a:cs typeface="msmincho" charset="0"/>
                </a:endParaRPr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4156" y="2345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C320</a:t>
                </a: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3348" y="2345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MERC</a:t>
                </a: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4664" y="2135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RED</a:t>
                </a:r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4156" y="2135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SLK</a:t>
                </a:r>
              </a:p>
            </p:txBody>
          </p:sp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3348" y="2135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MERC</a:t>
                </a:r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4664" y="1923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RED</a:t>
                </a:r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4156" y="1923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911</a:t>
                </a:r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3348" y="1923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PORSCHE</a:t>
                </a:r>
              </a:p>
            </p:txBody>
          </p:sp>
          <p:sp>
            <p:nvSpPr>
              <p:cNvPr id="21" name="Rectangle 15"/>
              <p:cNvSpPr>
                <a:spLocks noChangeArrowheads="1"/>
              </p:cNvSpPr>
              <p:nvPr/>
            </p:nvSpPr>
            <p:spPr bwMode="auto">
              <a:xfrm>
                <a:off x="4664" y="1713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SILVER</a:t>
                </a:r>
              </a:p>
            </p:txBody>
          </p:sp>
          <p:sp>
            <p:nvSpPr>
              <p:cNvPr id="22" name="Rectangle 16"/>
              <p:cNvSpPr>
                <a:spLocks noChangeArrowheads="1"/>
              </p:cNvSpPr>
              <p:nvPr/>
            </p:nvSpPr>
            <p:spPr bwMode="auto">
              <a:xfrm>
                <a:off x="4156" y="1713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530xi</a:t>
                </a:r>
              </a:p>
            </p:txBody>
          </p:sp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3348" y="1713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BMW</a:t>
                </a:r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4664" y="1502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BLACK</a:t>
                </a:r>
              </a:p>
            </p:txBody>
          </p:sp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4156" y="1502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530xi</a:t>
                </a:r>
              </a:p>
            </p:txBody>
          </p:sp>
          <p:sp>
            <p:nvSpPr>
              <p:cNvPr id="26" name="Rectangle 20"/>
              <p:cNvSpPr>
                <a:spLocks noChangeArrowheads="1"/>
              </p:cNvSpPr>
              <p:nvPr/>
            </p:nvSpPr>
            <p:spPr bwMode="auto">
              <a:xfrm>
                <a:off x="3348" y="1502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BMW</a:t>
                </a:r>
              </a:p>
            </p:txBody>
          </p: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4664" y="1291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RED</a:t>
                </a:r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4156" y="1291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530xi</a:t>
                </a:r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3348" y="1291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 dirty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BMW</a:t>
                </a:r>
              </a:p>
            </p:txBody>
          </p:sp>
          <p:sp>
            <p:nvSpPr>
              <p:cNvPr id="30" name="Rectangle 24"/>
              <p:cNvSpPr>
                <a:spLocks noChangeArrowheads="1"/>
              </p:cNvSpPr>
              <p:nvPr/>
            </p:nvSpPr>
            <p:spPr bwMode="auto">
              <a:xfrm>
                <a:off x="4664" y="1062"/>
                <a:ext cx="746" cy="2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41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 err="1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Color</a:t>
                </a:r>
                <a:endParaRPr lang="en-GB" sz="1200" dirty="0">
                  <a:solidFill>
                    <a:srgbClr val="000000"/>
                  </a:solidFill>
                  <a:ea typeface="msmincho" charset="0"/>
                  <a:cs typeface="msmincho" charset="0"/>
                </a:endParaRPr>
              </a:p>
            </p:txBody>
          </p:sp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4156" y="1062"/>
                <a:ext cx="509" cy="2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41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Model</a:t>
                </a:r>
              </a:p>
            </p:txBody>
          </p:sp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3348" y="1062"/>
                <a:ext cx="808" cy="2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41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Make</a:t>
                </a:r>
              </a:p>
            </p:txBody>
          </p:sp>
          <p:sp>
            <p:nvSpPr>
              <p:cNvPr id="33" name="Line 27"/>
              <p:cNvSpPr>
                <a:spLocks noChangeShapeType="1"/>
              </p:cNvSpPr>
              <p:nvPr/>
            </p:nvSpPr>
            <p:spPr bwMode="auto">
              <a:xfrm>
                <a:off x="3348" y="1062"/>
                <a:ext cx="2062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Line 28"/>
              <p:cNvSpPr>
                <a:spLocks noChangeShapeType="1"/>
              </p:cNvSpPr>
              <p:nvPr/>
            </p:nvSpPr>
            <p:spPr bwMode="auto">
              <a:xfrm>
                <a:off x="3348" y="1291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Line 29"/>
              <p:cNvSpPr>
                <a:spLocks noChangeShapeType="1"/>
              </p:cNvSpPr>
              <p:nvPr/>
            </p:nvSpPr>
            <p:spPr bwMode="auto">
              <a:xfrm>
                <a:off x="3348" y="1502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Line 30"/>
              <p:cNvSpPr>
                <a:spLocks noChangeShapeType="1"/>
              </p:cNvSpPr>
              <p:nvPr/>
            </p:nvSpPr>
            <p:spPr bwMode="auto">
              <a:xfrm>
                <a:off x="3348" y="1713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Line 31"/>
              <p:cNvSpPr>
                <a:spLocks noChangeShapeType="1"/>
              </p:cNvSpPr>
              <p:nvPr/>
            </p:nvSpPr>
            <p:spPr bwMode="auto">
              <a:xfrm>
                <a:off x="3348" y="1923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Line 32"/>
              <p:cNvSpPr>
                <a:spLocks noChangeShapeType="1"/>
              </p:cNvSpPr>
              <p:nvPr/>
            </p:nvSpPr>
            <p:spPr bwMode="auto">
              <a:xfrm>
                <a:off x="3348" y="2135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Line 33"/>
              <p:cNvSpPr>
                <a:spLocks noChangeShapeType="1"/>
              </p:cNvSpPr>
              <p:nvPr/>
            </p:nvSpPr>
            <p:spPr bwMode="auto">
              <a:xfrm>
                <a:off x="3348" y="2345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Line 34"/>
              <p:cNvSpPr>
                <a:spLocks noChangeShapeType="1"/>
              </p:cNvSpPr>
              <p:nvPr/>
            </p:nvSpPr>
            <p:spPr bwMode="auto">
              <a:xfrm>
                <a:off x="3348" y="2556"/>
                <a:ext cx="2062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Line 35"/>
              <p:cNvSpPr>
                <a:spLocks noChangeShapeType="1"/>
              </p:cNvSpPr>
              <p:nvPr/>
            </p:nvSpPr>
            <p:spPr bwMode="auto">
              <a:xfrm>
                <a:off x="3348" y="1062"/>
                <a:ext cx="1" cy="1494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Line 36"/>
              <p:cNvSpPr>
                <a:spLocks noChangeShapeType="1"/>
              </p:cNvSpPr>
              <p:nvPr/>
            </p:nvSpPr>
            <p:spPr bwMode="auto">
              <a:xfrm>
                <a:off x="4156" y="1062"/>
                <a:ext cx="1" cy="1494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Line 37"/>
              <p:cNvSpPr>
                <a:spLocks noChangeShapeType="1"/>
              </p:cNvSpPr>
              <p:nvPr/>
            </p:nvSpPr>
            <p:spPr bwMode="auto">
              <a:xfrm>
                <a:off x="4664" y="1062"/>
                <a:ext cx="1" cy="1494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Line 38"/>
              <p:cNvSpPr>
                <a:spLocks noChangeShapeType="1"/>
              </p:cNvSpPr>
              <p:nvPr/>
            </p:nvSpPr>
            <p:spPr bwMode="auto">
              <a:xfrm>
                <a:off x="5410" y="1062"/>
                <a:ext cx="1" cy="1494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>
              <a:off x="3606" y="1977"/>
              <a:ext cx="1476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FD0000"/>
                </a:buClr>
              </a:pPr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Vehicles </a:t>
              </a:r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Table</a:t>
              </a:r>
              <a:endPara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379413" y="2110740"/>
            <a:ext cx="1828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>
                <a:srgbClr val="FD0000"/>
              </a:buClr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543242" y="2173183"/>
            <a:ext cx="5468938" cy="2452157"/>
            <a:chOff x="566102" y="2706582"/>
            <a:chExt cx="5468938" cy="2452157"/>
          </a:xfrm>
        </p:grpSpPr>
        <p:sp>
          <p:nvSpPr>
            <p:cNvPr id="47" name="AutoShape 44"/>
            <p:cNvSpPr>
              <a:spLocks noChangeArrowheads="1"/>
            </p:cNvSpPr>
            <p:nvPr/>
          </p:nvSpPr>
          <p:spPr bwMode="auto">
            <a:xfrm rot="11760000">
              <a:off x="3882289" y="2706582"/>
              <a:ext cx="903966" cy="454230"/>
            </a:xfrm>
            <a:prstGeom prst="rightArrow">
              <a:avLst>
                <a:gd name="adj1" fmla="val 50000"/>
                <a:gd name="adj2" fmla="val 100522"/>
              </a:avLst>
            </a:prstGeom>
            <a:solidFill>
              <a:srgbClr val="FD0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buClr>
                  <a:srgbClr val="FD0000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566102" y="3217228"/>
              <a:ext cx="5468938" cy="1941511"/>
              <a:chOff x="566102" y="3217228"/>
              <a:chExt cx="5468938" cy="1941511"/>
            </a:xfrm>
          </p:grpSpPr>
          <p:sp>
            <p:nvSpPr>
              <p:cNvPr id="49" name="Text Box 43"/>
              <p:cNvSpPr txBox="1">
                <a:spLocks noChangeArrowheads="1"/>
              </p:cNvSpPr>
              <p:nvPr/>
            </p:nvSpPr>
            <p:spPr bwMode="auto">
              <a:xfrm>
                <a:off x="566102" y="3217228"/>
                <a:ext cx="5468938" cy="19415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marL="307975" indent="-307975" algn="l" defTabSz="457200">
                  <a:lnSpc>
                    <a:spcPct val="93000"/>
                  </a:lnSpc>
                  <a:spcBef>
                    <a:spcPts val="638"/>
                  </a:spcBef>
                  <a:buClr>
                    <a:srgbClr val="FF0000"/>
                  </a:buClr>
                  <a:buSzPct val="100000"/>
                  <a:tabLst>
                    <a:tab pos="307975" algn="l"/>
                    <a:tab pos="1222375" algn="l"/>
                    <a:tab pos="2136775" algn="l"/>
                    <a:tab pos="3051175" algn="l"/>
                    <a:tab pos="3965575" algn="l"/>
                    <a:tab pos="4879975" algn="l"/>
                    <a:tab pos="5794375" algn="l"/>
                    <a:tab pos="6708775" algn="l"/>
                    <a:tab pos="7623175" algn="l"/>
                    <a:tab pos="8537575" algn="l"/>
                    <a:tab pos="9451975" algn="l"/>
                    <a:tab pos="10366375" algn="l"/>
                  </a:tabLst>
                </a:pPr>
                <a:endParaRPr lang="en-GB" sz="1400" b="0" dirty="0" smtClean="0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  <a:p>
                <a:pPr marL="307975" indent="-307975" algn="l" defTabSz="457200">
                  <a:lnSpc>
                    <a:spcPct val="93000"/>
                  </a:lnSpc>
                  <a:spcBef>
                    <a:spcPts val="638"/>
                  </a:spcBef>
                  <a:buClr>
                    <a:srgbClr val="FF0000"/>
                  </a:buClr>
                  <a:buSzPct val="100000"/>
                  <a:tabLst>
                    <a:tab pos="307975" algn="l"/>
                    <a:tab pos="1222375" algn="l"/>
                    <a:tab pos="2136775" algn="l"/>
                    <a:tab pos="3051175" algn="l"/>
                    <a:tab pos="3965575" algn="l"/>
                    <a:tab pos="4879975" algn="l"/>
                    <a:tab pos="5794375" algn="l"/>
                    <a:tab pos="6708775" algn="l"/>
                    <a:tab pos="7623175" algn="l"/>
                    <a:tab pos="8537575" algn="l"/>
                    <a:tab pos="9451975" algn="l"/>
                    <a:tab pos="10366375" algn="l"/>
                  </a:tabLst>
                </a:pPr>
                <a:r>
                  <a:rPr lang="en-GB" sz="1400" b="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Cardinality    </a:t>
                </a:r>
                <a:r>
                  <a:rPr lang="en-US" sz="1400" b="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#ROWS *</a:t>
                </a:r>
                <a:r>
                  <a:rPr lang="en-US" sz="1400" b="0" u="sng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  1       </a:t>
                </a:r>
                <a:r>
                  <a:rPr lang="en-US" sz="1400" b="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 * </a:t>
                </a:r>
                <a:r>
                  <a:rPr lang="en-US" sz="1400" b="0" u="sng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   1     </a:t>
                </a:r>
                <a:r>
                  <a:rPr lang="en-US" sz="1400" b="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        </a:t>
                </a:r>
                <a:r>
                  <a:rPr lang="en-US" sz="1400" dirty="0" smtClean="0">
                    <a:solidFill>
                      <a:srgbClr val="000000"/>
                    </a:solidFill>
                    <a:ea typeface="ＭＳ Ｐゴシック" charset="-128"/>
                  </a:rPr>
                  <a:t>12 * </a:t>
                </a:r>
                <a:r>
                  <a:rPr lang="en-US" sz="1400" u="sng" dirty="0" smtClean="0">
                    <a:solidFill>
                      <a:srgbClr val="000000"/>
                    </a:solidFill>
                    <a:ea typeface="ＭＳ Ｐゴシック" charset="-128"/>
                  </a:rPr>
                  <a:t>1</a:t>
                </a:r>
                <a:r>
                  <a:rPr lang="en-US" sz="1400" dirty="0" smtClean="0">
                    <a:solidFill>
                      <a:srgbClr val="000000"/>
                    </a:solidFill>
                    <a:ea typeface="ＭＳ Ｐゴシック" charset="-128"/>
                  </a:rPr>
                  <a:t> * </a:t>
                </a:r>
                <a:r>
                  <a:rPr lang="en-US" sz="1400" u="sng" dirty="0" smtClean="0">
                    <a:solidFill>
                      <a:srgbClr val="000000"/>
                    </a:solidFill>
                    <a:ea typeface="ＭＳ Ｐゴシック" charset="-128"/>
                  </a:rPr>
                  <a:t>1</a:t>
                </a:r>
                <a:r>
                  <a:rPr lang="en-US" sz="1400" dirty="0" smtClean="0">
                    <a:solidFill>
                      <a:srgbClr val="000000"/>
                    </a:solidFill>
                    <a:ea typeface="ＭＳ Ｐゴシック" charset="-128"/>
                  </a:rPr>
                  <a:t> </a:t>
                </a:r>
                <a:r>
                  <a:rPr lang="en-US" sz="1400" b="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   </a:t>
                </a:r>
                <a:r>
                  <a:rPr lang="en-US" sz="1400" dirty="0" smtClean="0">
                    <a:solidFill>
                      <a:srgbClr val="000000"/>
                    </a:solidFill>
                    <a:ea typeface="ＭＳ Ｐゴシック" charset="-128"/>
                  </a:rPr>
                  <a:t>1</a:t>
                </a:r>
                <a:r>
                  <a:rPr lang="en-US" sz="1400" b="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   </a:t>
                </a:r>
                <a:br>
                  <a:rPr lang="en-US" sz="1400" b="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</a:br>
                <a:r>
                  <a:rPr lang="en-US" sz="1400" b="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                              NDV c1   NDV c2            4    3</a:t>
                </a:r>
                <a:endParaRPr lang="en-GB" sz="1400" b="0" dirty="0" smtClean="0">
                  <a:solidFill>
                    <a:srgbClr val="000000"/>
                  </a:solidFill>
                  <a:latin typeface="Arial" pitchFamily="34" charset="0"/>
                  <a:ea typeface="msgothic" charset="0"/>
                  <a:cs typeface="Arial" pitchFamily="34" charset="0"/>
                </a:endParaRPr>
              </a:p>
            </p:txBody>
          </p:sp>
          <p:sp>
            <p:nvSpPr>
              <p:cNvPr id="50" name="TextBox 64"/>
              <p:cNvSpPr txBox="1">
                <a:spLocks noChangeArrowheads="1"/>
              </p:cNvSpPr>
              <p:nvPr/>
            </p:nvSpPr>
            <p:spPr bwMode="auto">
              <a:xfrm>
                <a:off x="1341120" y="3406139"/>
                <a:ext cx="228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buClr>
                    <a:srgbClr val="FD0000"/>
                  </a:buClr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=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" name="TextBox 64"/>
          <p:cNvSpPr txBox="1">
            <a:spLocks noChangeArrowheads="1"/>
          </p:cNvSpPr>
          <p:nvPr/>
        </p:nvSpPr>
        <p:spPr bwMode="auto">
          <a:xfrm>
            <a:off x="3520440" y="287274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D0000"/>
              </a:buClr>
            </a:pPr>
            <a:r>
              <a:rPr lang="en-US" sz="1800" dirty="0" smtClean="0">
                <a:solidFill>
                  <a:srgbClr val="000000"/>
                </a:solidFill>
              </a:rPr>
              <a:t>=&gt;</a:t>
            </a:r>
            <a:endParaRPr lang="en-US" sz="1800" dirty="0">
              <a:solidFill>
                <a:srgbClr val="000000"/>
              </a:solidFill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457200" y="2062480"/>
          <a:ext cx="3032760" cy="599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{7E9639D4-E3E2-4D34-9284-5A2195B3D0D7}</a:tableStyleId>
              </a:tblPr>
              <a:tblGrid>
                <a:gridCol w="1010920"/>
                <a:gridCol w="1010920"/>
                <a:gridCol w="1010920"/>
              </a:tblGrid>
              <a:tr h="30377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MAKE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rgbClr val="3366F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366F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COLOR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  <a:solidFill>
                      <a:srgbClr val="3366FF">
                        <a:alpha val="41000"/>
                      </a:srgbClr>
                    </a:solidFill>
                  </a:tcPr>
                </a:tc>
              </a:tr>
              <a:tr h="29567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BMW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530xi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RED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4" name="Picture 53" descr="extended_stats_pla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" y="3595778"/>
            <a:ext cx="5364480" cy="1006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Oval 72"/>
          <p:cNvSpPr>
            <a:spLocks noChangeArrowheads="1"/>
          </p:cNvSpPr>
          <p:nvPr/>
        </p:nvSpPr>
        <p:spPr bwMode="auto">
          <a:xfrm>
            <a:off x="4358640" y="4221480"/>
            <a:ext cx="1287780" cy="320040"/>
          </a:xfrm>
          <a:prstGeom prst="ellipse">
            <a:avLst/>
          </a:prstGeom>
          <a:noFill/>
          <a:ln w="28440">
            <a:solidFill>
              <a:srgbClr val="FD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>
                <a:srgbClr val="FD0000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TextBox 64"/>
          <p:cNvSpPr txBox="1">
            <a:spLocks noChangeArrowheads="1"/>
          </p:cNvSpPr>
          <p:nvPr/>
        </p:nvSpPr>
        <p:spPr bwMode="auto">
          <a:xfrm>
            <a:off x="4602480" y="2872740"/>
            <a:ext cx="22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D0000"/>
              </a:buClr>
            </a:pPr>
            <a:r>
              <a:rPr lang="en-US" sz="1800" dirty="0" smtClean="0">
                <a:solidFill>
                  <a:srgbClr val="000000"/>
                </a:solidFill>
              </a:rPr>
              <a:t>=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57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Extended Statistics – column group statistics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sz="quarter" idx="12"/>
          </p:nvPr>
        </p:nvSpPr>
        <p:spPr/>
        <p:txBody>
          <a:bodyPr lIns="83520" tIns="41760" rIns="83520" bIns="41760"/>
          <a:lstStyle/>
          <a:p>
            <a:pPr marL="339725" indent="-339725" defTabSz="45720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en-GB" sz="1600" b="1" dirty="0"/>
              <a:t>SELECT * FROM vehicles WHERE model = ‘530xi’</a:t>
            </a:r>
          </a:p>
          <a:p>
            <a:pPr marL="339725" indent="-339725" defTabSz="45720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en-GB" sz="1600" b="1" dirty="0">
                <a:solidFill>
                  <a:srgbClr val="FF0000"/>
                </a:solidFill>
              </a:rPr>
              <a:t>AND      </a:t>
            </a:r>
            <a:r>
              <a:rPr lang="en-GB" sz="1600" b="1" dirty="0" smtClean="0">
                <a:solidFill>
                  <a:srgbClr val="FF0000"/>
                </a:solidFill>
              </a:rPr>
              <a:t>make= ‘BMW’;</a:t>
            </a:r>
            <a:endParaRPr lang="en-GB" sz="1600" b="1" dirty="0">
              <a:solidFill>
                <a:srgbClr val="FF0000"/>
              </a:solidFill>
            </a:endParaRPr>
          </a:p>
          <a:p>
            <a:pPr marL="339725" indent="-339725" defTabSz="457200" eaLnBrk="1" hangingPunct="1">
              <a:lnSpc>
                <a:spcPct val="94000"/>
              </a:lnSpc>
              <a:spcBef>
                <a:spcPts val="500"/>
              </a:spcBef>
              <a:buFont typeface="Courier New" charset="0"/>
              <a:buNone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endParaRPr lang="en-GB" sz="1800" b="1" dirty="0">
              <a:solidFill>
                <a:srgbClr val="FF0000"/>
              </a:solidFill>
              <a:latin typeface="Courier New" charset="0"/>
            </a:endParaRP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379413" y="2110740"/>
            <a:ext cx="1828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>
                <a:srgbClr val="FD0000"/>
              </a:buClr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467042" y="2257003"/>
            <a:ext cx="5468938" cy="2993177"/>
            <a:chOff x="299402" y="2706582"/>
            <a:chExt cx="5468938" cy="2993177"/>
          </a:xfrm>
        </p:grpSpPr>
        <p:sp>
          <p:nvSpPr>
            <p:cNvPr id="47" name="AutoShape 44"/>
            <p:cNvSpPr>
              <a:spLocks noChangeArrowheads="1"/>
            </p:cNvSpPr>
            <p:nvPr/>
          </p:nvSpPr>
          <p:spPr bwMode="auto">
            <a:xfrm rot="11760000">
              <a:off x="3882289" y="2706582"/>
              <a:ext cx="903966" cy="454230"/>
            </a:xfrm>
            <a:prstGeom prst="rightArrow">
              <a:avLst>
                <a:gd name="adj1" fmla="val 50000"/>
                <a:gd name="adj2" fmla="val 100522"/>
              </a:avLst>
            </a:prstGeom>
            <a:solidFill>
              <a:srgbClr val="FD0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buClr>
                  <a:srgbClr val="FD0000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299402" y="3665219"/>
              <a:ext cx="5468938" cy="2034540"/>
              <a:chOff x="299402" y="3665219"/>
              <a:chExt cx="5468938" cy="2034540"/>
            </a:xfrm>
          </p:grpSpPr>
          <p:sp>
            <p:nvSpPr>
              <p:cNvPr id="49" name="Text Box 43"/>
              <p:cNvSpPr txBox="1">
                <a:spLocks noChangeArrowheads="1"/>
              </p:cNvSpPr>
              <p:nvPr/>
            </p:nvSpPr>
            <p:spPr bwMode="auto">
              <a:xfrm>
                <a:off x="299402" y="3758248"/>
                <a:ext cx="5468938" cy="19415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marL="307975" indent="-307975" algn="l" defTabSz="457200">
                  <a:lnSpc>
                    <a:spcPct val="93000"/>
                  </a:lnSpc>
                  <a:spcBef>
                    <a:spcPts val="638"/>
                  </a:spcBef>
                  <a:buClr>
                    <a:srgbClr val="FF0000"/>
                  </a:buClr>
                  <a:buSzPct val="100000"/>
                  <a:tabLst>
                    <a:tab pos="307975" algn="l"/>
                    <a:tab pos="1222375" algn="l"/>
                    <a:tab pos="2136775" algn="l"/>
                    <a:tab pos="3051175" algn="l"/>
                    <a:tab pos="3965575" algn="l"/>
                    <a:tab pos="4879975" algn="l"/>
                    <a:tab pos="5794375" algn="l"/>
                    <a:tab pos="6708775" algn="l"/>
                    <a:tab pos="7623175" algn="l"/>
                    <a:tab pos="8537575" algn="l"/>
                    <a:tab pos="9451975" algn="l"/>
                    <a:tab pos="10366375" algn="l"/>
                  </a:tabLst>
                </a:pPr>
                <a:r>
                  <a:rPr lang="en-GB" sz="1400" b="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Cardinality    </a:t>
                </a:r>
                <a:r>
                  <a:rPr lang="en-US" sz="1400" b="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#ROWS *</a:t>
                </a:r>
                <a:r>
                  <a:rPr lang="en-US" sz="1400" b="0" u="sng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  1       </a:t>
                </a:r>
                <a:r>
                  <a:rPr lang="en-US" sz="1400" b="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 * </a:t>
                </a:r>
                <a:r>
                  <a:rPr lang="en-US" sz="1400" b="0" u="sng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   1     </a:t>
                </a:r>
                <a:r>
                  <a:rPr lang="en-US" sz="1400" b="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        </a:t>
                </a:r>
                <a:r>
                  <a:rPr lang="en-US" sz="1400" dirty="0" smtClean="0">
                    <a:solidFill>
                      <a:srgbClr val="000000"/>
                    </a:solidFill>
                    <a:ea typeface="ＭＳ Ｐゴシック" charset="-128"/>
                  </a:rPr>
                  <a:t>12 * </a:t>
                </a:r>
                <a:r>
                  <a:rPr lang="en-US" sz="1400" u="sng" dirty="0" smtClean="0">
                    <a:solidFill>
                      <a:srgbClr val="000000"/>
                    </a:solidFill>
                    <a:ea typeface="ＭＳ Ｐゴシック" charset="-128"/>
                  </a:rPr>
                  <a:t>1</a:t>
                </a:r>
                <a:r>
                  <a:rPr lang="en-US" sz="1400" dirty="0" smtClean="0">
                    <a:solidFill>
                      <a:srgbClr val="000000"/>
                    </a:solidFill>
                    <a:ea typeface="ＭＳ Ｐゴシック" charset="-128"/>
                  </a:rPr>
                  <a:t> * </a:t>
                </a:r>
                <a:r>
                  <a:rPr lang="en-US" sz="1400" u="sng" dirty="0" smtClean="0">
                    <a:solidFill>
                      <a:srgbClr val="000000"/>
                    </a:solidFill>
                    <a:ea typeface="ＭＳ Ｐゴシック" charset="-128"/>
                  </a:rPr>
                  <a:t>1</a:t>
                </a:r>
                <a:r>
                  <a:rPr lang="en-US" sz="1400" dirty="0" smtClean="0">
                    <a:solidFill>
                      <a:srgbClr val="000000"/>
                    </a:solidFill>
                    <a:ea typeface="ＭＳ Ｐゴシック" charset="-128"/>
                  </a:rPr>
                  <a:t> </a:t>
                </a:r>
                <a:r>
                  <a:rPr lang="en-US" sz="1400" b="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   1   </a:t>
                </a:r>
                <a:br>
                  <a:rPr lang="en-US" sz="1400" b="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</a:br>
                <a:r>
                  <a:rPr lang="en-US" sz="1400" b="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                              NDV c1   NDV c2            4    3</a:t>
                </a:r>
                <a:endParaRPr lang="en-GB" sz="1400" b="0" dirty="0" smtClean="0">
                  <a:solidFill>
                    <a:srgbClr val="000000"/>
                  </a:solidFill>
                  <a:latin typeface="Arial" pitchFamily="34" charset="0"/>
                  <a:ea typeface="msgothic" charset="0"/>
                  <a:cs typeface="Arial" pitchFamily="34" charset="0"/>
                </a:endParaRPr>
              </a:p>
            </p:txBody>
          </p:sp>
          <p:sp>
            <p:nvSpPr>
              <p:cNvPr id="50" name="TextBox 64"/>
              <p:cNvSpPr txBox="1">
                <a:spLocks noChangeArrowheads="1"/>
              </p:cNvSpPr>
              <p:nvPr/>
            </p:nvSpPr>
            <p:spPr bwMode="auto">
              <a:xfrm>
                <a:off x="1051560" y="3665219"/>
                <a:ext cx="228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buClr>
                    <a:srgbClr val="FD0000"/>
                  </a:buClr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=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" name="TextBox 64"/>
          <p:cNvSpPr txBox="1">
            <a:spLocks noChangeArrowheads="1"/>
          </p:cNvSpPr>
          <p:nvPr/>
        </p:nvSpPr>
        <p:spPr bwMode="auto">
          <a:xfrm>
            <a:off x="3451860" y="324612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D0000"/>
              </a:buClr>
            </a:pPr>
            <a:r>
              <a:rPr lang="en-US" sz="1800" dirty="0" smtClean="0">
                <a:solidFill>
                  <a:srgbClr val="000000"/>
                </a:solidFill>
              </a:rPr>
              <a:t>=&gt;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6" name="TextBox 64"/>
          <p:cNvSpPr txBox="1">
            <a:spLocks noChangeArrowheads="1"/>
          </p:cNvSpPr>
          <p:nvPr/>
        </p:nvSpPr>
        <p:spPr bwMode="auto">
          <a:xfrm>
            <a:off x="4541520" y="3284220"/>
            <a:ext cx="22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D0000"/>
              </a:buClr>
            </a:pPr>
            <a:r>
              <a:rPr lang="en-US" sz="1800" dirty="0" smtClean="0">
                <a:solidFill>
                  <a:srgbClr val="000000"/>
                </a:solidFill>
              </a:rPr>
              <a:t>=</a:t>
            </a:r>
            <a:endParaRPr lang="en-US" sz="1800" dirty="0">
              <a:solidFill>
                <a:srgbClr val="000000"/>
              </a:solidFill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441960" y="2077720"/>
          <a:ext cx="3429000" cy="11303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{7E9639D4-E3E2-4D34-9284-5A2195B3D0D7}</a:tableStyleId>
              </a:tblPr>
              <a:tblGrid>
                <a:gridCol w="1143000"/>
                <a:gridCol w="1143000"/>
                <a:gridCol w="1143000"/>
              </a:tblGrid>
              <a:tr h="3073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MAKE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rgbClr val="3366F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366F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COLOR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  <a:solidFill>
                      <a:srgbClr val="3366FF">
                        <a:alpha val="41000"/>
                      </a:srgbClr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BMW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530xi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RED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</a:tr>
              <a:tr h="2565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BMW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530xi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BLACK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</a:tr>
              <a:tr h="2336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BMW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530xi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SILVER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7" name="Picture 56" descr="extended_stats_bad_pl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" y="3711757"/>
            <a:ext cx="4975860" cy="888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" name="Oval 72"/>
          <p:cNvSpPr>
            <a:spLocks noChangeArrowheads="1"/>
          </p:cNvSpPr>
          <p:nvPr/>
        </p:nvSpPr>
        <p:spPr bwMode="auto">
          <a:xfrm>
            <a:off x="4114800" y="4213860"/>
            <a:ext cx="1371600" cy="381000"/>
          </a:xfrm>
          <a:prstGeom prst="ellipse">
            <a:avLst/>
          </a:prstGeom>
          <a:noFill/>
          <a:ln w="28440">
            <a:solidFill>
              <a:srgbClr val="FD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>
                <a:srgbClr val="FD0000"/>
              </a:buClr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4" name="Group 3"/>
          <p:cNvGrpSpPr>
            <a:grpSpLocks/>
          </p:cNvGrpSpPr>
          <p:nvPr/>
        </p:nvGrpSpPr>
        <p:grpSpPr bwMode="auto">
          <a:xfrm>
            <a:off x="5608320" y="1203960"/>
            <a:ext cx="3535680" cy="3425825"/>
            <a:chOff x="2736" y="456"/>
            <a:chExt cx="3024" cy="2950"/>
          </a:xfrm>
        </p:grpSpPr>
        <p:pic>
          <p:nvPicPr>
            <p:cNvPr id="55" name="Picture 1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6" y="456"/>
              <a:ext cx="3024" cy="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Group 5"/>
            <p:cNvGrpSpPr>
              <a:grpSpLocks/>
            </p:cNvGrpSpPr>
            <p:nvPr/>
          </p:nvGrpSpPr>
          <p:grpSpPr bwMode="auto">
            <a:xfrm>
              <a:off x="3539" y="2184"/>
              <a:ext cx="2038" cy="1041"/>
              <a:chOff x="3348" y="1062"/>
              <a:chExt cx="2063" cy="1495"/>
            </a:xfrm>
          </p:grpSpPr>
          <p:sp>
            <p:nvSpPr>
              <p:cNvPr id="61" name="Rectangle 6"/>
              <p:cNvSpPr>
                <a:spLocks noChangeArrowheads="1"/>
              </p:cNvSpPr>
              <p:nvPr/>
            </p:nvSpPr>
            <p:spPr bwMode="auto">
              <a:xfrm>
                <a:off x="4664" y="2345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 dirty="0" smtClean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SILVER</a:t>
                </a:r>
                <a:endParaRPr lang="en-GB" sz="1200" b="0" dirty="0">
                  <a:solidFill>
                    <a:srgbClr val="000000"/>
                  </a:solidFill>
                  <a:ea typeface="msmincho" charset="0"/>
                  <a:cs typeface="msmincho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4156" y="2345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C320</a:t>
                </a:r>
              </a:p>
            </p:txBody>
          </p:sp>
          <p:sp>
            <p:nvSpPr>
              <p:cNvPr id="63" name="Rectangle 8"/>
              <p:cNvSpPr>
                <a:spLocks noChangeArrowheads="1"/>
              </p:cNvSpPr>
              <p:nvPr/>
            </p:nvSpPr>
            <p:spPr bwMode="auto">
              <a:xfrm>
                <a:off x="3348" y="2345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MERC</a:t>
                </a:r>
              </a:p>
            </p:txBody>
          </p:sp>
          <p:sp>
            <p:nvSpPr>
              <p:cNvPr id="64" name="Rectangle 9"/>
              <p:cNvSpPr>
                <a:spLocks noChangeArrowheads="1"/>
              </p:cNvSpPr>
              <p:nvPr/>
            </p:nvSpPr>
            <p:spPr bwMode="auto">
              <a:xfrm>
                <a:off x="4664" y="2135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RED</a:t>
                </a:r>
              </a:p>
            </p:txBody>
          </p:sp>
          <p:sp>
            <p:nvSpPr>
              <p:cNvPr id="65" name="Rectangle 10"/>
              <p:cNvSpPr>
                <a:spLocks noChangeArrowheads="1"/>
              </p:cNvSpPr>
              <p:nvPr/>
            </p:nvSpPr>
            <p:spPr bwMode="auto">
              <a:xfrm>
                <a:off x="4156" y="2135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SLK</a:t>
                </a:r>
              </a:p>
            </p:txBody>
          </p:sp>
          <p:sp>
            <p:nvSpPr>
              <p:cNvPr id="66" name="Rectangle 11"/>
              <p:cNvSpPr>
                <a:spLocks noChangeArrowheads="1"/>
              </p:cNvSpPr>
              <p:nvPr/>
            </p:nvSpPr>
            <p:spPr bwMode="auto">
              <a:xfrm>
                <a:off x="3348" y="2135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MERC</a:t>
                </a:r>
              </a:p>
            </p:txBody>
          </p:sp>
          <p:sp>
            <p:nvSpPr>
              <p:cNvPr id="67" name="Rectangle 12"/>
              <p:cNvSpPr>
                <a:spLocks noChangeArrowheads="1"/>
              </p:cNvSpPr>
              <p:nvPr/>
            </p:nvSpPr>
            <p:spPr bwMode="auto">
              <a:xfrm>
                <a:off x="4664" y="1923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RED</a:t>
                </a:r>
              </a:p>
            </p:txBody>
          </p:sp>
          <p:sp>
            <p:nvSpPr>
              <p:cNvPr id="68" name="Rectangle 13"/>
              <p:cNvSpPr>
                <a:spLocks noChangeArrowheads="1"/>
              </p:cNvSpPr>
              <p:nvPr/>
            </p:nvSpPr>
            <p:spPr bwMode="auto">
              <a:xfrm>
                <a:off x="4156" y="1923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911</a:t>
                </a:r>
              </a:p>
            </p:txBody>
          </p:sp>
          <p:sp>
            <p:nvSpPr>
              <p:cNvPr id="69" name="Rectangle 14"/>
              <p:cNvSpPr>
                <a:spLocks noChangeArrowheads="1"/>
              </p:cNvSpPr>
              <p:nvPr/>
            </p:nvSpPr>
            <p:spPr bwMode="auto">
              <a:xfrm>
                <a:off x="3348" y="1923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PORSCHE</a:t>
                </a: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/>
            </p:nvSpPr>
            <p:spPr bwMode="auto">
              <a:xfrm>
                <a:off x="4664" y="1713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SILVER</a:t>
                </a:r>
              </a:p>
            </p:txBody>
          </p:sp>
          <p:sp>
            <p:nvSpPr>
              <p:cNvPr id="71" name="Rectangle 16"/>
              <p:cNvSpPr>
                <a:spLocks noChangeArrowheads="1"/>
              </p:cNvSpPr>
              <p:nvPr/>
            </p:nvSpPr>
            <p:spPr bwMode="auto">
              <a:xfrm>
                <a:off x="4156" y="1713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530xi</a:t>
                </a:r>
              </a:p>
            </p:txBody>
          </p:sp>
          <p:sp>
            <p:nvSpPr>
              <p:cNvPr id="72" name="Rectangle 17"/>
              <p:cNvSpPr>
                <a:spLocks noChangeArrowheads="1"/>
              </p:cNvSpPr>
              <p:nvPr/>
            </p:nvSpPr>
            <p:spPr bwMode="auto">
              <a:xfrm>
                <a:off x="3348" y="1713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BMW</a:t>
                </a:r>
              </a:p>
            </p:txBody>
          </p:sp>
          <p:sp>
            <p:nvSpPr>
              <p:cNvPr id="73" name="Rectangle 18"/>
              <p:cNvSpPr>
                <a:spLocks noChangeArrowheads="1"/>
              </p:cNvSpPr>
              <p:nvPr/>
            </p:nvSpPr>
            <p:spPr bwMode="auto">
              <a:xfrm>
                <a:off x="4664" y="1502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BLACK</a:t>
                </a:r>
              </a:p>
            </p:txBody>
          </p:sp>
          <p:sp>
            <p:nvSpPr>
              <p:cNvPr id="74" name="Rectangle 19"/>
              <p:cNvSpPr>
                <a:spLocks noChangeArrowheads="1"/>
              </p:cNvSpPr>
              <p:nvPr/>
            </p:nvSpPr>
            <p:spPr bwMode="auto">
              <a:xfrm>
                <a:off x="4156" y="1502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530xi</a:t>
                </a:r>
              </a:p>
            </p:txBody>
          </p:sp>
          <p:sp>
            <p:nvSpPr>
              <p:cNvPr id="75" name="Rectangle 20"/>
              <p:cNvSpPr>
                <a:spLocks noChangeArrowheads="1"/>
              </p:cNvSpPr>
              <p:nvPr/>
            </p:nvSpPr>
            <p:spPr bwMode="auto">
              <a:xfrm>
                <a:off x="3348" y="1502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BMW</a:t>
                </a:r>
              </a:p>
            </p:txBody>
          </p:sp>
          <p:sp>
            <p:nvSpPr>
              <p:cNvPr id="76" name="Rectangle 21"/>
              <p:cNvSpPr>
                <a:spLocks noChangeArrowheads="1"/>
              </p:cNvSpPr>
              <p:nvPr/>
            </p:nvSpPr>
            <p:spPr bwMode="auto">
              <a:xfrm>
                <a:off x="4664" y="1291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RED</a:t>
                </a:r>
              </a:p>
            </p:txBody>
          </p:sp>
          <p:sp>
            <p:nvSpPr>
              <p:cNvPr id="77" name="Rectangle 22"/>
              <p:cNvSpPr>
                <a:spLocks noChangeArrowheads="1"/>
              </p:cNvSpPr>
              <p:nvPr/>
            </p:nvSpPr>
            <p:spPr bwMode="auto">
              <a:xfrm>
                <a:off x="4156" y="1291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530xi</a:t>
                </a:r>
              </a:p>
            </p:txBody>
          </p:sp>
          <p:sp>
            <p:nvSpPr>
              <p:cNvPr id="78" name="Rectangle 23"/>
              <p:cNvSpPr>
                <a:spLocks noChangeArrowheads="1"/>
              </p:cNvSpPr>
              <p:nvPr/>
            </p:nvSpPr>
            <p:spPr bwMode="auto">
              <a:xfrm>
                <a:off x="3348" y="1291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 dirty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BMW</a:t>
                </a:r>
              </a:p>
            </p:txBody>
          </p:sp>
          <p:sp>
            <p:nvSpPr>
              <p:cNvPr id="79" name="Rectangle 24"/>
              <p:cNvSpPr>
                <a:spLocks noChangeArrowheads="1"/>
              </p:cNvSpPr>
              <p:nvPr/>
            </p:nvSpPr>
            <p:spPr bwMode="auto">
              <a:xfrm>
                <a:off x="4664" y="1062"/>
                <a:ext cx="746" cy="2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41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 err="1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Color</a:t>
                </a:r>
                <a:endParaRPr lang="en-GB" sz="1200" dirty="0">
                  <a:solidFill>
                    <a:srgbClr val="000000"/>
                  </a:solidFill>
                  <a:ea typeface="msmincho" charset="0"/>
                  <a:cs typeface="msmincho" charset="0"/>
                </a:endParaRPr>
              </a:p>
            </p:txBody>
          </p:sp>
          <p:sp>
            <p:nvSpPr>
              <p:cNvPr id="80" name="Rectangle 25"/>
              <p:cNvSpPr>
                <a:spLocks noChangeArrowheads="1"/>
              </p:cNvSpPr>
              <p:nvPr/>
            </p:nvSpPr>
            <p:spPr bwMode="auto">
              <a:xfrm>
                <a:off x="4156" y="1062"/>
                <a:ext cx="509" cy="2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41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Model</a:t>
                </a:r>
              </a:p>
            </p:txBody>
          </p:sp>
          <p:sp>
            <p:nvSpPr>
              <p:cNvPr id="81" name="Rectangle 26"/>
              <p:cNvSpPr>
                <a:spLocks noChangeArrowheads="1"/>
              </p:cNvSpPr>
              <p:nvPr/>
            </p:nvSpPr>
            <p:spPr bwMode="auto">
              <a:xfrm>
                <a:off x="3348" y="1062"/>
                <a:ext cx="808" cy="2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41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Make</a:t>
                </a:r>
              </a:p>
            </p:txBody>
          </p:sp>
          <p:sp>
            <p:nvSpPr>
              <p:cNvPr id="82" name="Line 27"/>
              <p:cNvSpPr>
                <a:spLocks noChangeShapeType="1"/>
              </p:cNvSpPr>
              <p:nvPr/>
            </p:nvSpPr>
            <p:spPr bwMode="auto">
              <a:xfrm>
                <a:off x="3348" y="1062"/>
                <a:ext cx="2062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Line 28"/>
              <p:cNvSpPr>
                <a:spLocks noChangeShapeType="1"/>
              </p:cNvSpPr>
              <p:nvPr/>
            </p:nvSpPr>
            <p:spPr bwMode="auto">
              <a:xfrm>
                <a:off x="3348" y="1291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Line 29"/>
              <p:cNvSpPr>
                <a:spLocks noChangeShapeType="1"/>
              </p:cNvSpPr>
              <p:nvPr/>
            </p:nvSpPr>
            <p:spPr bwMode="auto">
              <a:xfrm>
                <a:off x="3348" y="1502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Line 30"/>
              <p:cNvSpPr>
                <a:spLocks noChangeShapeType="1"/>
              </p:cNvSpPr>
              <p:nvPr/>
            </p:nvSpPr>
            <p:spPr bwMode="auto">
              <a:xfrm>
                <a:off x="3348" y="1713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Line 31"/>
              <p:cNvSpPr>
                <a:spLocks noChangeShapeType="1"/>
              </p:cNvSpPr>
              <p:nvPr/>
            </p:nvSpPr>
            <p:spPr bwMode="auto">
              <a:xfrm>
                <a:off x="3348" y="1923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Line 32"/>
              <p:cNvSpPr>
                <a:spLocks noChangeShapeType="1"/>
              </p:cNvSpPr>
              <p:nvPr/>
            </p:nvSpPr>
            <p:spPr bwMode="auto">
              <a:xfrm>
                <a:off x="3348" y="2135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Line 33"/>
              <p:cNvSpPr>
                <a:spLocks noChangeShapeType="1"/>
              </p:cNvSpPr>
              <p:nvPr/>
            </p:nvSpPr>
            <p:spPr bwMode="auto">
              <a:xfrm>
                <a:off x="3348" y="2345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Line 34"/>
              <p:cNvSpPr>
                <a:spLocks noChangeShapeType="1"/>
              </p:cNvSpPr>
              <p:nvPr/>
            </p:nvSpPr>
            <p:spPr bwMode="auto">
              <a:xfrm>
                <a:off x="3348" y="2556"/>
                <a:ext cx="2062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Line 35"/>
              <p:cNvSpPr>
                <a:spLocks noChangeShapeType="1"/>
              </p:cNvSpPr>
              <p:nvPr/>
            </p:nvSpPr>
            <p:spPr bwMode="auto">
              <a:xfrm>
                <a:off x="3348" y="1062"/>
                <a:ext cx="1" cy="1494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Line 36"/>
              <p:cNvSpPr>
                <a:spLocks noChangeShapeType="1"/>
              </p:cNvSpPr>
              <p:nvPr/>
            </p:nvSpPr>
            <p:spPr bwMode="auto">
              <a:xfrm>
                <a:off x="4156" y="1062"/>
                <a:ext cx="1" cy="1494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Line 37"/>
              <p:cNvSpPr>
                <a:spLocks noChangeShapeType="1"/>
              </p:cNvSpPr>
              <p:nvPr/>
            </p:nvSpPr>
            <p:spPr bwMode="auto">
              <a:xfrm>
                <a:off x="4664" y="1062"/>
                <a:ext cx="1" cy="1494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Line 38"/>
              <p:cNvSpPr>
                <a:spLocks noChangeShapeType="1"/>
              </p:cNvSpPr>
              <p:nvPr/>
            </p:nvSpPr>
            <p:spPr bwMode="auto">
              <a:xfrm>
                <a:off x="5410" y="1062"/>
                <a:ext cx="1" cy="1494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0" name="Text Box 39"/>
            <p:cNvSpPr txBox="1">
              <a:spLocks noChangeArrowheads="1"/>
            </p:cNvSpPr>
            <p:nvPr/>
          </p:nvSpPr>
          <p:spPr bwMode="auto">
            <a:xfrm>
              <a:off x="3606" y="1977"/>
              <a:ext cx="1476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FD0000"/>
                </a:buClr>
              </a:pPr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Vehicles </a:t>
              </a:r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Table</a:t>
              </a:r>
              <a:endPara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56771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Extended Statistics – column group statistics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441960" y="1221530"/>
            <a:ext cx="8229600" cy="3062606"/>
          </a:xfrm>
        </p:spPr>
        <p:txBody>
          <a:bodyPr/>
          <a:lstStyle/>
          <a:p>
            <a:r>
              <a:rPr lang="en-US" sz="2000" dirty="0" smtClean="0"/>
              <a:t>Create extended statistics on the Model &amp; Make columns using DBMS_STATS.CREATE_EXTENDED_STATS</a:t>
            </a:r>
          </a:p>
          <a:p>
            <a:pPr>
              <a:buFontTx/>
              <a:buNone/>
            </a:pPr>
            <a:r>
              <a:rPr lang="en-US" sz="800" dirty="0" smtClean="0"/>
              <a:t>    </a:t>
            </a:r>
          </a:p>
          <a:p>
            <a:pPr>
              <a:buFontTx/>
              <a:buNone/>
            </a:pPr>
            <a:r>
              <a:rPr lang="en-US" sz="2000" dirty="0" smtClean="0"/>
              <a:t>		</a:t>
            </a:r>
            <a:endParaRPr lang="en-US" sz="2000" dirty="0" smtClean="0">
              <a:latin typeface="Arial (Body)" charset="0"/>
              <a:ea typeface="Arial (Body)" charset="0"/>
              <a:cs typeface="Arial (Body)" charset="0"/>
            </a:endParaRPr>
          </a:p>
          <a:p>
            <a:pPr>
              <a:buFontTx/>
              <a:buNone/>
            </a:pPr>
            <a:r>
              <a:rPr lang="en-US" dirty="0" smtClean="0"/>
              <a:t> 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cr_ext_sta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0265" y="1956583"/>
            <a:ext cx="4424795" cy="3063319"/>
          </a:xfrm>
          <a:prstGeom prst="rect">
            <a:avLst/>
          </a:prstGeom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751320" y="3604577"/>
            <a:ext cx="1965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D0000"/>
              </a:buClr>
            </a:pPr>
            <a:r>
              <a:rPr lang="en-US" sz="1600" dirty="0">
                <a:solidFill>
                  <a:srgbClr val="000000"/>
                </a:solidFill>
              </a:rPr>
              <a:t>New Column with system generated name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76400" y="4869180"/>
            <a:ext cx="2796540" cy="17526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pPr>
              <a:buClr>
                <a:srgbClr val="FD0000"/>
              </a:buClr>
            </a:pPr>
            <a:endParaRPr lang="en-US" sz="1600">
              <a:solidFill>
                <a:srgbClr val="FFFFFF"/>
              </a:solidFill>
            </a:endParaRPr>
          </a:p>
        </p:txBody>
      </p:sp>
      <p:cxnSp>
        <p:nvCxnSpPr>
          <p:cNvPr id="11" name="Shape 7"/>
          <p:cNvCxnSpPr>
            <a:cxnSpLocks noChangeShapeType="1"/>
          </p:cNvCxnSpPr>
          <p:nvPr/>
        </p:nvCxnSpPr>
        <p:spPr bwMode="auto">
          <a:xfrm rot="10800000" flipV="1">
            <a:off x="4526281" y="4312600"/>
            <a:ext cx="2293621" cy="670879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D0000"/>
            </a:solidFill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5788655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Extended Statistics – column group statistics</a:t>
            </a:r>
            <a:endParaRPr lang="en-US" dirty="0"/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379413" y="2110740"/>
            <a:ext cx="1828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>
                <a:srgbClr val="FD0000"/>
              </a:buClr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467042" y="2257003"/>
            <a:ext cx="5468938" cy="2993177"/>
            <a:chOff x="299402" y="2706582"/>
            <a:chExt cx="5468938" cy="2993177"/>
          </a:xfrm>
        </p:grpSpPr>
        <p:sp>
          <p:nvSpPr>
            <p:cNvPr id="47" name="AutoShape 44"/>
            <p:cNvSpPr>
              <a:spLocks noChangeArrowheads="1"/>
            </p:cNvSpPr>
            <p:nvPr/>
          </p:nvSpPr>
          <p:spPr bwMode="auto">
            <a:xfrm rot="11760000">
              <a:off x="3882289" y="2706582"/>
              <a:ext cx="903966" cy="454230"/>
            </a:xfrm>
            <a:prstGeom prst="rightArrow">
              <a:avLst>
                <a:gd name="adj1" fmla="val 50000"/>
                <a:gd name="adj2" fmla="val 100522"/>
              </a:avLst>
            </a:prstGeom>
            <a:solidFill>
              <a:srgbClr val="FD0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buClr>
                  <a:srgbClr val="FD0000"/>
                </a:buCl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9" name="Text Box 43"/>
            <p:cNvSpPr txBox="1">
              <a:spLocks noChangeArrowheads="1"/>
            </p:cNvSpPr>
            <p:nvPr/>
          </p:nvSpPr>
          <p:spPr bwMode="auto">
            <a:xfrm>
              <a:off x="299402" y="3758248"/>
              <a:ext cx="5468938" cy="19415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307975" indent="-307975" defTabSz="457200">
                <a:lnSpc>
                  <a:spcPct val="93000"/>
                </a:lnSpc>
                <a:spcBef>
                  <a:spcPts val="638"/>
                </a:spcBef>
                <a:buClr>
                  <a:srgbClr val="FF0000"/>
                </a:buClr>
                <a:buSzPct val="100000"/>
                <a:tabLst>
                  <a:tab pos="307975" algn="l"/>
                  <a:tab pos="1222375" algn="l"/>
                  <a:tab pos="2136775" algn="l"/>
                  <a:tab pos="3051175" algn="l"/>
                  <a:tab pos="3965575" algn="l"/>
                  <a:tab pos="4879975" algn="l"/>
                  <a:tab pos="5794375" algn="l"/>
                  <a:tab pos="6708775" algn="l"/>
                  <a:tab pos="7623175" algn="l"/>
                  <a:tab pos="8537575" algn="l"/>
                  <a:tab pos="9451975" algn="l"/>
                  <a:tab pos="10366375" algn="l"/>
                </a:tabLst>
              </a:pPr>
              <a:r>
                <a:rPr lang="en-GB" sz="1400" dirty="0" smtClean="0">
                  <a:solidFill>
                    <a:srgbClr val="000000"/>
                  </a:solidFill>
                  <a:ea typeface="msgothic" charset="0"/>
                </a:rPr>
                <a:t>Cardinality calculated using column group statistics </a:t>
              </a:r>
              <a:endParaRPr lang="en-GB" sz="1400" dirty="0">
                <a:solidFill>
                  <a:srgbClr val="000000"/>
                </a:solidFill>
                <a:ea typeface="msgothic" charset="0"/>
              </a:endParaRPr>
            </a:p>
          </p:txBody>
        </p:sp>
      </p:grp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441960" y="2077720"/>
          <a:ext cx="3429000" cy="11303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{7E9639D4-E3E2-4D34-9284-5A2195B3D0D7}</a:tableStyleId>
              </a:tblPr>
              <a:tblGrid>
                <a:gridCol w="1143000"/>
                <a:gridCol w="1143000"/>
                <a:gridCol w="1143000"/>
              </a:tblGrid>
              <a:tr h="3073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MAKE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rgbClr val="3366F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3366F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COLOR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  <a:solidFill>
                      <a:srgbClr val="3366FF">
                        <a:alpha val="41000"/>
                      </a:srgbClr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BMW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530xi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RED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</a:tr>
              <a:tr h="2565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BMW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530xi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BLACK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</a:tr>
              <a:tr h="2336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BMW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530xi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SILVER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56" name="Group 3"/>
          <p:cNvGrpSpPr>
            <a:grpSpLocks/>
          </p:cNvGrpSpPr>
          <p:nvPr/>
        </p:nvGrpSpPr>
        <p:grpSpPr bwMode="auto">
          <a:xfrm>
            <a:off x="5608320" y="1203960"/>
            <a:ext cx="3535680" cy="3425825"/>
            <a:chOff x="2736" y="456"/>
            <a:chExt cx="3024" cy="2950"/>
          </a:xfrm>
        </p:grpSpPr>
        <p:pic>
          <p:nvPicPr>
            <p:cNvPr id="57" name="Picture 10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456"/>
              <a:ext cx="3024" cy="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Group 5"/>
            <p:cNvGrpSpPr>
              <a:grpSpLocks/>
            </p:cNvGrpSpPr>
            <p:nvPr/>
          </p:nvGrpSpPr>
          <p:grpSpPr bwMode="auto">
            <a:xfrm>
              <a:off x="3539" y="2182"/>
              <a:ext cx="2038" cy="1041"/>
              <a:chOff x="3348" y="1062"/>
              <a:chExt cx="2063" cy="1495"/>
            </a:xfrm>
          </p:grpSpPr>
          <p:sp>
            <p:nvSpPr>
              <p:cNvPr id="61" name="Rectangle 6"/>
              <p:cNvSpPr>
                <a:spLocks noChangeArrowheads="1"/>
              </p:cNvSpPr>
              <p:nvPr/>
            </p:nvSpPr>
            <p:spPr bwMode="auto">
              <a:xfrm>
                <a:off x="4664" y="2345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 dirty="0" smtClean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SILVER</a:t>
                </a:r>
                <a:endParaRPr lang="en-GB" sz="1200" b="0" dirty="0">
                  <a:solidFill>
                    <a:srgbClr val="000000"/>
                  </a:solidFill>
                  <a:ea typeface="msmincho" charset="0"/>
                  <a:cs typeface="msmincho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4156" y="2345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C320</a:t>
                </a:r>
              </a:p>
            </p:txBody>
          </p:sp>
          <p:sp>
            <p:nvSpPr>
              <p:cNvPr id="63" name="Rectangle 8"/>
              <p:cNvSpPr>
                <a:spLocks noChangeArrowheads="1"/>
              </p:cNvSpPr>
              <p:nvPr/>
            </p:nvSpPr>
            <p:spPr bwMode="auto">
              <a:xfrm>
                <a:off x="3348" y="2345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MERC</a:t>
                </a:r>
              </a:p>
            </p:txBody>
          </p:sp>
          <p:sp>
            <p:nvSpPr>
              <p:cNvPr id="64" name="Rectangle 9"/>
              <p:cNvSpPr>
                <a:spLocks noChangeArrowheads="1"/>
              </p:cNvSpPr>
              <p:nvPr/>
            </p:nvSpPr>
            <p:spPr bwMode="auto">
              <a:xfrm>
                <a:off x="4664" y="2135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RED</a:t>
                </a:r>
              </a:p>
            </p:txBody>
          </p:sp>
          <p:sp>
            <p:nvSpPr>
              <p:cNvPr id="65" name="Rectangle 10"/>
              <p:cNvSpPr>
                <a:spLocks noChangeArrowheads="1"/>
              </p:cNvSpPr>
              <p:nvPr/>
            </p:nvSpPr>
            <p:spPr bwMode="auto">
              <a:xfrm>
                <a:off x="4156" y="2135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SLK</a:t>
                </a:r>
              </a:p>
            </p:txBody>
          </p:sp>
          <p:sp>
            <p:nvSpPr>
              <p:cNvPr id="66" name="Rectangle 11"/>
              <p:cNvSpPr>
                <a:spLocks noChangeArrowheads="1"/>
              </p:cNvSpPr>
              <p:nvPr/>
            </p:nvSpPr>
            <p:spPr bwMode="auto">
              <a:xfrm>
                <a:off x="3348" y="2135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MERC</a:t>
                </a:r>
              </a:p>
            </p:txBody>
          </p:sp>
          <p:sp>
            <p:nvSpPr>
              <p:cNvPr id="67" name="Rectangle 12"/>
              <p:cNvSpPr>
                <a:spLocks noChangeArrowheads="1"/>
              </p:cNvSpPr>
              <p:nvPr/>
            </p:nvSpPr>
            <p:spPr bwMode="auto">
              <a:xfrm>
                <a:off x="4664" y="1923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RED</a:t>
                </a:r>
              </a:p>
            </p:txBody>
          </p:sp>
          <p:sp>
            <p:nvSpPr>
              <p:cNvPr id="68" name="Rectangle 13"/>
              <p:cNvSpPr>
                <a:spLocks noChangeArrowheads="1"/>
              </p:cNvSpPr>
              <p:nvPr/>
            </p:nvSpPr>
            <p:spPr bwMode="auto">
              <a:xfrm>
                <a:off x="4156" y="1923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911</a:t>
                </a:r>
              </a:p>
            </p:txBody>
          </p:sp>
          <p:sp>
            <p:nvSpPr>
              <p:cNvPr id="69" name="Rectangle 14"/>
              <p:cNvSpPr>
                <a:spLocks noChangeArrowheads="1"/>
              </p:cNvSpPr>
              <p:nvPr/>
            </p:nvSpPr>
            <p:spPr bwMode="auto">
              <a:xfrm>
                <a:off x="3348" y="1923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PORSCHE</a:t>
                </a: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/>
            </p:nvSpPr>
            <p:spPr bwMode="auto">
              <a:xfrm>
                <a:off x="4664" y="1713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SILVER</a:t>
                </a:r>
              </a:p>
            </p:txBody>
          </p:sp>
          <p:sp>
            <p:nvSpPr>
              <p:cNvPr id="71" name="Rectangle 16"/>
              <p:cNvSpPr>
                <a:spLocks noChangeArrowheads="1"/>
              </p:cNvSpPr>
              <p:nvPr/>
            </p:nvSpPr>
            <p:spPr bwMode="auto">
              <a:xfrm>
                <a:off x="4156" y="1713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530xi</a:t>
                </a:r>
              </a:p>
            </p:txBody>
          </p:sp>
          <p:sp>
            <p:nvSpPr>
              <p:cNvPr id="72" name="Rectangle 17"/>
              <p:cNvSpPr>
                <a:spLocks noChangeArrowheads="1"/>
              </p:cNvSpPr>
              <p:nvPr/>
            </p:nvSpPr>
            <p:spPr bwMode="auto">
              <a:xfrm>
                <a:off x="3348" y="1713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BMW</a:t>
                </a:r>
              </a:p>
            </p:txBody>
          </p:sp>
          <p:sp>
            <p:nvSpPr>
              <p:cNvPr id="73" name="Rectangle 18"/>
              <p:cNvSpPr>
                <a:spLocks noChangeArrowheads="1"/>
              </p:cNvSpPr>
              <p:nvPr/>
            </p:nvSpPr>
            <p:spPr bwMode="auto">
              <a:xfrm>
                <a:off x="4664" y="1502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BLACK</a:t>
                </a:r>
              </a:p>
            </p:txBody>
          </p:sp>
          <p:sp>
            <p:nvSpPr>
              <p:cNvPr id="74" name="Rectangle 19"/>
              <p:cNvSpPr>
                <a:spLocks noChangeArrowheads="1"/>
              </p:cNvSpPr>
              <p:nvPr/>
            </p:nvSpPr>
            <p:spPr bwMode="auto">
              <a:xfrm>
                <a:off x="4156" y="1502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530xi</a:t>
                </a:r>
              </a:p>
            </p:txBody>
          </p:sp>
          <p:sp>
            <p:nvSpPr>
              <p:cNvPr id="75" name="Rectangle 20"/>
              <p:cNvSpPr>
                <a:spLocks noChangeArrowheads="1"/>
              </p:cNvSpPr>
              <p:nvPr/>
            </p:nvSpPr>
            <p:spPr bwMode="auto">
              <a:xfrm>
                <a:off x="3348" y="1502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BMW</a:t>
                </a:r>
              </a:p>
            </p:txBody>
          </p:sp>
          <p:sp>
            <p:nvSpPr>
              <p:cNvPr id="76" name="Rectangle 21"/>
              <p:cNvSpPr>
                <a:spLocks noChangeArrowheads="1"/>
              </p:cNvSpPr>
              <p:nvPr/>
            </p:nvSpPr>
            <p:spPr bwMode="auto">
              <a:xfrm>
                <a:off x="4664" y="1291"/>
                <a:ext cx="746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RED</a:t>
                </a:r>
              </a:p>
            </p:txBody>
          </p:sp>
          <p:sp>
            <p:nvSpPr>
              <p:cNvPr id="77" name="Rectangle 22"/>
              <p:cNvSpPr>
                <a:spLocks noChangeArrowheads="1"/>
              </p:cNvSpPr>
              <p:nvPr/>
            </p:nvSpPr>
            <p:spPr bwMode="auto">
              <a:xfrm>
                <a:off x="4156" y="1291"/>
                <a:ext cx="50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530xi</a:t>
                </a:r>
              </a:p>
            </p:txBody>
          </p:sp>
          <p:sp>
            <p:nvSpPr>
              <p:cNvPr id="78" name="Rectangle 23"/>
              <p:cNvSpPr>
                <a:spLocks noChangeArrowheads="1"/>
              </p:cNvSpPr>
              <p:nvPr/>
            </p:nvSpPr>
            <p:spPr bwMode="auto">
              <a:xfrm>
                <a:off x="3348" y="1291"/>
                <a:ext cx="808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36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0" dirty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BMW</a:t>
                </a:r>
              </a:p>
            </p:txBody>
          </p:sp>
          <p:sp>
            <p:nvSpPr>
              <p:cNvPr id="79" name="Rectangle 24"/>
              <p:cNvSpPr>
                <a:spLocks noChangeArrowheads="1"/>
              </p:cNvSpPr>
              <p:nvPr/>
            </p:nvSpPr>
            <p:spPr bwMode="auto">
              <a:xfrm>
                <a:off x="4664" y="1062"/>
                <a:ext cx="746" cy="2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41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 err="1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Color</a:t>
                </a:r>
                <a:endParaRPr lang="en-GB" sz="1200" dirty="0">
                  <a:solidFill>
                    <a:srgbClr val="000000"/>
                  </a:solidFill>
                  <a:ea typeface="msmincho" charset="0"/>
                  <a:cs typeface="msmincho" charset="0"/>
                </a:endParaRPr>
              </a:p>
            </p:txBody>
          </p:sp>
          <p:sp>
            <p:nvSpPr>
              <p:cNvPr id="80" name="Rectangle 25"/>
              <p:cNvSpPr>
                <a:spLocks noChangeArrowheads="1"/>
              </p:cNvSpPr>
              <p:nvPr/>
            </p:nvSpPr>
            <p:spPr bwMode="auto">
              <a:xfrm>
                <a:off x="4156" y="1062"/>
                <a:ext cx="509" cy="2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41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Model</a:t>
                </a:r>
              </a:p>
            </p:txBody>
          </p:sp>
          <p:sp>
            <p:nvSpPr>
              <p:cNvPr id="81" name="Rectangle 26"/>
              <p:cNvSpPr>
                <a:spLocks noChangeArrowheads="1"/>
              </p:cNvSpPr>
              <p:nvPr/>
            </p:nvSpPr>
            <p:spPr bwMode="auto">
              <a:xfrm>
                <a:off x="3348" y="1062"/>
                <a:ext cx="808" cy="2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42480" rIns="81720" bIns="42480">
                <a:prstTxWarp prst="textNoShape">
                  <a:avLst/>
                </a:prstTxWarp>
              </a:bodyPr>
              <a:lstStyle/>
              <a:p>
                <a:pPr algn="l" defTabSz="457200">
                  <a:lnSpc>
                    <a:spcPct val="93000"/>
                  </a:lnSpc>
                  <a:spcBef>
                    <a:spcPts val="413"/>
                  </a:spcBef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rgbClr val="000000"/>
                    </a:solidFill>
                    <a:ea typeface="msmincho" charset="0"/>
                    <a:cs typeface="msmincho" charset="0"/>
                  </a:rPr>
                  <a:t>Make</a:t>
                </a:r>
              </a:p>
            </p:txBody>
          </p:sp>
          <p:sp>
            <p:nvSpPr>
              <p:cNvPr id="82" name="Line 27"/>
              <p:cNvSpPr>
                <a:spLocks noChangeShapeType="1"/>
              </p:cNvSpPr>
              <p:nvPr/>
            </p:nvSpPr>
            <p:spPr bwMode="auto">
              <a:xfrm>
                <a:off x="3348" y="1062"/>
                <a:ext cx="2062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Line 28"/>
              <p:cNvSpPr>
                <a:spLocks noChangeShapeType="1"/>
              </p:cNvSpPr>
              <p:nvPr/>
            </p:nvSpPr>
            <p:spPr bwMode="auto">
              <a:xfrm>
                <a:off x="3348" y="1291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Line 29"/>
              <p:cNvSpPr>
                <a:spLocks noChangeShapeType="1"/>
              </p:cNvSpPr>
              <p:nvPr/>
            </p:nvSpPr>
            <p:spPr bwMode="auto">
              <a:xfrm>
                <a:off x="3348" y="1502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Line 30"/>
              <p:cNvSpPr>
                <a:spLocks noChangeShapeType="1"/>
              </p:cNvSpPr>
              <p:nvPr/>
            </p:nvSpPr>
            <p:spPr bwMode="auto">
              <a:xfrm>
                <a:off x="3348" y="1713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Line 31"/>
              <p:cNvSpPr>
                <a:spLocks noChangeShapeType="1"/>
              </p:cNvSpPr>
              <p:nvPr/>
            </p:nvSpPr>
            <p:spPr bwMode="auto">
              <a:xfrm>
                <a:off x="3348" y="1923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Line 32"/>
              <p:cNvSpPr>
                <a:spLocks noChangeShapeType="1"/>
              </p:cNvSpPr>
              <p:nvPr/>
            </p:nvSpPr>
            <p:spPr bwMode="auto">
              <a:xfrm>
                <a:off x="3348" y="2135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Line 33"/>
              <p:cNvSpPr>
                <a:spLocks noChangeShapeType="1"/>
              </p:cNvSpPr>
              <p:nvPr/>
            </p:nvSpPr>
            <p:spPr bwMode="auto">
              <a:xfrm>
                <a:off x="3348" y="2345"/>
                <a:ext cx="2062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Line 34"/>
              <p:cNvSpPr>
                <a:spLocks noChangeShapeType="1"/>
              </p:cNvSpPr>
              <p:nvPr/>
            </p:nvSpPr>
            <p:spPr bwMode="auto">
              <a:xfrm>
                <a:off x="3348" y="2556"/>
                <a:ext cx="2062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Line 35"/>
              <p:cNvSpPr>
                <a:spLocks noChangeShapeType="1"/>
              </p:cNvSpPr>
              <p:nvPr/>
            </p:nvSpPr>
            <p:spPr bwMode="auto">
              <a:xfrm>
                <a:off x="3348" y="1062"/>
                <a:ext cx="1" cy="1494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Line 36"/>
              <p:cNvSpPr>
                <a:spLocks noChangeShapeType="1"/>
              </p:cNvSpPr>
              <p:nvPr/>
            </p:nvSpPr>
            <p:spPr bwMode="auto">
              <a:xfrm>
                <a:off x="4156" y="1062"/>
                <a:ext cx="1" cy="1494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Line 37"/>
              <p:cNvSpPr>
                <a:spLocks noChangeShapeType="1"/>
              </p:cNvSpPr>
              <p:nvPr/>
            </p:nvSpPr>
            <p:spPr bwMode="auto">
              <a:xfrm>
                <a:off x="4664" y="1062"/>
                <a:ext cx="1" cy="1494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Line 38"/>
              <p:cNvSpPr>
                <a:spLocks noChangeShapeType="1"/>
              </p:cNvSpPr>
              <p:nvPr/>
            </p:nvSpPr>
            <p:spPr bwMode="auto">
              <a:xfrm>
                <a:off x="5410" y="1062"/>
                <a:ext cx="1" cy="1494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>
                    <a:srgbClr val="FD0000"/>
                  </a:buClr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0" name="Text Box 39"/>
            <p:cNvSpPr txBox="1">
              <a:spLocks noChangeArrowheads="1"/>
            </p:cNvSpPr>
            <p:nvPr/>
          </p:nvSpPr>
          <p:spPr bwMode="auto">
            <a:xfrm>
              <a:off x="3606" y="1977"/>
              <a:ext cx="1476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FD0000"/>
                </a:buClr>
              </a:pPr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Vehicles </a:t>
              </a:r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Table</a:t>
              </a:r>
              <a:endPara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3" name="Picture 52" descr="extended_stats_pl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659" y="3595368"/>
            <a:ext cx="5448301" cy="991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" name="Oval 72"/>
          <p:cNvSpPr>
            <a:spLocks noChangeArrowheads="1"/>
          </p:cNvSpPr>
          <p:nvPr/>
        </p:nvSpPr>
        <p:spPr bwMode="auto">
          <a:xfrm>
            <a:off x="4592320" y="4122420"/>
            <a:ext cx="1371600" cy="381000"/>
          </a:xfrm>
          <a:prstGeom prst="ellipse">
            <a:avLst/>
          </a:prstGeom>
          <a:noFill/>
          <a:ln w="28440">
            <a:solidFill>
              <a:srgbClr val="FD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>
                <a:srgbClr val="FD0000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sz="quarter" idx="12"/>
          </p:nvPr>
        </p:nvSpPr>
        <p:spPr>
          <a:xfrm>
            <a:off x="457200" y="1259840"/>
            <a:ext cx="8229600" cy="3214796"/>
          </a:xfrm>
        </p:spPr>
        <p:txBody>
          <a:bodyPr/>
          <a:lstStyle/>
          <a:p>
            <a:pPr marL="339725" indent="-339725" defTabSz="457200">
              <a:lnSpc>
                <a:spcPct val="94000"/>
              </a:lnSpc>
              <a:spcBef>
                <a:spcPts val="500"/>
              </a:spcBef>
              <a:buNone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en-GB" sz="1600" b="1" dirty="0" smtClean="0"/>
              <a:t>SELECT * FROM vehicles WHERE model = ‘530xi’</a:t>
            </a:r>
          </a:p>
          <a:p>
            <a:pPr marL="339725" indent="-339725" defTabSz="457200">
              <a:lnSpc>
                <a:spcPct val="94000"/>
              </a:lnSpc>
              <a:spcBef>
                <a:spcPts val="500"/>
              </a:spcBef>
              <a:buNone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en-GB" sz="1600" b="1" dirty="0" smtClean="0">
                <a:solidFill>
                  <a:srgbClr val="FF0000"/>
                </a:solidFill>
              </a:rPr>
              <a:t>AND      make = ‘BMW’;</a:t>
            </a:r>
            <a:endParaRPr lang="en-GB" sz="16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401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Extended Statistics – </a:t>
            </a:r>
            <a:r>
              <a:rPr lang="en-GB" sz="2400" dirty="0" smtClean="0"/>
              <a:t>expression statistics example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39725" indent="-339725" defTabSz="457200" eaLnBrk="1" hangingPunct="1">
              <a:lnSpc>
                <a:spcPct val="94000"/>
              </a:lnSpc>
              <a:buNone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  <a:defRPr/>
            </a:pPr>
            <a:r>
              <a:rPr lang="en-GB" sz="1600" b="1" dirty="0" smtClean="0"/>
              <a:t>SELECT * </a:t>
            </a:r>
          </a:p>
          <a:p>
            <a:pPr marL="339725" indent="-339725" defTabSz="457200" eaLnBrk="1" hangingPunct="1">
              <a:lnSpc>
                <a:spcPct val="94000"/>
              </a:lnSpc>
              <a:buNone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  <a:defRPr/>
            </a:pPr>
            <a:r>
              <a:rPr lang="en-GB" sz="1600" b="1" dirty="0" smtClean="0"/>
              <a:t>FROM  Customers </a:t>
            </a:r>
          </a:p>
          <a:p>
            <a:pPr marL="339725" indent="-339725" defTabSz="457200" eaLnBrk="1" hangingPunct="1">
              <a:lnSpc>
                <a:spcPct val="94000"/>
              </a:lnSpc>
              <a:buNone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  <a:defRPr/>
            </a:pPr>
            <a:r>
              <a:rPr lang="en-GB" sz="1600" b="1" dirty="0" smtClean="0"/>
              <a:t>WHERE UPPER(CUST_LAST_NAME) = ‘SMITH’;</a:t>
            </a:r>
            <a:endParaRPr lang="en-GB" sz="900" dirty="0" smtClean="0"/>
          </a:p>
          <a:p>
            <a:pPr marL="339725" indent="-339725" defTabSz="457200" eaLnBrk="1" hangingPunct="1">
              <a:lnSpc>
                <a:spcPct val="94000"/>
              </a:lnSpc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  <a:defRPr/>
            </a:pPr>
            <a:r>
              <a:rPr lang="en-GB" sz="2000" dirty="0" smtClean="0"/>
              <a:t>Optimizer doesn’t know how function affects values in the column </a:t>
            </a:r>
          </a:p>
          <a:p>
            <a:pPr marL="339725" indent="-339725" defTabSz="457200" eaLnBrk="1" hangingPunct="1">
              <a:lnSpc>
                <a:spcPct val="94000"/>
              </a:lnSpc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  <a:defRPr/>
            </a:pPr>
            <a:r>
              <a:rPr lang="en-GB" sz="2000" dirty="0" smtClean="0"/>
              <a:t>Optimizer guesses the cardinality to be 1% of rows    </a:t>
            </a:r>
          </a:p>
          <a:p>
            <a:pPr marL="339725" indent="-339725" defTabSz="457200" eaLnBrk="1" hangingPunct="1">
              <a:lnSpc>
                <a:spcPct val="94000"/>
              </a:lnSpc>
              <a:buNone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  <a:defRPr/>
            </a:pPr>
            <a:r>
              <a:rPr lang="en-GB" sz="2000" dirty="0" smtClean="0"/>
              <a:t>       </a:t>
            </a:r>
            <a:r>
              <a:rPr lang="en-GB" sz="1800" dirty="0" smtClean="0"/>
              <a:t>SELECT count(*) FROM customers;</a:t>
            </a:r>
          </a:p>
          <a:p>
            <a:pPr marL="339725" indent="-339725" defTabSz="457200" eaLnBrk="1" hangingPunct="1">
              <a:lnSpc>
                <a:spcPct val="94000"/>
              </a:lnSpc>
              <a:buNone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  <a:defRPr/>
            </a:pPr>
            <a:r>
              <a:rPr lang="en-GB" sz="1800" dirty="0" smtClean="0"/>
              <a:t>         </a:t>
            </a:r>
            <a:r>
              <a:rPr lang="en-GB" sz="1800" u="sng" dirty="0" smtClean="0"/>
              <a:t>COUNT(*)</a:t>
            </a:r>
          </a:p>
          <a:p>
            <a:pPr marL="339725" indent="-339725" defTabSz="457200" eaLnBrk="1" hangingPunct="1">
              <a:lnSpc>
                <a:spcPct val="94000"/>
              </a:lnSpc>
              <a:buNone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  <a:defRPr/>
            </a:pPr>
            <a:r>
              <a:rPr lang="en-GB" sz="1800" dirty="0" smtClean="0"/>
              <a:t>              55500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27520" y="2948940"/>
            <a:ext cx="2118360" cy="685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Cardinality estimate is  1% of the rows</a:t>
            </a:r>
            <a:endParaRPr lang="en-US" sz="1600" dirty="0" err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function_wrapped_c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4640" y="3528060"/>
            <a:ext cx="5530196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964680" y="4229100"/>
            <a:ext cx="762000" cy="30480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marL="119063" indent="-119063">
              <a:buClr>
                <a:srgbClr val="FD0000"/>
              </a:buClr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8" name="Elbow Connector 7"/>
          <p:cNvCxnSpPr>
            <a:endCxn id="7" idx="3"/>
          </p:cNvCxnSpPr>
          <p:nvPr/>
        </p:nvCxnSpPr>
        <p:spPr>
          <a:xfrm rot="5400000">
            <a:off x="7555230" y="3371850"/>
            <a:ext cx="1181100" cy="838200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895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xpression_statisti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" y="916672"/>
            <a:ext cx="8260080" cy="3723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Extended Statistics – </a:t>
            </a:r>
            <a:r>
              <a:rPr lang="en-GB" sz="2400" dirty="0" smtClean="0"/>
              <a:t>expression statistics solution</a:t>
            </a:r>
            <a:endParaRPr lang="en-US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480" y="3147060"/>
            <a:ext cx="3810000" cy="22860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pPr>
              <a:buClr>
                <a:srgbClr val="FD0000"/>
              </a:buClr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" y="3649980"/>
            <a:ext cx="3810000" cy="22860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pPr>
              <a:buClr>
                <a:srgbClr val="FD0000"/>
              </a:buClr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226398" y="2415540"/>
            <a:ext cx="21982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buClr>
                <a:srgbClr val="FD0000"/>
              </a:buClr>
            </a:pPr>
            <a:r>
              <a:rPr lang="en-US" sz="1600" dirty="0">
                <a:solidFill>
                  <a:srgbClr val="000000"/>
                </a:solidFill>
              </a:rPr>
              <a:t>New Column with system generated name</a:t>
            </a:r>
          </a:p>
          <a:p>
            <a:pPr algn="l">
              <a:buClr>
                <a:srgbClr val="FD0000"/>
              </a:buClr>
            </a:pP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9" name="Elbow Connector 8"/>
          <p:cNvCxnSpPr>
            <a:stCxn id="8" idx="1"/>
            <a:endCxn id="6" idx="3"/>
          </p:cNvCxnSpPr>
          <p:nvPr/>
        </p:nvCxnSpPr>
        <p:spPr bwMode="auto">
          <a:xfrm rot="10800000" flipV="1">
            <a:off x="4221480" y="2831038"/>
            <a:ext cx="2004918" cy="43032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211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Extended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Start column group usage capture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Automatic column group detection</a:t>
            </a:r>
          </a:p>
          <a:p>
            <a:endParaRPr lang="en-US" dirty="0"/>
          </a:p>
        </p:txBody>
      </p:sp>
      <p:pic>
        <p:nvPicPr>
          <p:cNvPr id="5" name="Content Placeholder 12" descr="aut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15340" y="1961945"/>
            <a:ext cx="4267200" cy="160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45480" y="2019300"/>
            <a:ext cx="3268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Switches on monitoring for 300 seconds or the next 5 minutes. Any statement executed will be monitored for columns used in the where and group by clauses</a:t>
            </a:r>
            <a:endParaRPr lang="en-US" sz="1600" b="1" dirty="0" smtClean="0">
              <a:latin typeface="Arial" charset="0"/>
            </a:endParaRPr>
          </a:p>
        </p:txBody>
      </p:sp>
      <p:cxnSp>
        <p:nvCxnSpPr>
          <p:cNvPr id="9" name="Elbow Connector 8"/>
          <p:cNvCxnSpPr>
            <a:stCxn id="7" idx="1"/>
          </p:cNvCxnSpPr>
          <p:nvPr/>
        </p:nvCxnSpPr>
        <p:spPr>
          <a:xfrm rot="10800000" flipV="1">
            <a:off x="4747260" y="2681020"/>
            <a:ext cx="998220" cy="123140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667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Extended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 startAt="2"/>
              <a:defRPr/>
            </a:pPr>
            <a:r>
              <a:rPr lang="en-US" dirty="0" smtClean="0"/>
              <a:t>Run your workload</a:t>
            </a:r>
            <a:endParaRPr lang="en-US" sz="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Automatic column group detection</a:t>
            </a:r>
          </a:p>
          <a:p>
            <a:endParaRPr lang="en-US" dirty="0"/>
          </a:p>
        </p:txBody>
      </p:sp>
      <p:pic>
        <p:nvPicPr>
          <p:cNvPr id="6" name="Picture 5" descr="extended_stats_step2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" y="1882140"/>
            <a:ext cx="2438400" cy="1224818"/>
          </a:xfrm>
          <a:prstGeom prst="rect">
            <a:avLst/>
          </a:prstGeom>
        </p:spPr>
      </p:pic>
      <p:pic>
        <p:nvPicPr>
          <p:cNvPr id="7" name="Picture 6" descr="extended_stats_step2_1pl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" y="3239492"/>
            <a:ext cx="5334000" cy="71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3771900" y="3718560"/>
            <a:ext cx="30480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2140" y="1783080"/>
            <a:ext cx="3253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Actual number of rows returned by this query  932. Optimizer underestimates because it assumes each predicate will reduce num rows</a:t>
            </a:r>
            <a:endParaRPr lang="en-US" sz="1600" b="1" dirty="0" smtClean="0">
              <a:latin typeface="Arial" charset="0"/>
            </a:endParaRPr>
          </a:p>
        </p:txBody>
      </p:sp>
      <p:cxnSp>
        <p:nvCxnSpPr>
          <p:cNvPr id="13" name="Elbow Connector 12"/>
          <p:cNvCxnSpPr>
            <a:stCxn id="11" idx="1"/>
            <a:endCxn id="10" idx="3"/>
          </p:cNvCxnSpPr>
          <p:nvPr/>
        </p:nvCxnSpPr>
        <p:spPr>
          <a:xfrm rot="10800000" flipV="1">
            <a:off x="4076700" y="2444800"/>
            <a:ext cx="1615440" cy="1349960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799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Extended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 startAt="2"/>
              <a:defRPr/>
            </a:pPr>
            <a:r>
              <a:rPr lang="en-US" dirty="0" smtClean="0"/>
              <a:t>Run your workload</a:t>
            </a:r>
            <a:endParaRPr lang="en-US" sz="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Automatic column group detection</a:t>
            </a:r>
          </a:p>
          <a:p>
            <a:endParaRPr lang="en-US" dirty="0"/>
          </a:p>
        </p:txBody>
      </p:sp>
      <p:pic>
        <p:nvPicPr>
          <p:cNvPr id="9" name="Picture 8" descr="extended_stats_step2_2pl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" y="2750820"/>
            <a:ext cx="5701552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3939540" y="3276600"/>
            <a:ext cx="38100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extended_stats_step2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1" y="1882140"/>
            <a:ext cx="4114800" cy="6415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72200" y="79248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Actual number of rows returned by this query  145. Optimizer overestimates because it assumes no relationship between country and state</a:t>
            </a:r>
            <a:endParaRPr lang="en-US" sz="1600" b="1" dirty="0" smtClean="0">
              <a:latin typeface="Arial" charset="0"/>
            </a:endParaRPr>
          </a:p>
        </p:txBody>
      </p:sp>
      <p:cxnSp>
        <p:nvCxnSpPr>
          <p:cNvPr id="15" name="Elbow Connector 14"/>
          <p:cNvCxnSpPr>
            <a:stCxn id="13" idx="1"/>
            <a:endCxn id="12" idx="3"/>
          </p:cNvCxnSpPr>
          <p:nvPr/>
        </p:nvCxnSpPr>
        <p:spPr>
          <a:xfrm rot="10800000" flipV="1">
            <a:off x="4320540" y="1577310"/>
            <a:ext cx="1851660" cy="1775490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843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Extended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  <a:defRPr/>
            </a:pPr>
            <a:r>
              <a:rPr lang="en-US" dirty="0" smtClean="0"/>
              <a:t>Check we have column usage information for our table</a:t>
            </a:r>
          </a:p>
          <a:p>
            <a:pPr>
              <a:buFontTx/>
              <a:buNone/>
              <a:defRPr/>
            </a:pPr>
            <a:r>
              <a:rPr lang="en-US" sz="1600" dirty="0" smtClean="0"/>
              <a:t>SQL&gt; </a:t>
            </a:r>
            <a:r>
              <a:rPr lang="en-US" sz="1600" b="1" dirty="0" smtClean="0"/>
              <a:t>SELECT </a:t>
            </a:r>
            <a:r>
              <a:rPr lang="en-US" sz="1600" b="1" dirty="0" err="1" smtClean="0"/>
              <a:t>dbms_stats.report_col_usage</a:t>
            </a:r>
            <a:r>
              <a:rPr lang="en-US" sz="1600" b="1" dirty="0" smtClean="0"/>
              <a:t>(user, 'customers') FROM dual; </a:t>
            </a:r>
          </a:p>
          <a:p>
            <a:pPr lvl="1">
              <a:buFontTx/>
              <a:buNone/>
              <a:defRPr/>
            </a:pPr>
            <a:endParaRPr lang="en-US" sz="1600" dirty="0" smtClean="0"/>
          </a:p>
          <a:p>
            <a:pPr lvl="1">
              <a:buFontTx/>
              <a:buNone/>
              <a:defRPr/>
            </a:pPr>
            <a:r>
              <a:rPr lang="en-US" sz="1600" dirty="0" smtClean="0"/>
              <a:t>COLUMN USAGE REPORT FOR SH.CUSTOMERS</a:t>
            </a:r>
          </a:p>
          <a:p>
            <a:pPr lvl="1">
              <a:buFontTx/>
              <a:buNone/>
              <a:defRPr/>
            </a:pPr>
            <a:r>
              <a:rPr lang="en-US" sz="1600" dirty="0" smtClean="0"/>
              <a:t>1. COUNTRY_ID                          : EQ</a:t>
            </a:r>
          </a:p>
          <a:p>
            <a:pPr lvl="1">
              <a:buFontTx/>
              <a:buNone/>
              <a:defRPr/>
            </a:pPr>
            <a:r>
              <a:rPr lang="en-US" sz="1600" dirty="0" smtClean="0"/>
              <a:t>2. CUST_CITY                           : EQ</a:t>
            </a:r>
          </a:p>
          <a:p>
            <a:pPr lvl="1">
              <a:buFontTx/>
              <a:buNone/>
              <a:defRPr/>
            </a:pPr>
            <a:r>
              <a:rPr lang="en-US" sz="1600" dirty="0" smtClean="0"/>
              <a:t>3. CUST_STATE_PROVINCE                 : EQ</a:t>
            </a:r>
          </a:p>
          <a:p>
            <a:pPr lvl="1">
              <a:buFontTx/>
              <a:buNone/>
              <a:defRPr/>
            </a:pPr>
            <a:r>
              <a:rPr lang="en-US" sz="1600" dirty="0" smtClean="0"/>
              <a:t>4. (CUST_CITY, CUST_STATE_PROVINCE,   COUNTRY_ID)      : FILTER</a:t>
            </a:r>
          </a:p>
          <a:p>
            <a:pPr lvl="1">
              <a:buFontTx/>
              <a:buNone/>
              <a:defRPr/>
            </a:pPr>
            <a:r>
              <a:rPr lang="en-US" sz="1600" dirty="0" smtClean="0"/>
              <a:t>5. (CUST_STATE_PROVINCE, COUNTRY_ID)   : GROUP_BY</a:t>
            </a:r>
          </a:p>
          <a:p>
            <a:pPr>
              <a:buFontTx/>
              <a:buNone/>
              <a:defRPr/>
            </a:pPr>
            <a:endParaRPr lang="en-US" sz="1600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Automatic column group detection</a:t>
            </a:r>
          </a:p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564380" y="2217420"/>
            <a:ext cx="4610100" cy="662940"/>
            <a:chOff x="4564380" y="2217420"/>
            <a:chExt cx="4610100" cy="662940"/>
          </a:xfrm>
        </p:grpSpPr>
        <p:sp>
          <p:nvSpPr>
            <p:cNvPr id="8" name="TextBox 7"/>
            <p:cNvSpPr txBox="1"/>
            <p:nvPr/>
          </p:nvSpPr>
          <p:spPr>
            <a:xfrm>
              <a:off x="6088380" y="2217420"/>
              <a:ext cx="3086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EQ means column was used in equality predicate in query 1</a:t>
              </a:r>
              <a:endParaRPr lang="en-US" sz="1400" b="1" dirty="0" smtClean="0">
                <a:latin typeface="Arial" charset="0"/>
              </a:endParaRPr>
            </a:p>
          </p:txBody>
        </p:sp>
        <p:cxnSp>
          <p:nvCxnSpPr>
            <p:cNvPr id="13" name="Elbow Connector 12"/>
            <p:cNvCxnSpPr>
              <a:stCxn id="8" idx="2"/>
            </p:cNvCxnSpPr>
            <p:nvPr/>
          </p:nvCxnSpPr>
          <p:spPr>
            <a:xfrm rot="5400000">
              <a:off x="6028045" y="1276975"/>
              <a:ext cx="139720" cy="3067050"/>
            </a:xfrm>
            <a:prstGeom prst="bentConnector2">
              <a:avLst/>
            </a:prstGeom>
            <a:ln w="19050"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164580" y="2918460"/>
            <a:ext cx="2964180" cy="929640"/>
            <a:chOff x="6164580" y="2918460"/>
            <a:chExt cx="2964180" cy="929640"/>
          </a:xfrm>
        </p:grpSpPr>
        <p:sp>
          <p:nvSpPr>
            <p:cNvPr id="17" name="TextBox 16"/>
            <p:cNvSpPr txBox="1"/>
            <p:nvPr/>
          </p:nvSpPr>
          <p:spPr>
            <a:xfrm>
              <a:off x="6164580" y="2918460"/>
              <a:ext cx="29641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FILTER means columns used together as  filter predicates rather than join etc. Comes from query 1</a:t>
              </a:r>
              <a:endParaRPr lang="en-US" sz="1400" b="1" dirty="0" smtClean="0">
                <a:latin typeface="Arial" charset="0"/>
              </a:endParaRPr>
            </a:p>
          </p:txBody>
        </p:sp>
        <p:cxnSp>
          <p:nvCxnSpPr>
            <p:cNvPr id="22" name="Shape 21"/>
            <p:cNvCxnSpPr/>
            <p:nvPr/>
          </p:nvCxnSpPr>
          <p:spPr>
            <a:xfrm rot="5400000">
              <a:off x="7720727" y="3640217"/>
              <a:ext cx="190976" cy="224790"/>
            </a:xfrm>
            <a:prstGeom prst="bent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347460" y="4099084"/>
            <a:ext cx="2804160" cy="622756"/>
            <a:chOff x="6347460" y="4099084"/>
            <a:chExt cx="2804160" cy="622756"/>
          </a:xfrm>
        </p:grpSpPr>
        <p:sp>
          <p:nvSpPr>
            <p:cNvPr id="19" name="TextBox 18"/>
            <p:cNvSpPr txBox="1"/>
            <p:nvPr/>
          </p:nvSpPr>
          <p:spPr>
            <a:xfrm>
              <a:off x="6347460" y="4198620"/>
              <a:ext cx="2804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GROUP_BY columns used in group by expression in query 2</a:t>
              </a:r>
              <a:endParaRPr lang="en-US" sz="1400" b="1" dirty="0" smtClean="0">
                <a:latin typeface="Arial" charset="0"/>
              </a:endParaRPr>
            </a:p>
          </p:txBody>
        </p:sp>
        <p:cxnSp>
          <p:nvCxnSpPr>
            <p:cNvPr id="23" name="Shape 22"/>
            <p:cNvCxnSpPr/>
            <p:nvPr/>
          </p:nvCxnSpPr>
          <p:spPr>
            <a:xfrm rot="5400000" flipH="1">
              <a:off x="6615827" y="4082177"/>
              <a:ext cx="190976" cy="224790"/>
            </a:xfrm>
            <a:prstGeom prst="bentConnector2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6297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gather statistics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Your gather statistics commands should be this simple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Use DBMS_STATS Package</a:t>
            </a:r>
            <a:endParaRPr lang="en-US" dirty="0"/>
          </a:p>
        </p:txBody>
      </p:sp>
      <p:pic>
        <p:nvPicPr>
          <p:cNvPr id="7" name="Picture 6" descr="basic_gath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78" y="2005063"/>
            <a:ext cx="4857562" cy="133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Extended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305350"/>
            <a:ext cx="8229600" cy="3062606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  <a:defRPr/>
            </a:pPr>
            <a:r>
              <a:rPr lang="en-US" dirty="0" smtClean="0"/>
              <a:t>Create extended stats for customers based on usage</a:t>
            </a:r>
          </a:p>
          <a:p>
            <a:pPr>
              <a:buFontTx/>
              <a:buNone/>
              <a:defRPr/>
            </a:pPr>
            <a:r>
              <a:rPr lang="en-US" sz="1600" dirty="0" smtClean="0"/>
              <a:t>SQL&gt; </a:t>
            </a:r>
            <a:r>
              <a:rPr lang="en-US" sz="1600" b="1" dirty="0" smtClean="0"/>
              <a:t>SELECT </a:t>
            </a:r>
            <a:r>
              <a:rPr lang="en-US" sz="1600" b="1" dirty="0" err="1" smtClean="0"/>
              <a:t>dbms_stats.create_extended_stats</a:t>
            </a:r>
            <a:r>
              <a:rPr lang="en-US" sz="1600" b="1" dirty="0" smtClean="0"/>
              <a:t>(user, 'customers')                    	FROM dual;</a:t>
            </a:r>
          </a:p>
          <a:p>
            <a:pPr>
              <a:buFontTx/>
              <a:buNone/>
              <a:defRPr/>
            </a:pPr>
            <a:r>
              <a:rPr lang="en-US" sz="800" dirty="0" smtClean="0"/>
              <a:t> </a:t>
            </a:r>
          </a:p>
          <a:p>
            <a:pPr>
              <a:buFontTx/>
              <a:buNone/>
              <a:defRPr/>
            </a:pPr>
            <a:r>
              <a:rPr lang="en-US" sz="1400" dirty="0" smtClean="0"/>
              <a:t>EXTENSIONS FOR SH.CUSTOMERS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 smtClean="0"/>
              <a:t>(CUST_CITY, CUST_STATE_PROVINCE,   COUNTRY_ID): </a:t>
            </a:r>
          </a:p>
          <a:p>
            <a:pPr marL="342900" indent="-342900">
              <a:buFontTx/>
              <a:buNone/>
              <a:defRPr/>
            </a:pPr>
            <a:r>
              <a:rPr lang="en-US" sz="1400" dirty="0" smtClean="0"/>
              <a:t>      SYS_STUMZ$C3AIHLPBROI#SKA58H_N           created</a:t>
            </a:r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en-US" sz="1400" dirty="0" smtClean="0"/>
              <a:t>(CUST_STATE_PROVINCE, COUNTRY_ID)   :          				                                     SYS_STU#S#WF25Z#QAHIHE#MOFFMM_        created</a:t>
            </a:r>
          </a:p>
          <a:p>
            <a:pPr marL="342900" indent="-342900">
              <a:buNone/>
              <a:defRPr/>
            </a:pPr>
            <a:r>
              <a:rPr lang="en-US" sz="800" dirty="0" smtClean="0"/>
              <a:t> </a:t>
            </a:r>
          </a:p>
          <a:p>
            <a:pPr marL="342900" indent="-342900"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Column group statistics will now be automatically maintained every time you gather statistics on this table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Automatic column group creation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594860" y="3032760"/>
            <a:ext cx="762000" cy="838200"/>
            <a:chOff x="8077200" y="4800600"/>
            <a:chExt cx="762000" cy="83820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8077200" y="4800600"/>
              <a:ext cx="762000" cy="3048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pPr>
                <a:buClr>
                  <a:srgbClr val="FD0000"/>
                </a:buClr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8077200" y="5334000"/>
              <a:ext cx="762000" cy="3048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pPr>
                <a:buClr>
                  <a:srgbClr val="FD0000"/>
                </a:buClr>
              </a:pPr>
              <a:endParaRPr lang="en-US" sz="16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7715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59395" name="Rectangle 70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to gather </a:t>
            </a:r>
            <a:r>
              <a:rPr lang="en-US" dirty="0"/>
              <a:t>s</a:t>
            </a:r>
            <a:r>
              <a:rPr lang="en-US" dirty="0" smtClean="0"/>
              <a:t>tatistics</a:t>
            </a:r>
          </a:p>
          <a:p>
            <a:r>
              <a:rPr lang="en-US" dirty="0" smtClean="0"/>
              <a:t>What basic statistics to collect</a:t>
            </a:r>
          </a:p>
          <a:p>
            <a:r>
              <a:rPr lang="en-US" dirty="0" smtClean="0"/>
              <a:t>Additional statistics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When to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ather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tatistics</a:t>
            </a:r>
          </a:p>
          <a:p>
            <a:r>
              <a:rPr lang="en-US" dirty="0" smtClean="0"/>
              <a:t>Statistics </a:t>
            </a:r>
            <a:r>
              <a:rPr lang="en-US" dirty="0"/>
              <a:t>g</a:t>
            </a:r>
            <a:r>
              <a:rPr lang="en-US" dirty="0" smtClean="0"/>
              <a:t>athering </a:t>
            </a:r>
            <a:r>
              <a:rPr lang="en-US" dirty="0"/>
              <a:t>p</a:t>
            </a:r>
            <a:r>
              <a:rPr lang="en-US" dirty="0" smtClean="0"/>
              <a:t>erformance</a:t>
            </a:r>
          </a:p>
          <a:p>
            <a:r>
              <a:rPr lang="en-US" dirty="0" smtClean="0"/>
              <a:t>When not to gather statistics</a:t>
            </a:r>
          </a:p>
          <a:p>
            <a:r>
              <a:rPr lang="en-US" dirty="0" smtClean="0"/>
              <a:t>Other types of statistics</a:t>
            </a:r>
          </a:p>
        </p:txBody>
      </p:sp>
    </p:spTree>
    <p:extLst>
      <p:ext uri="{BB962C8B-B14F-4D97-AF65-F5344CB8AC3E}">
        <p14:creationId xmlns:p14="http://schemas.microsoft.com/office/powerpoint/2010/main" val="1268245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gather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Oracle automatically collect statistics for all database objects, which are missing statistics or have stale statistics </a:t>
            </a:r>
          </a:p>
          <a:p>
            <a:r>
              <a:rPr lang="en-US" dirty="0" err="1" smtClean="0"/>
              <a:t>AutoTask</a:t>
            </a:r>
            <a:r>
              <a:rPr lang="en-US" dirty="0" smtClean="0"/>
              <a:t> run during a predefined maintenance window</a:t>
            </a:r>
          </a:p>
          <a:p>
            <a:r>
              <a:rPr lang="en-US" dirty="0" smtClean="0"/>
              <a:t>Internally prioritizes the database objects </a:t>
            </a:r>
          </a:p>
          <a:p>
            <a:pPr lvl="1"/>
            <a:r>
              <a:rPr lang="en-US" sz="1800" dirty="0" smtClean="0"/>
              <a:t>Both user schema and dictionary tables</a:t>
            </a:r>
          </a:p>
          <a:p>
            <a:pPr lvl="1"/>
            <a:r>
              <a:rPr lang="en-US" sz="1800" dirty="0" smtClean="0"/>
              <a:t> Objects that need updated statistics most are processed first</a:t>
            </a:r>
          </a:p>
          <a:p>
            <a:r>
              <a:rPr lang="en-US" dirty="0" smtClean="0"/>
              <a:t>Controlled by DBMS_AUTO_TASK_ADMIN package or via Enterprise Manager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Automatic statistics gathering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Automatic statistics gathering</a:t>
            </a:r>
            <a:endParaRPr lang="en-US" dirty="0"/>
          </a:p>
        </p:txBody>
      </p:sp>
      <p:pic>
        <p:nvPicPr>
          <p:cNvPr id="4" name="Picture 3" descr="em_auto_job_che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3040" y="922016"/>
            <a:ext cx="4831080" cy="367101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Automatic statistics gathering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If you want to disable auto job for application schema consider leaving it on for Oracle dictionary tables</a:t>
            </a:r>
          </a:p>
          <a:p>
            <a:r>
              <a:rPr lang="en-US" dirty="0" smtClean="0"/>
              <a:t>The scope of the auto job is controlled by the global preference  AUTOSTATS_TARGET</a:t>
            </a:r>
          </a:p>
          <a:p>
            <a:r>
              <a:rPr lang="en-US" dirty="0" smtClean="0"/>
              <a:t>Possible values are</a:t>
            </a:r>
          </a:p>
          <a:p>
            <a:pPr lvl="1"/>
            <a:r>
              <a:rPr lang="en-US" dirty="0" smtClean="0"/>
              <a:t>AUTO       Oracle decides what tables need statistics (Default)</a:t>
            </a:r>
          </a:p>
          <a:p>
            <a:pPr lvl="1"/>
            <a:r>
              <a:rPr lang="en-US" dirty="0" smtClean="0"/>
              <a:t>All             Statistics gathered for all tables in the system</a:t>
            </a:r>
          </a:p>
          <a:p>
            <a:pPr lvl="1"/>
            <a:r>
              <a:rPr lang="en-US" dirty="0" smtClean="0"/>
              <a:t>ORACLE  Statistics gathered for only the dictionary tables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gather statistics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After a large data load</a:t>
            </a:r>
          </a:p>
          <a:p>
            <a:pPr lvl="1"/>
            <a:r>
              <a:rPr lang="en-US" dirty="0" smtClean="0"/>
              <a:t>As part of the ETL or ELT process gather statistics</a:t>
            </a:r>
          </a:p>
          <a:p>
            <a:pPr lvl="0"/>
            <a:r>
              <a:rPr lang="en-US" dirty="0" smtClean="0"/>
              <a:t>If trickle loading into a partition table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Used </a:t>
            </a:r>
            <a:r>
              <a:rPr lang="en-US" dirty="0" err="1" smtClean="0">
                <a:solidFill>
                  <a:srgbClr val="000000"/>
                </a:solidFill>
              </a:rPr>
              <a:t>dbms.stats.copy_table_stats</a:t>
            </a:r>
            <a:r>
              <a:rPr lang="en-US" dirty="0" smtClean="0">
                <a:solidFill>
                  <a:srgbClr val="000000"/>
                </a:solidFill>
              </a:rPr>
              <a:t>()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Copies stats from source partition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Adjust min &amp; max values for partition column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</a:rPr>
              <a:t>Both partition &amp; global statistics</a:t>
            </a:r>
          </a:p>
          <a:p>
            <a:pPr lvl="2"/>
            <a:r>
              <a:rPr lang="en-US" dirty="0" smtClean="0"/>
              <a:t>Copies statistics of the dependent objects</a:t>
            </a:r>
          </a:p>
          <a:p>
            <a:pPr lvl="3"/>
            <a:r>
              <a:rPr lang="en-US" dirty="0" smtClean="0"/>
              <a:t>Columns, local (partitioned) indexes* etc.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If the auto statistics gather job is not suitable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543676" y="1158240"/>
            <a:ext cx="2204084" cy="3444240"/>
            <a:chOff x="6086476" y="2590800"/>
            <a:chExt cx="2600325" cy="3657600"/>
          </a:xfrm>
        </p:grpSpPr>
        <p:sp>
          <p:nvSpPr>
            <p:cNvPr id="8" name="AutoShape 164"/>
            <p:cNvSpPr>
              <a:spLocks noChangeArrowheads="1"/>
            </p:cNvSpPr>
            <p:nvPr/>
          </p:nvSpPr>
          <p:spPr bwMode="auto">
            <a:xfrm>
              <a:off x="6584195" y="2590800"/>
              <a:ext cx="2102606" cy="36576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tx1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lnSpc>
                  <a:spcPct val="100000"/>
                </a:lnSpc>
                <a:buClr>
                  <a:srgbClr val="667263"/>
                </a:buClr>
                <a:defRPr/>
              </a:pPr>
              <a:r>
                <a:rPr lang="en-US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Partitioned Table</a:t>
              </a: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" name="Curved Right Arrow 8"/>
            <p:cNvSpPr/>
            <p:nvPr/>
          </p:nvSpPr>
          <p:spPr bwMode="auto">
            <a:xfrm>
              <a:off x="6086476" y="4600575"/>
              <a:ext cx="550544" cy="1019175"/>
            </a:xfrm>
            <a:prstGeom prst="curvedRightArrow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10" name="Group 23"/>
            <p:cNvGrpSpPr/>
            <p:nvPr/>
          </p:nvGrpSpPr>
          <p:grpSpPr>
            <a:xfrm>
              <a:off x="6755946" y="3047684"/>
              <a:ext cx="1873704" cy="3048316"/>
              <a:chOff x="6755946" y="76200"/>
              <a:chExt cx="1873704" cy="3048316"/>
            </a:xfrm>
          </p:grpSpPr>
          <p:grpSp>
            <p:nvGrpSpPr>
              <p:cNvPr id="11" name="Group 7"/>
              <p:cNvGrpSpPr/>
              <p:nvPr/>
            </p:nvGrpSpPr>
            <p:grpSpPr>
              <a:xfrm>
                <a:off x="6755946" y="76200"/>
                <a:ext cx="1873704" cy="3048316"/>
                <a:chOff x="6003471" y="1637330"/>
                <a:chExt cx="1876450" cy="3847432"/>
              </a:xfrm>
            </p:grpSpPr>
            <p:grpSp>
              <p:nvGrpSpPr>
                <p:cNvPr id="14" name="Group 11"/>
                <p:cNvGrpSpPr/>
                <p:nvPr/>
              </p:nvGrpSpPr>
              <p:grpSpPr>
                <a:xfrm>
                  <a:off x="6016171" y="1637330"/>
                  <a:ext cx="1863750" cy="1058333"/>
                  <a:chOff x="2438400" y="2528392"/>
                  <a:chExt cx="3173412" cy="914400"/>
                </a:xfrm>
              </p:grpSpPr>
              <p:sp>
                <p:nvSpPr>
                  <p:cNvPr id="18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2438400" y="2528392"/>
                    <a:ext cx="3173412" cy="91440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accent2"/>
                      </a:gs>
                    </a:gsLst>
                    <a:path path="rect">
                      <a:fillToRect r="100000" b="10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pPr>
                      <a:lnSpc>
                        <a:spcPct val="100000"/>
                      </a:lnSpc>
                      <a:buClr>
                        <a:srgbClr val="667263"/>
                      </a:buClr>
                      <a:defRPr/>
                    </a:pPr>
                    <a:endParaRPr lang="en-US" sz="20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</a:endParaRPr>
                  </a:p>
                </p:txBody>
              </p:sp>
              <p:sp>
                <p:nvSpPr>
                  <p:cNvPr id="19" name="TextBox 6"/>
                  <p:cNvSpPr txBox="1"/>
                  <p:nvPr/>
                </p:nvSpPr>
                <p:spPr>
                  <a:xfrm>
                    <a:off x="2818418" y="2629018"/>
                    <a:ext cx="2452314" cy="5346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Partition 1  Oct 1st 2012</a:t>
                    </a:r>
                  </a:p>
                </p:txBody>
              </p:sp>
            </p:grpSp>
            <p:sp>
              <p:nvSpPr>
                <p:cNvPr id="15" name="AutoShape 66"/>
                <p:cNvSpPr>
                  <a:spLocks noChangeArrowheads="1"/>
                </p:cNvSpPr>
                <p:nvPr/>
              </p:nvSpPr>
              <p:spPr bwMode="auto">
                <a:xfrm>
                  <a:off x="6003471" y="3079967"/>
                  <a:ext cx="1863750" cy="1058333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path path="rect">
                    <a:fillToRect r="100000" b="10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anchor="ctr"/>
                <a:lstStyle/>
                <a:p>
                  <a:pPr>
                    <a:lnSpc>
                      <a:spcPct val="100000"/>
                    </a:lnSpc>
                    <a:buClr>
                      <a:srgbClr val="667263"/>
                    </a:buClr>
                    <a:defRPr/>
                  </a:pPr>
                  <a:endParaRPr lang="en-US" sz="2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16" name="AutoShape 66"/>
                <p:cNvSpPr>
                  <a:spLocks noChangeArrowheads="1"/>
                </p:cNvSpPr>
                <p:nvPr/>
              </p:nvSpPr>
              <p:spPr bwMode="auto">
                <a:xfrm>
                  <a:off x="6016171" y="4426429"/>
                  <a:ext cx="1863750" cy="105833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/>
                </a:solidFill>
                <a:ln w="9525" algn="ctr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anchor="ctr"/>
                <a:lstStyle/>
                <a:p>
                  <a:pPr>
                    <a:lnSpc>
                      <a:spcPct val="100000"/>
                    </a:lnSpc>
                    <a:buClr>
                      <a:srgbClr val="667263"/>
                    </a:buClr>
                    <a:defRPr/>
                  </a:pPr>
                  <a:endParaRPr lang="en-US" sz="2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781801" y="2433129"/>
                  <a:ext cx="330201" cy="7012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:</a:t>
                  </a:r>
                  <a:endParaRPr lang="en-US" sz="28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2" name="TextBox 6"/>
              <p:cNvSpPr txBox="1"/>
              <p:nvPr/>
            </p:nvSpPr>
            <p:spPr>
              <a:xfrm>
                <a:off x="7010399" y="1371601"/>
                <a:ext cx="1438140" cy="490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Partition 4  Oct 4th 2012</a:t>
                </a:r>
              </a:p>
            </p:txBody>
          </p:sp>
          <p:sp>
            <p:nvSpPr>
              <p:cNvPr id="13" name="TextBox 6"/>
              <p:cNvSpPr txBox="1"/>
              <p:nvPr/>
            </p:nvSpPr>
            <p:spPr>
              <a:xfrm>
                <a:off x="7020061" y="2411856"/>
                <a:ext cx="1438140" cy="490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Partition 5  Oct 5th 2012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3088640" y="4835723"/>
            <a:ext cx="5394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Note*:</a:t>
            </a:r>
            <a:r>
              <a:rPr lang="en-US" sz="1400" dirty="0" smtClean="0">
                <a:solidFill>
                  <a:srgbClr val="424545"/>
                </a:solidFill>
                <a:ea typeface="+mn-ea"/>
              </a:rPr>
              <a:t>Does not update global indexes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 smtClean="0"/>
          </a:p>
        </p:txBody>
      </p:sp>
      <p:sp>
        <p:nvSpPr>
          <p:cNvPr id="59395" name="Rectangle 70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to gather statistics</a:t>
            </a:r>
          </a:p>
          <a:p>
            <a:r>
              <a:rPr lang="en-US" dirty="0" smtClean="0"/>
              <a:t>What basic statistics to collect</a:t>
            </a:r>
          </a:p>
          <a:p>
            <a:r>
              <a:rPr lang="en-US" dirty="0" smtClean="0"/>
              <a:t>Additional statistics</a:t>
            </a:r>
          </a:p>
          <a:p>
            <a:r>
              <a:rPr lang="en-US" dirty="0" smtClean="0"/>
              <a:t>When to gather statistics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Statistics gathering performance</a:t>
            </a:r>
          </a:p>
          <a:p>
            <a:r>
              <a:rPr lang="en-US" dirty="0" smtClean="0"/>
              <a:t>When not to gather statistics</a:t>
            </a:r>
          </a:p>
          <a:p>
            <a:r>
              <a:rPr lang="en-US" dirty="0" smtClean="0"/>
              <a:t>Other types of statistics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2326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gathering performance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Three parallel options to speed up statistics gathering</a:t>
            </a:r>
          </a:p>
          <a:p>
            <a:pPr lvl="1"/>
            <a:r>
              <a:rPr lang="en-US" dirty="0" smtClean="0"/>
              <a:t>Intra object using parallel execution</a:t>
            </a:r>
          </a:p>
          <a:p>
            <a:pPr lvl="1"/>
            <a:r>
              <a:rPr lang="en-US" dirty="0" smtClean="0"/>
              <a:t>Inter object using concurrency</a:t>
            </a:r>
          </a:p>
          <a:p>
            <a:pPr lvl="1"/>
            <a:r>
              <a:rPr lang="en-US" dirty="0" smtClean="0"/>
              <a:t>The combination of Inter and Intra object</a:t>
            </a:r>
          </a:p>
          <a:p>
            <a:r>
              <a:rPr lang="en-US" dirty="0" smtClean="0"/>
              <a:t>Incremental statistics gathering for partitioned tables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to speed up statistics gathering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gathering performance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Controlled by GATHER_*_STATS parameter DEGREE</a:t>
            </a:r>
          </a:p>
          <a:p>
            <a:r>
              <a:rPr lang="en-US" dirty="0" smtClean="0"/>
              <a:t>Default is to use parallel degree specified on object</a:t>
            </a:r>
          </a:p>
          <a:p>
            <a:r>
              <a:rPr lang="en-US" dirty="0" smtClean="0"/>
              <a:t>If set to </a:t>
            </a:r>
            <a:r>
              <a:rPr lang="en-US" sz="1600" dirty="0" smtClean="0"/>
              <a:t>AUTO</a:t>
            </a:r>
            <a:r>
              <a:rPr lang="en-US" dirty="0" smtClean="0"/>
              <a:t> Oracle decide parallel degree used</a:t>
            </a:r>
          </a:p>
          <a:p>
            <a:r>
              <a:rPr lang="en-US" dirty="0" smtClean="0"/>
              <a:t>Works on one object at a time</a:t>
            </a:r>
          </a:p>
          <a:p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Intra object using parallel execution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gathering performance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>
                <a:cs typeface="Arial" pitchFamily="34" charset="0"/>
              </a:rPr>
              <a:t>Customers table has a degree of parallelism of 4</a:t>
            </a:r>
          </a:p>
          <a:p>
            <a:r>
              <a:rPr lang="en-US" dirty="0" smtClean="0">
                <a:cs typeface="Arial" pitchFamily="34" charset="0"/>
              </a:rPr>
              <a:t>4 parallel server processes will be used to gather stats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Intra object using parallel execution 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35380" y="2093595"/>
            <a:ext cx="3337560" cy="2478405"/>
            <a:chOff x="762000" y="3571875"/>
            <a:chExt cx="2743200" cy="2371725"/>
          </a:xfrm>
        </p:grpSpPr>
        <p:grpSp>
          <p:nvGrpSpPr>
            <p:cNvPr id="8" name="Group 32"/>
            <p:cNvGrpSpPr/>
            <p:nvPr/>
          </p:nvGrpSpPr>
          <p:grpSpPr>
            <a:xfrm>
              <a:off x="1904999" y="3733800"/>
              <a:ext cx="1600201" cy="1831177"/>
              <a:chOff x="1904999" y="3733800"/>
              <a:chExt cx="1600201" cy="1831177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2895600" y="5257800"/>
                <a:ext cx="604838" cy="307177"/>
              </a:xfrm>
              <a:prstGeom prst="roundRect">
                <a:avLst/>
              </a:prstGeom>
              <a:solidFill>
                <a:srgbClr val="00B0F0"/>
              </a:solidFill>
              <a:ln>
                <a:headEnd type="none" w="med" len="med"/>
                <a:tailEnd type="triangle" w="med" len="me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2075" tIns="46038" rIns="92075" bIns="46038">
                <a:spAutoFit/>
              </a:bodyPr>
              <a:lstStyle/>
              <a:p>
                <a:pPr marL="119063" indent="-119063">
                  <a:defRPr/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P4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2900362" y="4724400"/>
                <a:ext cx="604838" cy="307177"/>
              </a:xfrm>
              <a:prstGeom prst="roundRect">
                <a:avLst/>
              </a:prstGeom>
              <a:solidFill>
                <a:srgbClr val="00B0F0"/>
              </a:solidFill>
              <a:ln>
                <a:headEnd type="none" w="med" len="med"/>
                <a:tailEnd type="triangle" w="med" len="me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2075" tIns="46038" rIns="92075" bIns="46038">
                <a:spAutoFit/>
              </a:bodyPr>
              <a:lstStyle/>
              <a:p>
                <a:pPr marL="119063" indent="-119063">
                  <a:defRPr/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P3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2900362" y="4208953"/>
                <a:ext cx="604838" cy="307177"/>
              </a:xfrm>
              <a:prstGeom prst="roundRect">
                <a:avLst/>
              </a:prstGeom>
              <a:solidFill>
                <a:srgbClr val="00B0F0"/>
              </a:solidFill>
              <a:ln>
                <a:headEnd type="none" w="med" len="med"/>
                <a:tailEnd type="triangle" w="med" len="me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2075" tIns="46038" rIns="92075" bIns="46038">
                <a:spAutoFit/>
              </a:bodyPr>
              <a:lstStyle/>
              <a:p>
                <a:pPr marL="119063" indent="-119063">
                  <a:defRPr/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P2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>
                <a:off x="2895600" y="3733800"/>
                <a:ext cx="604838" cy="307177"/>
              </a:xfrm>
              <a:prstGeom prst="roundRect">
                <a:avLst/>
              </a:prstGeom>
              <a:solidFill>
                <a:srgbClr val="00B0F0"/>
              </a:solidFill>
              <a:ln>
                <a:headEnd type="none" w="med" len="med"/>
                <a:tailEnd type="triangle" w="med" len="me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2075" tIns="46038" rIns="92075" bIns="46038">
                <a:spAutoFit/>
              </a:bodyPr>
              <a:lstStyle/>
              <a:p>
                <a:pPr marL="119063" indent="-119063">
                  <a:defRPr/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P1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Left Arrow 20"/>
              <p:cNvSpPr>
                <a:spLocks noChangeArrowheads="1"/>
              </p:cNvSpPr>
              <p:nvPr/>
            </p:nvSpPr>
            <p:spPr bwMode="auto">
              <a:xfrm flipV="1">
                <a:off x="1904999" y="3810000"/>
                <a:ext cx="914400" cy="152143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tx2"/>
              </a:solidFill>
              <a:ln>
                <a:solidFill>
                  <a:schemeClr val="tx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D0000"/>
                  </a:buClr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Left Arrow 20"/>
              <p:cNvSpPr>
                <a:spLocks noChangeArrowheads="1"/>
              </p:cNvSpPr>
              <p:nvPr/>
            </p:nvSpPr>
            <p:spPr bwMode="auto">
              <a:xfrm flipV="1">
                <a:off x="1905000" y="4267456"/>
                <a:ext cx="914400" cy="152143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tx2"/>
              </a:solidFill>
              <a:ln>
                <a:solidFill>
                  <a:schemeClr val="tx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D0000"/>
                  </a:buClr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Left Arrow 20"/>
              <p:cNvSpPr>
                <a:spLocks noChangeArrowheads="1"/>
              </p:cNvSpPr>
              <p:nvPr/>
            </p:nvSpPr>
            <p:spPr bwMode="auto">
              <a:xfrm flipV="1">
                <a:off x="1905000" y="4800856"/>
                <a:ext cx="914400" cy="152143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tx2"/>
              </a:solidFill>
              <a:ln>
                <a:solidFill>
                  <a:schemeClr val="tx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D0000"/>
                  </a:buClr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Left Arrow 20"/>
              <p:cNvSpPr>
                <a:spLocks noChangeArrowheads="1"/>
              </p:cNvSpPr>
              <p:nvPr/>
            </p:nvSpPr>
            <p:spPr bwMode="auto">
              <a:xfrm flipV="1">
                <a:off x="1905000" y="5334256"/>
                <a:ext cx="914400" cy="152143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tx2"/>
              </a:solidFill>
              <a:ln>
                <a:solidFill>
                  <a:schemeClr val="tx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D0000"/>
                  </a:buClr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AutoShape 164"/>
            <p:cNvSpPr>
              <a:spLocks noChangeArrowheads="1"/>
            </p:cNvSpPr>
            <p:nvPr/>
          </p:nvSpPr>
          <p:spPr bwMode="auto">
            <a:xfrm>
              <a:off x="762000" y="3571875"/>
              <a:ext cx="1143000" cy="23717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tx1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D0000"/>
                </a:buClr>
                <a:defRPr/>
              </a:pPr>
              <a:r>
                <a:rPr lang="en-US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Customers </a:t>
              </a:r>
              <a:r>
                <a:rPr lang="en-US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Table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gather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200" dirty="0" smtClean="0"/>
              <a:t>Occasionally default parameter values may need to change</a:t>
            </a:r>
          </a:p>
          <a:p>
            <a:r>
              <a:rPr lang="en-US" sz="2200" dirty="0" smtClean="0"/>
              <a:t>For example - features not automatically on by default</a:t>
            </a:r>
          </a:p>
          <a:p>
            <a:pPr lvl="1"/>
            <a:r>
              <a:rPr lang="en-US" dirty="0" smtClean="0"/>
              <a:t>Incremental Statistics</a:t>
            </a:r>
          </a:p>
          <a:p>
            <a:pPr lvl="2"/>
            <a:r>
              <a:rPr lang="en-US" sz="1600" dirty="0" smtClean="0"/>
              <a:t>Ability to accurate generate global statistics from partition level statistics</a:t>
            </a:r>
          </a:p>
          <a:p>
            <a:pPr lvl="2"/>
            <a:r>
              <a:rPr lang="en-US" sz="1600" dirty="0" smtClean="0"/>
              <a:t>Controlled by the parameter INCREMENTAL (default is FALSE)</a:t>
            </a:r>
          </a:p>
          <a:p>
            <a:pPr lvl="1"/>
            <a:r>
              <a:rPr lang="en-US" dirty="0" smtClean="0"/>
              <a:t>Concurrent Statistics Gathering</a:t>
            </a:r>
          </a:p>
          <a:p>
            <a:pPr lvl="2"/>
            <a:r>
              <a:rPr lang="en-US" sz="1600" dirty="0" smtClean="0"/>
              <a:t>Ability to gather statistics on multiple objects concurrently under a GATHER_SCHEMA_STATS command</a:t>
            </a:r>
          </a:p>
          <a:p>
            <a:pPr lvl="2"/>
            <a:r>
              <a:rPr lang="en-US" sz="1600" dirty="0" smtClean="0"/>
              <a:t>Controlled by the parameter CONCURRENT (default is FALSE)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Changing Default Parameter Values for Gathering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02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gathering performance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Exec DBMS_STATS.GATHER_TABLE_STATS(null, ‘SALES’);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Intra object using parallel execution </a:t>
            </a:r>
          </a:p>
          <a:p>
            <a:endParaRPr lang="en-US" dirty="0"/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4724400" y="2898140"/>
            <a:ext cx="38557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D0000"/>
              </a:buClr>
            </a:pPr>
            <a:r>
              <a:rPr lang="en-US" sz="2000" dirty="0">
                <a:solidFill>
                  <a:srgbClr val="000000"/>
                </a:solidFill>
              </a:rPr>
              <a:t>The statistics gather procedure on each individual partition </a:t>
            </a:r>
            <a:r>
              <a:rPr lang="en-US" sz="2000" dirty="0" smtClean="0">
                <a:solidFill>
                  <a:srgbClr val="000000"/>
                </a:solidFill>
              </a:rPr>
              <a:t>operates in </a:t>
            </a:r>
            <a:r>
              <a:rPr lang="en-US" sz="2000" dirty="0">
                <a:solidFill>
                  <a:srgbClr val="000000"/>
                </a:solidFill>
              </a:rPr>
              <a:t>parallel BUT the statistics gathering procedures won’t happen concurrently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4724400" y="1790700"/>
            <a:ext cx="36728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D0000"/>
              </a:buClr>
            </a:pPr>
            <a:r>
              <a:rPr lang="en-US" sz="2000" dirty="0">
                <a:solidFill>
                  <a:srgbClr val="000000"/>
                </a:solidFill>
              </a:rPr>
              <a:t>Each individual partition will have statistics gathered one after the other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47620" y="2034540"/>
            <a:ext cx="1234440" cy="977803"/>
            <a:chOff x="2057400" y="1676399"/>
            <a:chExt cx="1573212" cy="1512906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3021012" y="2819398"/>
              <a:ext cx="604839" cy="369907"/>
            </a:xfrm>
            <a:prstGeom prst="roundRect">
              <a:avLst/>
            </a:prstGeom>
            <a:solidFill>
              <a:srgbClr val="00B0F0"/>
            </a:solidFill>
            <a:ln>
              <a:headEnd type="none" w="med" len="med"/>
              <a:tailEnd type="triangle" w="med" len="me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2075" tIns="46038" rIns="92075" bIns="46038">
              <a:spAutoFit/>
            </a:bodyPr>
            <a:lstStyle/>
            <a:p>
              <a:pPr marL="119063" indent="-119063" algn="ctr">
                <a:defRPr/>
              </a:pPr>
              <a:r>
                <a:rPr lang="en-US" sz="800" dirty="0" smtClean="0">
                  <a:solidFill>
                    <a:schemeClr val="tx1"/>
                  </a:solidFill>
                </a:rPr>
                <a:t>P4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3025773" y="2438398"/>
              <a:ext cx="604839" cy="369907"/>
            </a:xfrm>
            <a:prstGeom prst="roundRect">
              <a:avLst/>
            </a:prstGeom>
            <a:solidFill>
              <a:srgbClr val="00B0F0"/>
            </a:solidFill>
            <a:ln>
              <a:headEnd type="none" w="med" len="med"/>
              <a:tailEnd type="triangle" w="med" len="me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2075" tIns="46038" rIns="92075" bIns="46038">
              <a:spAutoFit/>
            </a:bodyPr>
            <a:lstStyle/>
            <a:p>
              <a:pPr marL="119063" indent="-119063" algn="ctr">
                <a:defRPr/>
              </a:pPr>
              <a:r>
                <a:rPr lang="en-US" sz="800" dirty="0" smtClean="0">
                  <a:solidFill>
                    <a:schemeClr val="tx1"/>
                  </a:solidFill>
                </a:rPr>
                <a:t>P3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3025773" y="2075351"/>
              <a:ext cx="604839" cy="369907"/>
            </a:xfrm>
            <a:prstGeom prst="roundRect">
              <a:avLst/>
            </a:prstGeom>
            <a:solidFill>
              <a:srgbClr val="00B0F0"/>
            </a:solidFill>
            <a:ln>
              <a:headEnd type="none" w="med" len="med"/>
              <a:tailEnd type="triangle" w="med" len="me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2075" tIns="46038" rIns="92075" bIns="46038">
              <a:spAutoFit/>
            </a:bodyPr>
            <a:lstStyle/>
            <a:p>
              <a:pPr marL="119063" indent="-119063" algn="ctr">
                <a:defRPr/>
              </a:pPr>
              <a:r>
                <a:rPr lang="en-US" sz="800" dirty="0" smtClean="0">
                  <a:solidFill>
                    <a:schemeClr val="tx1"/>
                  </a:solidFill>
                </a:rPr>
                <a:t>P2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021012" y="1676399"/>
              <a:ext cx="604839" cy="369907"/>
            </a:xfrm>
            <a:prstGeom prst="roundRect">
              <a:avLst/>
            </a:prstGeom>
            <a:solidFill>
              <a:srgbClr val="00B0F0"/>
            </a:solidFill>
            <a:ln>
              <a:headEnd type="none" w="med" len="med"/>
              <a:tailEnd type="triangle" w="med" len="me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2075" tIns="46038" rIns="92075" bIns="46038">
              <a:spAutoFit/>
            </a:bodyPr>
            <a:lstStyle/>
            <a:p>
              <a:pPr marL="119063" indent="-119063" algn="ctr">
                <a:defRPr/>
              </a:pPr>
              <a:r>
                <a:rPr lang="en-US" sz="800" dirty="0" smtClean="0">
                  <a:solidFill>
                    <a:schemeClr val="tx1"/>
                  </a:solidFill>
                </a:rPr>
                <a:t>P1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6" name="Left Arrow 20"/>
            <p:cNvSpPr>
              <a:spLocks noChangeArrowheads="1"/>
            </p:cNvSpPr>
            <p:nvPr/>
          </p:nvSpPr>
          <p:spPr bwMode="auto">
            <a:xfrm flipV="1">
              <a:off x="2057400" y="1752600"/>
              <a:ext cx="914400" cy="152143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>
              <a:solidFill>
                <a:schemeClr val="tx2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2075" tIns="46038" rIns="92075" bIns="46038" anchor="ctr"/>
            <a:lstStyle/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D0000"/>
                </a:buClr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7" name="Left Arrow 20"/>
            <p:cNvSpPr>
              <a:spLocks noChangeArrowheads="1"/>
            </p:cNvSpPr>
            <p:nvPr/>
          </p:nvSpPr>
          <p:spPr bwMode="auto">
            <a:xfrm flipV="1">
              <a:off x="2057401" y="2133856"/>
              <a:ext cx="914400" cy="152143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>
              <a:solidFill>
                <a:schemeClr val="tx2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2075" tIns="46038" rIns="92075" bIns="46038" anchor="ctr"/>
            <a:lstStyle/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D0000"/>
                </a:buClr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8" name="Left Arrow 20"/>
            <p:cNvSpPr>
              <a:spLocks noChangeArrowheads="1"/>
            </p:cNvSpPr>
            <p:nvPr/>
          </p:nvSpPr>
          <p:spPr bwMode="auto">
            <a:xfrm flipV="1">
              <a:off x="2070350" y="2514854"/>
              <a:ext cx="914400" cy="152143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>
              <a:solidFill>
                <a:schemeClr val="tx2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2075" tIns="46038" rIns="92075" bIns="46038" anchor="ctr"/>
            <a:lstStyle/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D0000"/>
                </a:buClr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9" name="Left Arrow 20"/>
            <p:cNvSpPr>
              <a:spLocks noChangeArrowheads="1"/>
            </p:cNvSpPr>
            <p:nvPr/>
          </p:nvSpPr>
          <p:spPr bwMode="auto">
            <a:xfrm flipV="1">
              <a:off x="2057401" y="2895856"/>
              <a:ext cx="914400" cy="152143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>
              <a:solidFill>
                <a:schemeClr val="tx2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2075" tIns="46038" rIns="92075" bIns="46038" anchor="ctr"/>
            <a:lstStyle/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D0000"/>
                </a:buClr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7840" y="1778000"/>
            <a:ext cx="1983740" cy="2834641"/>
            <a:chOff x="819150" y="1147918"/>
            <a:chExt cx="1619250" cy="4040938"/>
          </a:xfrm>
        </p:grpSpPr>
        <p:sp>
          <p:nvSpPr>
            <p:cNvPr id="34" name="AutoShape 164"/>
            <p:cNvSpPr>
              <a:spLocks noChangeArrowheads="1"/>
            </p:cNvSpPr>
            <p:nvPr/>
          </p:nvSpPr>
          <p:spPr bwMode="auto">
            <a:xfrm>
              <a:off x="819150" y="1147918"/>
              <a:ext cx="1619250" cy="40409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tx1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D0000"/>
                </a:buClr>
                <a:defRPr/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Sales Table</a:t>
              </a:r>
            </a:p>
          </p:txBody>
        </p:sp>
        <p:sp>
          <p:nvSpPr>
            <p:cNvPr id="35" name="AutoShape 64"/>
            <p:cNvSpPr>
              <a:spLocks noChangeArrowheads="1"/>
            </p:cNvSpPr>
            <p:nvPr/>
          </p:nvSpPr>
          <p:spPr bwMode="auto">
            <a:xfrm>
              <a:off x="1046254" y="1684603"/>
              <a:ext cx="1163546" cy="10264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D0000"/>
                </a:buClr>
                <a:defRPr/>
              </a:pPr>
              <a:r>
                <a:rPr lang="en-US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Partition 1 </a:t>
              </a:r>
            </a:p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D0000"/>
                </a:buClr>
                <a:defRPr/>
              </a:pPr>
              <a:r>
                <a:rPr lang="en-US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Oct 1</a:t>
              </a:r>
              <a:r>
                <a:rPr lang="en-US" sz="1200" b="1" baseline="30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st </a:t>
              </a:r>
              <a:r>
                <a:rPr lang="en-US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2011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AutoShape 64"/>
            <p:cNvSpPr>
              <a:spLocks noChangeArrowheads="1"/>
            </p:cNvSpPr>
            <p:nvPr/>
          </p:nvSpPr>
          <p:spPr bwMode="auto">
            <a:xfrm>
              <a:off x="1064422" y="2836902"/>
              <a:ext cx="1134001" cy="10057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D0000"/>
                </a:buClr>
                <a:defRPr/>
              </a:pPr>
              <a:r>
                <a:rPr lang="en-US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Partition 2 </a:t>
              </a:r>
            </a:p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D0000"/>
                </a:buClr>
                <a:defRPr/>
              </a:pPr>
              <a:r>
                <a:rPr lang="en-US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Oct 2</a:t>
              </a:r>
              <a:r>
                <a:rPr lang="en-US" sz="1200" b="1" baseline="30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nd</a:t>
              </a:r>
              <a:r>
                <a:rPr lang="en-US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2011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AutoShape 64"/>
            <p:cNvSpPr>
              <a:spLocks noChangeArrowheads="1"/>
            </p:cNvSpPr>
            <p:nvPr/>
          </p:nvSpPr>
          <p:spPr bwMode="auto">
            <a:xfrm>
              <a:off x="1082590" y="4004985"/>
              <a:ext cx="1106748" cy="103699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D0000"/>
                </a:buClr>
                <a:defRPr/>
              </a:pPr>
              <a:r>
                <a:rPr lang="en-US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Partition 3 </a:t>
              </a:r>
            </a:p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D0000"/>
                </a:buClr>
                <a:defRPr/>
              </a:pPr>
              <a:r>
                <a:rPr lang="en-US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Oct 3</a:t>
              </a:r>
              <a:r>
                <a:rPr lang="en-US" sz="1200" b="1" baseline="30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rd</a:t>
              </a:r>
              <a:r>
                <a:rPr lang="en-US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2011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7104 L 0.00087 0.164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6461 L 0.00105 0.376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gathering performance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7013" indent="-227013">
              <a:spcBef>
                <a:spcPct val="20000"/>
              </a:spcBef>
              <a:buFontTx/>
              <a:buChar char="•"/>
            </a:pPr>
            <a:r>
              <a:rPr lang="en-US" dirty="0" smtClean="0"/>
              <a:t>Gather statistics on multiple objects at the same time</a:t>
            </a:r>
          </a:p>
          <a:p>
            <a:pPr marL="227013" indent="-227013">
              <a:spcBef>
                <a:spcPct val="20000"/>
              </a:spcBef>
              <a:buFontTx/>
              <a:buChar char="•"/>
            </a:pPr>
            <a:r>
              <a:rPr lang="en-US" dirty="0" smtClean="0"/>
              <a:t>Controlled by </a:t>
            </a:r>
            <a:r>
              <a:rPr lang="en-US" sz="2000" dirty="0" smtClean="0"/>
              <a:t>DBMS_STATS</a:t>
            </a:r>
            <a:r>
              <a:rPr lang="en-US" dirty="0" smtClean="0"/>
              <a:t> preference, </a:t>
            </a:r>
            <a:r>
              <a:rPr lang="en-US" sz="2000" dirty="0" smtClean="0"/>
              <a:t>CONCURRENT</a:t>
            </a:r>
            <a:r>
              <a:rPr lang="en-US" dirty="0" smtClean="0"/>
              <a:t> </a:t>
            </a:r>
          </a:p>
          <a:p>
            <a:pPr marL="227013" indent="-227013">
              <a:spcBef>
                <a:spcPct val="20000"/>
              </a:spcBef>
              <a:buFontTx/>
              <a:buChar char="•"/>
            </a:pPr>
            <a:r>
              <a:rPr lang="en-US" dirty="0" smtClean="0"/>
              <a:t>Uses Database Scheduler and Advanced Queuing </a:t>
            </a:r>
          </a:p>
          <a:p>
            <a:pPr marL="227013" indent="-227013">
              <a:spcBef>
                <a:spcPct val="20000"/>
              </a:spcBef>
              <a:buFontTx/>
              <a:buChar char="•"/>
            </a:pPr>
            <a:r>
              <a:rPr lang="en-US" dirty="0" smtClean="0"/>
              <a:t>Number of concurrent gather operations controlled by </a:t>
            </a:r>
            <a:r>
              <a:rPr lang="en-US" dirty="0" err="1" smtClean="0">
                <a:solidFill>
                  <a:srgbClr val="000000"/>
                </a:solidFill>
              </a:rPr>
              <a:t>job_queue_processes</a:t>
            </a:r>
            <a:r>
              <a:rPr lang="en-US" dirty="0" smtClean="0">
                <a:solidFill>
                  <a:srgbClr val="000000"/>
                </a:solidFill>
              </a:rPr>
              <a:t> parameter</a:t>
            </a:r>
            <a:r>
              <a:rPr lang="en-US" dirty="0" smtClean="0"/>
              <a:t> </a:t>
            </a:r>
          </a:p>
          <a:p>
            <a:pPr marL="227013" indent="-227013">
              <a:spcBef>
                <a:spcPct val="20000"/>
              </a:spcBef>
              <a:buFontTx/>
              <a:buChar char="•"/>
            </a:pPr>
            <a:r>
              <a:rPr lang="en-US" dirty="0" smtClean="0">
                <a:ea typeface="MS Gothic" pitchFamily="49" charset="-128"/>
              </a:rPr>
              <a:t>Each gather operation can still operate in parallel</a:t>
            </a:r>
            <a:endParaRPr lang="en-GB" dirty="0" smtClean="0">
              <a:ea typeface="MS Gothic" pitchFamily="49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Inter object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gathering performance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Intra object statistics gathering for SH schema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5" descr="concurrent_stats_gat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642" y="1209039"/>
            <a:ext cx="4472758" cy="340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95900" y="1584960"/>
            <a:ext cx="3695700" cy="838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800" dirty="0" smtClean="0"/>
              <a:t>A separate statistics gathering job is created for each table and each partition in the schema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8280" y="2522220"/>
            <a:ext cx="3703320" cy="1371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1800" dirty="0" smtClean="0"/>
              <a:t>Level 1 contain statistics gathering jobs for all non-partitioned tables and a coordinating job for each partitioned table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5420" y="3749040"/>
            <a:ext cx="3825240" cy="838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1800" dirty="0" smtClean="0"/>
              <a:t>Level 2 contain statistics gathering jobs for each partition in the partitioned tables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" y="1173480"/>
            <a:ext cx="416636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477395" y="1248574"/>
            <a:ext cx="8104742" cy="320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D0000"/>
              </a:buClr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Exec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DBMS_STATS.GATHER_SCHEMA_STATS(‘SH’);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gathering performance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Inter and intra working together for partitioned objects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38200" y="1173480"/>
            <a:ext cx="416636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537459" y="2197100"/>
            <a:ext cx="944881" cy="678180"/>
            <a:chOff x="2567939" y="1943100"/>
            <a:chExt cx="944881" cy="678180"/>
          </a:xfrm>
        </p:grpSpPr>
        <p:grpSp>
          <p:nvGrpSpPr>
            <p:cNvPr id="18" name="Group 17"/>
            <p:cNvGrpSpPr/>
            <p:nvPr/>
          </p:nvGrpSpPr>
          <p:grpSpPr>
            <a:xfrm>
              <a:off x="2567939" y="1975532"/>
              <a:ext cx="566911" cy="589444"/>
              <a:chOff x="2057400" y="1752600"/>
              <a:chExt cx="914402" cy="1384917"/>
            </a:xfrm>
          </p:grpSpPr>
          <p:sp>
            <p:nvSpPr>
              <p:cNvPr id="23" name="Left Arrow 20"/>
              <p:cNvSpPr>
                <a:spLocks noChangeArrowheads="1"/>
              </p:cNvSpPr>
              <p:nvPr/>
            </p:nvSpPr>
            <p:spPr bwMode="auto">
              <a:xfrm flipV="1">
                <a:off x="2057400" y="1752600"/>
                <a:ext cx="914400" cy="152143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tx2"/>
              </a:solidFill>
              <a:ln>
                <a:solidFill>
                  <a:schemeClr val="tx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D0000"/>
                  </a:buClr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eft Arrow 20"/>
              <p:cNvSpPr>
                <a:spLocks noChangeArrowheads="1"/>
              </p:cNvSpPr>
              <p:nvPr/>
            </p:nvSpPr>
            <p:spPr bwMode="auto">
              <a:xfrm flipV="1">
                <a:off x="2057402" y="2169663"/>
                <a:ext cx="914400" cy="152144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tx2"/>
              </a:solidFill>
              <a:ln>
                <a:solidFill>
                  <a:schemeClr val="tx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D0000"/>
                  </a:buClr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eft Arrow 20"/>
              <p:cNvSpPr>
                <a:spLocks noChangeArrowheads="1"/>
              </p:cNvSpPr>
              <p:nvPr/>
            </p:nvSpPr>
            <p:spPr bwMode="auto">
              <a:xfrm flipV="1">
                <a:off x="2057400" y="2568566"/>
                <a:ext cx="914399" cy="152144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tx2"/>
              </a:solidFill>
              <a:ln>
                <a:solidFill>
                  <a:schemeClr val="tx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D0000"/>
                  </a:buClr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eft Arrow 20"/>
              <p:cNvSpPr>
                <a:spLocks noChangeArrowheads="1"/>
              </p:cNvSpPr>
              <p:nvPr/>
            </p:nvSpPr>
            <p:spPr bwMode="auto">
              <a:xfrm flipV="1">
                <a:off x="2057400" y="2985373"/>
                <a:ext cx="914399" cy="152144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tx2"/>
              </a:solidFill>
              <a:ln>
                <a:solidFill>
                  <a:schemeClr val="tx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D0000"/>
                  </a:buClr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5" name="Rounded Rectangle 54"/>
            <p:cNvSpPr/>
            <p:nvPr/>
          </p:nvSpPr>
          <p:spPr>
            <a:xfrm>
              <a:off x="3177540" y="1943100"/>
              <a:ext cx="335280" cy="1447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177540" y="2118360"/>
              <a:ext cx="335280" cy="1447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169920" y="2301240"/>
              <a:ext cx="335280" cy="1447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162300" y="2476500"/>
              <a:ext cx="335280" cy="1447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532379" y="3009900"/>
            <a:ext cx="944881" cy="678180"/>
            <a:chOff x="2567939" y="1943100"/>
            <a:chExt cx="944881" cy="678180"/>
          </a:xfrm>
        </p:grpSpPr>
        <p:grpSp>
          <p:nvGrpSpPr>
            <p:cNvPr id="61" name="Group 17"/>
            <p:cNvGrpSpPr/>
            <p:nvPr/>
          </p:nvGrpSpPr>
          <p:grpSpPr>
            <a:xfrm>
              <a:off x="2567939" y="1975532"/>
              <a:ext cx="566911" cy="589444"/>
              <a:chOff x="2057400" y="1752600"/>
              <a:chExt cx="914402" cy="1384917"/>
            </a:xfrm>
          </p:grpSpPr>
          <p:sp>
            <p:nvSpPr>
              <p:cNvPr id="66" name="Left Arrow 20"/>
              <p:cNvSpPr>
                <a:spLocks noChangeArrowheads="1"/>
              </p:cNvSpPr>
              <p:nvPr/>
            </p:nvSpPr>
            <p:spPr bwMode="auto">
              <a:xfrm flipV="1">
                <a:off x="2057400" y="1752600"/>
                <a:ext cx="914400" cy="152143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tx2"/>
              </a:solidFill>
              <a:ln>
                <a:solidFill>
                  <a:schemeClr val="tx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D0000"/>
                  </a:buClr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Left Arrow 20"/>
              <p:cNvSpPr>
                <a:spLocks noChangeArrowheads="1"/>
              </p:cNvSpPr>
              <p:nvPr/>
            </p:nvSpPr>
            <p:spPr bwMode="auto">
              <a:xfrm flipV="1">
                <a:off x="2057402" y="2169663"/>
                <a:ext cx="914400" cy="152144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tx2"/>
              </a:solidFill>
              <a:ln>
                <a:solidFill>
                  <a:schemeClr val="tx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D0000"/>
                  </a:buClr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Left Arrow 20"/>
              <p:cNvSpPr>
                <a:spLocks noChangeArrowheads="1"/>
              </p:cNvSpPr>
              <p:nvPr/>
            </p:nvSpPr>
            <p:spPr bwMode="auto">
              <a:xfrm flipV="1">
                <a:off x="2057400" y="2568566"/>
                <a:ext cx="914399" cy="152144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tx2"/>
              </a:solidFill>
              <a:ln>
                <a:solidFill>
                  <a:schemeClr val="tx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D0000"/>
                  </a:buClr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Left Arrow 20"/>
              <p:cNvSpPr>
                <a:spLocks noChangeArrowheads="1"/>
              </p:cNvSpPr>
              <p:nvPr/>
            </p:nvSpPr>
            <p:spPr bwMode="auto">
              <a:xfrm flipV="1">
                <a:off x="2057400" y="2985373"/>
                <a:ext cx="914399" cy="152144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tx2"/>
              </a:solidFill>
              <a:ln>
                <a:solidFill>
                  <a:schemeClr val="tx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D0000"/>
                  </a:buClr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2" name="Rounded Rectangle 61"/>
            <p:cNvSpPr/>
            <p:nvPr/>
          </p:nvSpPr>
          <p:spPr>
            <a:xfrm>
              <a:off x="3177540" y="1943100"/>
              <a:ext cx="335280" cy="1447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177540" y="2118360"/>
              <a:ext cx="335280" cy="1447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169920" y="2301240"/>
              <a:ext cx="335280" cy="1447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3162300" y="2476500"/>
              <a:ext cx="335280" cy="1447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560319" y="3878580"/>
            <a:ext cx="944881" cy="678180"/>
            <a:chOff x="2567939" y="1943100"/>
            <a:chExt cx="944881" cy="678180"/>
          </a:xfrm>
        </p:grpSpPr>
        <p:grpSp>
          <p:nvGrpSpPr>
            <p:cNvPr id="71" name="Group 17"/>
            <p:cNvGrpSpPr/>
            <p:nvPr/>
          </p:nvGrpSpPr>
          <p:grpSpPr>
            <a:xfrm>
              <a:off x="2567939" y="1975532"/>
              <a:ext cx="566911" cy="589444"/>
              <a:chOff x="2057400" y="1752600"/>
              <a:chExt cx="914402" cy="1384917"/>
            </a:xfrm>
          </p:grpSpPr>
          <p:sp>
            <p:nvSpPr>
              <p:cNvPr id="76" name="Left Arrow 20"/>
              <p:cNvSpPr>
                <a:spLocks noChangeArrowheads="1"/>
              </p:cNvSpPr>
              <p:nvPr/>
            </p:nvSpPr>
            <p:spPr bwMode="auto">
              <a:xfrm flipV="1">
                <a:off x="2057400" y="1752600"/>
                <a:ext cx="914400" cy="152143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tx2"/>
              </a:solidFill>
              <a:ln>
                <a:solidFill>
                  <a:schemeClr val="tx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D0000"/>
                  </a:buClr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Left Arrow 20"/>
              <p:cNvSpPr>
                <a:spLocks noChangeArrowheads="1"/>
              </p:cNvSpPr>
              <p:nvPr/>
            </p:nvSpPr>
            <p:spPr bwMode="auto">
              <a:xfrm flipV="1">
                <a:off x="2057402" y="2169663"/>
                <a:ext cx="914400" cy="152144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tx2"/>
              </a:solidFill>
              <a:ln>
                <a:solidFill>
                  <a:schemeClr val="tx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D0000"/>
                  </a:buClr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Left Arrow 20"/>
              <p:cNvSpPr>
                <a:spLocks noChangeArrowheads="1"/>
              </p:cNvSpPr>
              <p:nvPr/>
            </p:nvSpPr>
            <p:spPr bwMode="auto">
              <a:xfrm flipV="1">
                <a:off x="2057400" y="2568566"/>
                <a:ext cx="914399" cy="152144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tx2"/>
              </a:solidFill>
              <a:ln>
                <a:solidFill>
                  <a:schemeClr val="tx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D0000"/>
                  </a:buClr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Left Arrow 20"/>
              <p:cNvSpPr>
                <a:spLocks noChangeArrowheads="1"/>
              </p:cNvSpPr>
              <p:nvPr/>
            </p:nvSpPr>
            <p:spPr bwMode="auto">
              <a:xfrm flipV="1">
                <a:off x="2057400" y="2985373"/>
                <a:ext cx="914399" cy="152144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tx2"/>
              </a:solidFill>
              <a:ln>
                <a:solidFill>
                  <a:schemeClr val="tx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 anchor="ctr"/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D0000"/>
                  </a:buClr>
                </a:pPr>
                <a:endParaRPr lang="en-US" sz="16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2" name="Rounded Rectangle 71"/>
            <p:cNvSpPr/>
            <p:nvPr/>
          </p:nvSpPr>
          <p:spPr>
            <a:xfrm>
              <a:off x="3177540" y="1943100"/>
              <a:ext cx="335280" cy="1447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177540" y="2118360"/>
              <a:ext cx="335280" cy="1447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3169920" y="2301240"/>
              <a:ext cx="335280" cy="1447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3162300" y="2476500"/>
              <a:ext cx="335280" cy="1447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0" name="TextBox 29"/>
          <p:cNvSpPr txBox="1">
            <a:spLocks noChangeArrowheads="1"/>
          </p:cNvSpPr>
          <p:nvPr/>
        </p:nvSpPr>
        <p:spPr bwMode="auto">
          <a:xfrm>
            <a:off x="4198620" y="1812290"/>
            <a:ext cx="44958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D0000"/>
              </a:buClr>
            </a:pPr>
            <a:r>
              <a:rPr lang="en-US" sz="2000" dirty="0">
                <a:solidFill>
                  <a:srgbClr val="000000"/>
                </a:solidFill>
              </a:rPr>
              <a:t>The number of concurrent gathers is controlled by the parameter </a:t>
            </a:r>
            <a:r>
              <a:rPr lang="en-US" sz="2000" dirty="0" err="1">
                <a:solidFill>
                  <a:srgbClr val="000000"/>
                </a:solidFill>
              </a:rPr>
              <a:t>job_queue_processes</a:t>
            </a:r>
            <a:endParaRPr lang="en-US" sz="2000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D0000"/>
              </a:buClr>
            </a:pPr>
            <a:r>
              <a:rPr lang="en-US" sz="2000" dirty="0">
                <a:solidFill>
                  <a:srgbClr val="000000"/>
                </a:solidFill>
              </a:rPr>
              <a:t>In this example it is set to </a:t>
            </a:r>
            <a:r>
              <a:rPr lang="en-US" sz="2000" dirty="0" smtClean="0">
                <a:solidFill>
                  <a:srgbClr val="000000"/>
                </a:solidFill>
              </a:rPr>
              <a:t>3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4198620" y="3369409"/>
            <a:ext cx="46623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D0000"/>
              </a:buClr>
            </a:pPr>
            <a:r>
              <a:rPr lang="en-US" sz="2000" dirty="0">
                <a:solidFill>
                  <a:srgbClr val="000000"/>
                </a:solidFill>
              </a:rPr>
              <a:t>Remember each concurrent gather </a:t>
            </a:r>
            <a:r>
              <a:rPr lang="en-US" sz="2000" dirty="0" smtClean="0">
                <a:solidFill>
                  <a:srgbClr val="000000"/>
                </a:solidFill>
              </a:rPr>
              <a:t>operates </a:t>
            </a:r>
            <a:r>
              <a:rPr lang="en-US" sz="2000" dirty="0">
                <a:solidFill>
                  <a:srgbClr val="000000"/>
                </a:solidFill>
              </a:rPr>
              <a:t>in </a:t>
            </a:r>
            <a:r>
              <a:rPr lang="en-US" sz="2000" dirty="0" smtClean="0">
                <a:solidFill>
                  <a:srgbClr val="000000"/>
                </a:solidFill>
              </a:rPr>
              <a:t>parallel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D0000"/>
              </a:buClr>
            </a:pPr>
            <a:r>
              <a:rPr lang="en-US" sz="2000" dirty="0" smtClean="0">
                <a:solidFill>
                  <a:srgbClr val="000000"/>
                </a:solidFill>
              </a:rPr>
              <a:t>In this example the parallel degree is  4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5" name="TextBox 14"/>
          <p:cNvSpPr txBox="1">
            <a:spLocks noChangeArrowheads="1"/>
          </p:cNvSpPr>
          <p:nvPr/>
        </p:nvSpPr>
        <p:spPr bwMode="auto">
          <a:xfrm>
            <a:off x="477395" y="1248574"/>
            <a:ext cx="8104742" cy="320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D0000"/>
              </a:buClr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Exec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DBMS_STATS.GATHER_SCHEMA_STATS(‘SH’);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97840" y="1778000"/>
            <a:ext cx="1983740" cy="2834641"/>
            <a:chOff x="819150" y="1147918"/>
            <a:chExt cx="1619250" cy="4040938"/>
          </a:xfrm>
        </p:grpSpPr>
        <p:sp>
          <p:nvSpPr>
            <p:cNvPr id="47" name="AutoShape 164"/>
            <p:cNvSpPr>
              <a:spLocks noChangeArrowheads="1"/>
            </p:cNvSpPr>
            <p:nvPr/>
          </p:nvSpPr>
          <p:spPr bwMode="auto">
            <a:xfrm>
              <a:off x="819150" y="1147918"/>
              <a:ext cx="1619250" cy="40409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tx1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D0000"/>
                </a:buClr>
                <a:defRPr/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Sales Table</a:t>
              </a:r>
            </a:p>
          </p:txBody>
        </p:sp>
        <p:sp>
          <p:nvSpPr>
            <p:cNvPr id="48" name="AutoShape 64"/>
            <p:cNvSpPr>
              <a:spLocks noChangeArrowheads="1"/>
            </p:cNvSpPr>
            <p:nvPr/>
          </p:nvSpPr>
          <p:spPr bwMode="auto">
            <a:xfrm>
              <a:off x="1046254" y="1684603"/>
              <a:ext cx="1163546" cy="10264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D0000"/>
                </a:buClr>
                <a:defRPr/>
              </a:pPr>
              <a:r>
                <a:rPr lang="en-US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Partition 1 </a:t>
              </a:r>
            </a:p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D0000"/>
                </a:buClr>
                <a:defRPr/>
              </a:pPr>
              <a:r>
                <a:rPr lang="en-US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Oct 1</a:t>
              </a:r>
              <a:r>
                <a:rPr lang="en-US" sz="1200" b="1" baseline="30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st </a:t>
              </a:r>
              <a:r>
                <a:rPr lang="en-US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2011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AutoShape 64"/>
            <p:cNvSpPr>
              <a:spLocks noChangeArrowheads="1"/>
            </p:cNvSpPr>
            <p:nvPr/>
          </p:nvSpPr>
          <p:spPr bwMode="auto">
            <a:xfrm>
              <a:off x="1064422" y="2836902"/>
              <a:ext cx="1134001" cy="10057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D0000"/>
                </a:buClr>
                <a:defRPr/>
              </a:pPr>
              <a:r>
                <a:rPr lang="en-US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Partition 2 </a:t>
              </a:r>
            </a:p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D0000"/>
                </a:buClr>
                <a:defRPr/>
              </a:pPr>
              <a:r>
                <a:rPr lang="en-US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Oct 2</a:t>
              </a:r>
              <a:r>
                <a:rPr lang="en-US" sz="1200" b="1" baseline="30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nd</a:t>
              </a:r>
              <a:r>
                <a:rPr lang="en-US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2011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AutoShape 64"/>
            <p:cNvSpPr>
              <a:spLocks noChangeArrowheads="1"/>
            </p:cNvSpPr>
            <p:nvPr/>
          </p:nvSpPr>
          <p:spPr bwMode="auto">
            <a:xfrm>
              <a:off x="1082590" y="4004985"/>
              <a:ext cx="1106748" cy="103699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D0000"/>
                </a:buClr>
                <a:defRPr/>
              </a:pPr>
              <a:r>
                <a:rPr lang="en-US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Partition 3 </a:t>
              </a:r>
            </a:p>
            <a:p>
              <a:pPr algn="ct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D0000"/>
                </a:buClr>
                <a:defRPr/>
              </a:pPr>
              <a:r>
                <a:rPr lang="en-US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Oct 3</a:t>
              </a:r>
              <a:r>
                <a:rPr lang="en-US" sz="1200" b="1" baseline="30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rd</a:t>
              </a:r>
              <a:r>
                <a:rPr lang="en-US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2011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gathering performance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Typically gathering statistics after a bulk loading data into one partition would causes a full scan of all partitions to gather global table statistics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Extremely time consuming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With Incremental Statistic gather statistics for touched partition(s) ONLY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Table (global) statistics are accurately built from partition statistics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Reduce statistics gathering time considerably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Controlled by </a:t>
            </a:r>
            <a:r>
              <a:rPr lang="en-US" sz="1600" dirty="0" smtClean="0"/>
              <a:t>INCREMENTAL</a:t>
            </a:r>
            <a:r>
              <a:rPr lang="en-US" dirty="0" smtClean="0"/>
              <a:t> preference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1414"/>
                </a:solidFill>
              </a:rPr>
              <a:t>Incremental statistics gathering for partitioned tables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17926"/>
            <a:ext cx="8229600" cy="423784"/>
          </a:xfrm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Incremental statistics </a:t>
            </a:r>
            <a:r>
              <a:rPr lang="en-US" dirty="0" smtClean="0"/>
              <a:t>g</a:t>
            </a:r>
            <a:r>
              <a:rPr lang="en-US" dirty="0" smtClean="0">
                <a:cs typeface="Arial" pitchFamily="34" charset="0"/>
              </a:rPr>
              <a:t>athering 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66775" y="718185"/>
            <a:ext cx="1474788" cy="3876675"/>
            <a:chOff x="132" y="810"/>
            <a:chExt cx="929" cy="2442"/>
          </a:xfrm>
        </p:grpSpPr>
        <p:sp>
          <p:nvSpPr>
            <p:cNvPr id="45" name="AutoShape 164"/>
            <p:cNvSpPr>
              <a:spLocks noChangeArrowheads="1"/>
            </p:cNvSpPr>
            <p:nvPr/>
          </p:nvSpPr>
          <p:spPr bwMode="auto">
            <a:xfrm>
              <a:off x="132" y="810"/>
              <a:ext cx="929" cy="24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tx1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+mn-ea"/>
                </a:rPr>
                <a:t>Sales Table</a:t>
              </a:r>
            </a:p>
          </p:txBody>
        </p:sp>
        <p:sp>
          <p:nvSpPr>
            <p:cNvPr id="46" name="AutoShape 60"/>
            <p:cNvSpPr>
              <a:spLocks noChangeArrowheads="1"/>
            </p:cNvSpPr>
            <p:nvPr/>
          </p:nvSpPr>
          <p:spPr bwMode="auto">
            <a:xfrm>
              <a:off x="230" y="2279"/>
              <a:ext cx="732" cy="2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May 22</a:t>
              </a:r>
              <a:r>
                <a:rPr lang="en-US" sz="1000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nd</a:t>
              </a: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 </a:t>
              </a:r>
              <a:r>
                <a:rPr lang="en-US" sz="1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2011</a:t>
              </a:r>
              <a:endPara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47" name="AutoShape 61"/>
            <p:cNvSpPr>
              <a:spLocks noChangeArrowheads="1"/>
            </p:cNvSpPr>
            <p:nvPr/>
          </p:nvSpPr>
          <p:spPr bwMode="auto">
            <a:xfrm>
              <a:off x="230" y="2589"/>
              <a:ext cx="732" cy="2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May 23</a:t>
              </a:r>
              <a:r>
                <a:rPr lang="en-US" sz="1000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rd</a:t>
              </a: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 </a:t>
              </a:r>
              <a:r>
                <a:rPr lang="en-US" sz="1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2011</a:t>
              </a:r>
              <a:endPara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48" name="AutoShape 64"/>
            <p:cNvSpPr>
              <a:spLocks noChangeArrowheads="1"/>
            </p:cNvSpPr>
            <p:nvPr/>
          </p:nvSpPr>
          <p:spPr bwMode="auto">
            <a:xfrm>
              <a:off x="230" y="1037"/>
              <a:ext cx="732" cy="2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May 18</a:t>
              </a:r>
              <a:r>
                <a:rPr lang="en-US" sz="1000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th</a:t>
              </a: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 </a:t>
              </a:r>
              <a:r>
                <a:rPr lang="en-US" sz="1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2011</a:t>
              </a:r>
              <a:endPara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49" name="AutoShape 65"/>
            <p:cNvSpPr>
              <a:spLocks noChangeArrowheads="1"/>
            </p:cNvSpPr>
            <p:nvPr/>
          </p:nvSpPr>
          <p:spPr bwMode="auto">
            <a:xfrm>
              <a:off x="230" y="1347"/>
              <a:ext cx="732" cy="2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May 19</a:t>
              </a:r>
              <a:r>
                <a:rPr lang="en-US" sz="1000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th</a:t>
              </a: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 </a:t>
              </a:r>
              <a:r>
                <a:rPr lang="en-US" sz="1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2011</a:t>
              </a:r>
              <a:endPara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50" name="AutoShape 66"/>
            <p:cNvSpPr>
              <a:spLocks noChangeArrowheads="1"/>
            </p:cNvSpPr>
            <p:nvPr/>
          </p:nvSpPr>
          <p:spPr bwMode="auto">
            <a:xfrm>
              <a:off x="230" y="1657"/>
              <a:ext cx="732" cy="2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May 20</a:t>
              </a:r>
              <a:r>
                <a:rPr lang="en-US" sz="1000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th</a:t>
              </a: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 </a:t>
              </a:r>
              <a:r>
                <a:rPr lang="en-US" sz="1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2011</a:t>
              </a:r>
              <a:endPara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51" name="AutoShape 67"/>
            <p:cNvSpPr>
              <a:spLocks noChangeArrowheads="1"/>
            </p:cNvSpPr>
            <p:nvPr/>
          </p:nvSpPr>
          <p:spPr bwMode="auto">
            <a:xfrm>
              <a:off x="230" y="1968"/>
              <a:ext cx="732" cy="2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May 21</a:t>
              </a:r>
              <a:r>
                <a:rPr lang="en-US" sz="1000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st</a:t>
              </a: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 </a:t>
              </a:r>
              <a:r>
                <a:rPr lang="en-US" sz="1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2011</a:t>
              </a:r>
              <a:endPara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endParaRPr>
            </a:p>
          </p:txBody>
        </p:sp>
      </p:grpSp>
      <p:sp>
        <p:nvSpPr>
          <p:cNvPr id="52" name="AutoShape 11"/>
          <p:cNvSpPr>
            <a:spLocks noChangeArrowheads="1"/>
          </p:cNvSpPr>
          <p:nvPr/>
        </p:nvSpPr>
        <p:spPr bwMode="auto">
          <a:xfrm>
            <a:off x="5070475" y="4053840"/>
            <a:ext cx="2479675" cy="465137"/>
          </a:xfrm>
          <a:prstGeom prst="flowChartMagneticDisk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400">
                <a:latin typeface="Arial" charset="0"/>
                <a:ea typeface="+mn-ea"/>
              </a:rPr>
              <a:t>Sysaux Tablespace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378077" y="665801"/>
            <a:ext cx="2841626" cy="3684590"/>
            <a:chOff x="1084" y="631"/>
            <a:chExt cx="1790" cy="2321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084" y="969"/>
              <a:ext cx="1693" cy="1983"/>
              <a:chOff x="1084" y="969"/>
              <a:chExt cx="1693" cy="1983"/>
            </a:xfrm>
          </p:grpSpPr>
          <p:cxnSp>
            <p:nvCxnSpPr>
              <p:cNvPr id="56" name="AutoShape 14"/>
              <p:cNvCxnSpPr>
                <a:cxnSpLocks noChangeShapeType="1"/>
                <a:stCxn id="63" idx="2"/>
              </p:cNvCxnSpPr>
              <p:nvPr/>
            </p:nvCxnSpPr>
            <p:spPr bwMode="auto">
              <a:xfrm rot="16200000" flipH="1">
                <a:off x="2271" y="2446"/>
                <a:ext cx="287" cy="725"/>
              </a:xfrm>
              <a:prstGeom prst="bentConnector2">
                <a:avLst/>
              </a:prstGeom>
              <a:noFill/>
              <a:ln w="28440">
                <a:solidFill>
                  <a:srgbClr val="000000"/>
                </a:solidFill>
                <a:prstDash val="sysDot"/>
                <a:miter lim="800000"/>
                <a:headEnd/>
                <a:tailEnd type="triangle" w="med" len="med"/>
              </a:ln>
            </p:spPr>
          </p:cxnSp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1084" y="969"/>
                <a:ext cx="1093" cy="180"/>
                <a:chOff x="1331" y="1179"/>
                <a:chExt cx="1123" cy="202"/>
              </a:xfrm>
            </p:grpSpPr>
            <p:sp>
              <p:nvSpPr>
                <p:cNvPr id="71" name="AutoShape 16"/>
                <p:cNvSpPr>
                  <a:spLocks noChangeArrowheads="1"/>
                </p:cNvSpPr>
                <p:nvPr/>
              </p:nvSpPr>
              <p:spPr bwMode="auto">
                <a:xfrm rot="21583200">
                  <a:off x="2194" y="1179"/>
                  <a:ext cx="260" cy="202"/>
                </a:xfrm>
                <a:prstGeom prst="foldedCorner">
                  <a:avLst>
                    <a:gd name="adj" fmla="val 12500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92075" tIns="46038" rIns="92075" bIns="46038" anchor="ctr">
                  <a:spAutoFit/>
                </a:bodyPr>
                <a:lstStyle/>
                <a:p>
                  <a:r>
                    <a:rPr lang="en-US" sz="1200" dirty="0"/>
                    <a:t>S1</a:t>
                  </a:r>
                </a:p>
              </p:txBody>
            </p:sp>
            <p:sp>
              <p:nvSpPr>
                <p:cNvPr id="72" name="AutoShape 17"/>
                <p:cNvSpPr>
                  <a:spLocks noChangeArrowheads="1"/>
                </p:cNvSpPr>
                <p:nvPr/>
              </p:nvSpPr>
              <p:spPr bwMode="auto">
                <a:xfrm rot="16200000">
                  <a:off x="1712" y="853"/>
                  <a:ext cx="100" cy="862"/>
                </a:xfrm>
                <a:prstGeom prst="downArrow">
                  <a:avLst>
                    <a:gd name="adj1" fmla="val 50000"/>
                    <a:gd name="adj2" fmla="val 215500"/>
                  </a:avLst>
                </a:prstGeom>
                <a:solidFill>
                  <a:srgbClr val="FF0000">
                    <a:alpha val="50195"/>
                  </a:srgbClr>
                </a:solidFill>
                <a:ln w="9360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+mn-ea"/>
                  </a:endParaRPr>
                </a:p>
              </p:txBody>
            </p:sp>
          </p:grp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1084" y="1264"/>
                <a:ext cx="1093" cy="180"/>
                <a:chOff x="1331" y="1180"/>
                <a:chExt cx="1123" cy="202"/>
              </a:xfrm>
            </p:grpSpPr>
            <p:sp>
              <p:nvSpPr>
                <p:cNvPr id="69" name="AutoShape 19"/>
                <p:cNvSpPr>
                  <a:spLocks noChangeArrowheads="1"/>
                </p:cNvSpPr>
                <p:nvPr/>
              </p:nvSpPr>
              <p:spPr bwMode="auto">
                <a:xfrm rot="21583200">
                  <a:off x="2194" y="1180"/>
                  <a:ext cx="260" cy="202"/>
                </a:xfrm>
                <a:prstGeom prst="foldedCorner">
                  <a:avLst>
                    <a:gd name="adj" fmla="val 12500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92075" tIns="46038" rIns="92075" bIns="46038" anchor="ctr">
                  <a:spAutoFit/>
                </a:bodyPr>
                <a:lstStyle/>
                <a:p>
                  <a:r>
                    <a:rPr lang="en-US" sz="1200"/>
                    <a:t>S2</a:t>
                  </a:r>
                </a:p>
              </p:txBody>
            </p:sp>
            <p:sp>
              <p:nvSpPr>
                <p:cNvPr id="70" name="AutoShape 20"/>
                <p:cNvSpPr>
                  <a:spLocks noChangeArrowheads="1"/>
                </p:cNvSpPr>
                <p:nvPr/>
              </p:nvSpPr>
              <p:spPr bwMode="auto">
                <a:xfrm rot="16200000">
                  <a:off x="1712" y="853"/>
                  <a:ext cx="100" cy="862"/>
                </a:xfrm>
                <a:prstGeom prst="downArrow">
                  <a:avLst>
                    <a:gd name="adj1" fmla="val 50000"/>
                    <a:gd name="adj2" fmla="val 215500"/>
                  </a:avLst>
                </a:prstGeom>
                <a:solidFill>
                  <a:srgbClr val="FF0000">
                    <a:alpha val="50195"/>
                  </a:srgbClr>
                </a:solidFill>
                <a:ln w="9360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+mn-ea"/>
                  </a:endParaRPr>
                </a:p>
              </p:txBody>
            </p:sp>
          </p:grpSp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1084" y="1553"/>
                <a:ext cx="1093" cy="180"/>
                <a:chOff x="1331" y="1180"/>
                <a:chExt cx="1123" cy="201"/>
              </a:xfrm>
            </p:grpSpPr>
            <p:sp>
              <p:nvSpPr>
                <p:cNvPr id="67" name="AutoShape 22"/>
                <p:cNvSpPr>
                  <a:spLocks noChangeArrowheads="1"/>
                </p:cNvSpPr>
                <p:nvPr/>
              </p:nvSpPr>
              <p:spPr bwMode="auto">
                <a:xfrm rot="21583200">
                  <a:off x="2194" y="1180"/>
                  <a:ext cx="260" cy="201"/>
                </a:xfrm>
                <a:prstGeom prst="foldedCorner">
                  <a:avLst>
                    <a:gd name="adj" fmla="val 12500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92075" tIns="46038" rIns="92075" bIns="46038" anchor="ctr">
                  <a:spAutoFit/>
                </a:bodyPr>
                <a:lstStyle/>
                <a:p>
                  <a:r>
                    <a:rPr lang="en-US" sz="1200"/>
                    <a:t>S3</a:t>
                  </a:r>
                </a:p>
              </p:txBody>
            </p:sp>
            <p:sp>
              <p:nvSpPr>
                <p:cNvPr id="68" name="AutoShape 23"/>
                <p:cNvSpPr>
                  <a:spLocks noChangeArrowheads="1"/>
                </p:cNvSpPr>
                <p:nvPr/>
              </p:nvSpPr>
              <p:spPr bwMode="auto">
                <a:xfrm rot="16200000">
                  <a:off x="1712" y="853"/>
                  <a:ext cx="100" cy="862"/>
                </a:xfrm>
                <a:prstGeom prst="downArrow">
                  <a:avLst>
                    <a:gd name="adj1" fmla="val 50000"/>
                    <a:gd name="adj2" fmla="val 215500"/>
                  </a:avLst>
                </a:prstGeom>
                <a:solidFill>
                  <a:srgbClr val="FF0000">
                    <a:alpha val="50195"/>
                  </a:srgbClr>
                </a:solidFill>
                <a:ln w="9360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+mn-ea"/>
                  </a:endParaRPr>
                </a:p>
              </p:txBody>
            </p:sp>
          </p:grpSp>
          <p:grpSp>
            <p:nvGrpSpPr>
              <p:cNvPr id="9" name="Group 24"/>
              <p:cNvGrpSpPr>
                <a:grpSpLocks/>
              </p:cNvGrpSpPr>
              <p:nvPr/>
            </p:nvGrpSpPr>
            <p:grpSpPr bwMode="auto">
              <a:xfrm>
                <a:off x="1102" y="1864"/>
                <a:ext cx="1092" cy="180"/>
                <a:chOff x="1331" y="1180"/>
                <a:chExt cx="1122" cy="202"/>
              </a:xfrm>
            </p:grpSpPr>
            <p:sp>
              <p:nvSpPr>
                <p:cNvPr id="65" name="AutoShape 25"/>
                <p:cNvSpPr>
                  <a:spLocks noChangeArrowheads="1"/>
                </p:cNvSpPr>
                <p:nvPr/>
              </p:nvSpPr>
              <p:spPr bwMode="auto">
                <a:xfrm rot="21583200">
                  <a:off x="2194" y="1180"/>
                  <a:ext cx="259" cy="202"/>
                </a:xfrm>
                <a:prstGeom prst="foldedCorner">
                  <a:avLst>
                    <a:gd name="adj" fmla="val 12500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92075" tIns="46038" rIns="92075" bIns="46038" anchor="ctr">
                  <a:spAutoFit/>
                </a:bodyPr>
                <a:lstStyle/>
                <a:p>
                  <a:r>
                    <a:rPr lang="en-US" sz="1200"/>
                    <a:t>S4</a:t>
                  </a:r>
                </a:p>
              </p:txBody>
            </p:sp>
            <p:sp>
              <p:nvSpPr>
                <p:cNvPr id="66" name="AutoShape 26"/>
                <p:cNvSpPr>
                  <a:spLocks noChangeArrowheads="1"/>
                </p:cNvSpPr>
                <p:nvPr/>
              </p:nvSpPr>
              <p:spPr bwMode="auto">
                <a:xfrm rot="16200000">
                  <a:off x="1712" y="853"/>
                  <a:ext cx="100" cy="862"/>
                </a:xfrm>
                <a:prstGeom prst="downArrow">
                  <a:avLst>
                    <a:gd name="adj1" fmla="val 50000"/>
                    <a:gd name="adj2" fmla="val 215500"/>
                  </a:avLst>
                </a:prstGeom>
                <a:solidFill>
                  <a:srgbClr val="FF0000">
                    <a:alpha val="50195"/>
                  </a:srgbClr>
                </a:solidFill>
                <a:ln w="9360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+mn-ea"/>
                  </a:endParaRPr>
                </a:p>
              </p:txBody>
            </p:sp>
          </p:grpSp>
          <p:sp>
            <p:nvSpPr>
              <p:cNvPr id="61" name="AutoShape 27"/>
              <p:cNvSpPr>
                <a:spLocks noChangeArrowheads="1"/>
              </p:cNvSpPr>
              <p:nvPr/>
            </p:nvSpPr>
            <p:spPr bwMode="auto">
              <a:xfrm rot="21583200">
                <a:off x="1926" y="2190"/>
                <a:ext cx="251" cy="180"/>
              </a:xfrm>
              <a:prstGeom prst="foldedCorner">
                <a:avLst>
                  <a:gd name="adj" fmla="val 1250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 anchor="ctr">
                <a:spAutoFit/>
              </a:bodyPr>
              <a:lstStyle/>
              <a:p>
                <a:r>
                  <a:rPr lang="en-US" sz="1200"/>
                  <a:t>S5</a:t>
                </a:r>
              </a:p>
            </p:txBody>
          </p:sp>
          <p:sp>
            <p:nvSpPr>
              <p:cNvPr id="62" name="AutoShape 28"/>
              <p:cNvSpPr>
                <a:spLocks noChangeArrowheads="1"/>
              </p:cNvSpPr>
              <p:nvPr/>
            </p:nvSpPr>
            <p:spPr bwMode="auto">
              <a:xfrm rot="16200000">
                <a:off x="1461" y="1865"/>
                <a:ext cx="89" cy="838"/>
              </a:xfrm>
              <a:prstGeom prst="downArrow">
                <a:avLst>
                  <a:gd name="adj1" fmla="val 50000"/>
                  <a:gd name="adj2" fmla="val 235393"/>
                </a:avLst>
              </a:prstGeom>
              <a:solidFill>
                <a:srgbClr val="FF0000">
                  <a:alpha val="50195"/>
                </a:srgbClr>
              </a:solidFill>
              <a:ln w="936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63" name="AutoShape 29"/>
              <p:cNvSpPr>
                <a:spLocks noChangeArrowheads="1"/>
              </p:cNvSpPr>
              <p:nvPr/>
            </p:nvSpPr>
            <p:spPr bwMode="auto">
              <a:xfrm rot="21583200">
                <a:off x="1926" y="2485"/>
                <a:ext cx="251" cy="180"/>
              </a:xfrm>
              <a:prstGeom prst="foldedCorner">
                <a:avLst>
                  <a:gd name="adj" fmla="val 1250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 anchor="ctr">
                <a:spAutoFit/>
              </a:bodyPr>
              <a:lstStyle/>
              <a:p>
                <a:r>
                  <a:rPr lang="en-US" sz="1200"/>
                  <a:t>S6</a:t>
                </a:r>
              </a:p>
            </p:txBody>
          </p:sp>
          <p:sp>
            <p:nvSpPr>
              <p:cNvPr id="64" name="AutoShape 30"/>
              <p:cNvSpPr>
                <a:spLocks noChangeArrowheads="1"/>
              </p:cNvSpPr>
              <p:nvPr/>
            </p:nvSpPr>
            <p:spPr bwMode="auto">
              <a:xfrm rot="16200000">
                <a:off x="1461" y="2159"/>
                <a:ext cx="89" cy="838"/>
              </a:xfrm>
              <a:prstGeom prst="downArrow">
                <a:avLst>
                  <a:gd name="adj1" fmla="val 50000"/>
                  <a:gd name="adj2" fmla="val 235393"/>
                </a:avLst>
              </a:prstGeom>
              <a:solidFill>
                <a:srgbClr val="FF0000">
                  <a:alpha val="50195"/>
                </a:srgbClr>
              </a:solidFill>
              <a:ln w="936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</p:grpSp>
        <p:sp>
          <p:nvSpPr>
            <p:cNvPr id="55" name="Text Box 31"/>
            <p:cNvSpPr txBox="1">
              <a:spLocks noChangeArrowheads="1"/>
            </p:cNvSpPr>
            <p:nvPr/>
          </p:nvSpPr>
          <p:spPr bwMode="auto">
            <a:xfrm>
              <a:off x="1099" y="631"/>
              <a:ext cx="17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  <a:buClrTx/>
              </a:pPr>
              <a:r>
                <a:rPr lang="en-US" sz="1600" dirty="0"/>
                <a:t>1. Partition level stats are gathered &amp; synopsis created</a:t>
              </a: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4329113" y="1348740"/>
            <a:ext cx="4700841" cy="2651760"/>
            <a:chOff x="2313" y="1182"/>
            <a:chExt cx="3274" cy="1848"/>
          </a:xfrm>
        </p:grpSpPr>
        <p:sp>
          <p:nvSpPr>
            <p:cNvPr id="74" name="AutoShape 33"/>
            <p:cNvSpPr>
              <a:spLocks noChangeArrowheads="1"/>
            </p:cNvSpPr>
            <p:nvPr/>
          </p:nvSpPr>
          <p:spPr bwMode="auto">
            <a:xfrm rot="-5401989">
              <a:off x="2966" y="1940"/>
              <a:ext cx="105" cy="334"/>
            </a:xfrm>
            <a:prstGeom prst="downArrow">
              <a:avLst>
                <a:gd name="adj1" fmla="val 50000"/>
                <a:gd name="adj2" fmla="val 79524"/>
              </a:avLst>
            </a:prstGeom>
            <a:solidFill>
              <a:schemeClr val="tx2"/>
            </a:solidFill>
            <a:ln w="936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2313" y="1182"/>
              <a:ext cx="3274" cy="1848"/>
              <a:chOff x="2313" y="1182"/>
              <a:chExt cx="3274" cy="1848"/>
            </a:xfrm>
          </p:grpSpPr>
          <p:sp>
            <p:nvSpPr>
              <p:cNvPr id="76" name="AutoShape 35"/>
              <p:cNvSpPr>
                <a:spLocks noChangeArrowheads="1"/>
              </p:cNvSpPr>
              <p:nvPr/>
            </p:nvSpPr>
            <p:spPr bwMode="auto">
              <a:xfrm rot="-1989">
                <a:off x="3230" y="1842"/>
                <a:ext cx="655" cy="334"/>
              </a:xfrm>
              <a:prstGeom prst="foldedCorner">
                <a:avLst>
                  <a:gd name="adj" fmla="val 1250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 anchor="ctr">
                <a:spAutoFit/>
              </a:bodyPr>
              <a:lstStyle/>
              <a:p>
                <a:r>
                  <a:rPr lang="en-US" sz="1400"/>
                  <a:t>Global Statistic</a:t>
                </a:r>
              </a:p>
            </p:txBody>
          </p:sp>
          <p:sp>
            <p:nvSpPr>
              <p:cNvPr id="77" name="AutoShape 36"/>
              <p:cNvSpPr>
                <a:spLocks/>
              </p:cNvSpPr>
              <p:nvPr/>
            </p:nvSpPr>
            <p:spPr bwMode="auto">
              <a:xfrm rot="36838">
                <a:off x="2313" y="1182"/>
                <a:ext cx="662" cy="1848"/>
              </a:xfrm>
              <a:prstGeom prst="rightBrace">
                <a:avLst>
                  <a:gd name="adj1" fmla="val 24917"/>
                  <a:gd name="adj2" fmla="val 50000"/>
                </a:avLst>
              </a:prstGeom>
              <a:noFill/>
              <a:ln w="4445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Text Box 37"/>
              <p:cNvSpPr txBox="1">
                <a:spLocks noChangeArrowheads="1"/>
              </p:cNvSpPr>
              <p:nvPr/>
            </p:nvSpPr>
            <p:spPr bwMode="auto">
              <a:xfrm>
                <a:off x="2784" y="1308"/>
                <a:ext cx="2803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algn="l"/>
                <a:r>
                  <a:rPr lang="en-US" sz="1600" dirty="0"/>
                  <a:t>2. Global stats generated by </a:t>
                </a:r>
                <a:r>
                  <a:rPr lang="en-US" sz="1600" dirty="0">
                    <a:cs typeface="Times New Roman" pitchFamily="18" charset="0"/>
                  </a:rPr>
                  <a:t>aggregating partition level statistics and synopsis </a:t>
                </a: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17926"/>
            <a:ext cx="8229600" cy="423784"/>
          </a:xfrm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Incremental statistics </a:t>
            </a:r>
            <a:r>
              <a:rPr lang="en-US" dirty="0" smtClean="0"/>
              <a:t>g</a:t>
            </a:r>
            <a:r>
              <a:rPr lang="en-US" dirty="0" smtClean="0">
                <a:cs typeface="Arial" pitchFamily="34" charset="0"/>
              </a:rPr>
              <a:t>athering 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66775" y="718185"/>
            <a:ext cx="1474788" cy="3876675"/>
            <a:chOff x="132" y="810"/>
            <a:chExt cx="929" cy="2442"/>
          </a:xfrm>
        </p:grpSpPr>
        <p:sp>
          <p:nvSpPr>
            <p:cNvPr id="45" name="AutoShape 164"/>
            <p:cNvSpPr>
              <a:spLocks noChangeArrowheads="1"/>
            </p:cNvSpPr>
            <p:nvPr/>
          </p:nvSpPr>
          <p:spPr bwMode="auto">
            <a:xfrm>
              <a:off x="132" y="810"/>
              <a:ext cx="929" cy="24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tx1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r>
                <a: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+mn-ea"/>
                </a:rPr>
                <a:t>Sales Table</a:t>
              </a:r>
            </a:p>
          </p:txBody>
        </p:sp>
        <p:sp>
          <p:nvSpPr>
            <p:cNvPr id="46" name="AutoShape 60"/>
            <p:cNvSpPr>
              <a:spLocks noChangeArrowheads="1"/>
            </p:cNvSpPr>
            <p:nvPr/>
          </p:nvSpPr>
          <p:spPr bwMode="auto">
            <a:xfrm>
              <a:off x="230" y="2279"/>
              <a:ext cx="732" cy="2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May 22</a:t>
              </a:r>
              <a:r>
                <a:rPr lang="en-US" sz="1000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nd</a:t>
              </a: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 </a:t>
              </a:r>
              <a:r>
                <a:rPr lang="en-US" sz="1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2011</a:t>
              </a:r>
              <a:endPara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47" name="AutoShape 61"/>
            <p:cNvSpPr>
              <a:spLocks noChangeArrowheads="1"/>
            </p:cNvSpPr>
            <p:nvPr/>
          </p:nvSpPr>
          <p:spPr bwMode="auto">
            <a:xfrm>
              <a:off x="230" y="2589"/>
              <a:ext cx="732" cy="2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May 23</a:t>
              </a:r>
              <a:r>
                <a:rPr lang="en-US" sz="1000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rd</a:t>
              </a: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 </a:t>
              </a:r>
              <a:r>
                <a:rPr lang="en-US" sz="1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2011</a:t>
              </a:r>
              <a:endPara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48" name="AutoShape 64"/>
            <p:cNvSpPr>
              <a:spLocks noChangeArrowheads="1"/>
            </p:cNvSpPr>
            <p:nvPr/>
          </p:nvSpPr>
          <p:spPr bwMode="auto">
            <a:xfrm>
              <a:off x="230" y="1037"/>
              <a:ext cx="732" cy="2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May 18</a:t>
              </a:r>
              <a:r>
                <a:rPr lang="en-US" sz="1000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th</a:t>
              </a: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 </a:t>
              </a:r>
              <a:r>
                <a:rPr lang="en-US" sz="1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2011</a:t>
              </a:r>
              <a:endPara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49" name="AutoShape 65"/>
            <p:cNvSpPr>
              <a:spLocks noChangeArrowheads="1"/>
            </p:cNvSpPr>
            <p:nvPr/>
          </p:nvSpPr>
          <p:spPr bwMode="auto">
            <a:xfrm>
              <a:off x="230" y="1347"/>
              <a:ext cx="732" cy="2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May 19</a:t>
              </a:r>
              <a:r>
                <a:rPr lang="en-US" sz="1000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th</a:t>
              </a: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 </a:t>
              </a:r>
              <a:r>
                <a:rPr lang="en-US" sz="1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2011</a:t>
              </a:r>
              <a:endPara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50" name="AutoShape 66"/>
            <p:cNvSpPr>
              <a:spLocks noChangeArrowheads="1"/>
            </p:cNvSpPr>
            <p:nvPr/>
          </p:nvSpPr>
          <p:spPr bwMode="auto">
            <a:xfrm>
              <a:off x="230" y="1657"/>
              <a:ext cx="732" cy="2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May 20</a:t>
              </a:r>
              <a:r>
                <a:rPr lang="en-US" sz="1000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th</a:t>
              </a: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 </a:t>
              </a:r>
              <a:r>
                <a:rPr lang="en-US" sz="1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2011</a:t>
              </a:r>
              <a:endPara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51" name="AutoShape 67"/>
            <p:cNvSpPr>
              <a:spLocks noChangeArrowheads="1"/>
            </p:cNvSpPr>
            <p:nvPr/>
          </p:nvSpPr>
          <p:spPr bwMode="auto">
            <a:xfrm>
              <a:off x="230" y="1968"/>
              <a:ext cx="732" cy="2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May 21</a:t>
              </a:r>
              <a:r>
                <a:rPr lang="en-US" sz="1000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st</a:t>
              </a:r>
              <a:r>
                <a:rPr lang="en-US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 </a:t>
              </a:r>
              <a:r>
                <a:rPr lang="en-US" sz="1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2011</a:t>
              </a:r>
              <a:endPara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endParaRPr>
            </a:p>
          </p:txBody>
        </p:sp>
      </p:grpSp>
      <p:sp>
        <p:nvSpPr>
          <p:cNvPr id="52" name="AutoShape 11"/>
          <p:cNvSpPr>
            <a:spLocks noChangeArrowheads="1"/>
          </p:cNvSpPr>
          <p:nvPr/>
        </p:nvSpPr>
        <p:spPr bwMode="auto">
          <a:xfrm>
            <a:off x="5070475" y="4053840"/>
            <a:ext cx="2479675" cy="465137"/>
          </a:xfrm>
          <a:prstGeom prst="flowChartMagneticDisk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400">
                <a:latin typeface="Arial" charset="0"/>
                <a:ea typeface="+mn-ea"/>
              </a:rPr>
              <a:t>Sysaux Tablespace</a:t>
            </a:r>
          </a:p>
        </p:txBody>
      </p:sp>
      <p:sp>
        <p:nvSpPr>
          <p:cNvPr id="41" name="AutoShape 62"/>
          <p:cNvSpPr>
            <a:spLocks noChangeArrowheads="1"/>
          </p:cNvSpPr>
          <p:nvPr/>
        </p:nvSpPr>
        <p:spPr bwMode="auto">
          <a:xfrm>
            <a:off x="1026795" y="4030345"/>
            <a:ext cx="1162050" cy="434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May 24</a:t>
            </a:r>
            <a:r>
              <a:rPr lang="en-US" sz="10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th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 </a:t>
            </a:r>
            <a:r>
              <a:rPr lang="en-US" sz="1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2011</a:t>
            </a:r>
            <a:endParaRPr lang="en-US" sz="1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369471" y="3478553"/>
            <a:ext cx="5045075" cy="939810"/>
            <a:chOff x="1081" y="2544"/>
            <a:chExt cx="3178" cy="592"/>
          </a:xfrm>
        </p:grpSpPr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081" y="2962"/>
              <a:ext cx="1123" cy="174"/>
              <a:chOff x="1087" y="2992"/>
              <a:chExt cx="1119" cy="174"/>
            </a:xfrm>
          </p:grpSpPr>
          <p:sp>
            <p:nvSpPr>
              <p:cNvPr id="53" name="AutoShape 18"/>
              <p:cNvSpPr>
                <a:spLocks noChangeArrowheads="1"/>
              </p:cNvSpPr>
              <p:nvPr/>
            </p:nvSpPr>
            <p:spPr bwMode="auto">
              <a:xfrm rot="-16800">
                <a:off x="1943" y="2992"/>
                <a:ext cx="263" cy="174"/>
              </a:xfrm>
              <a:prstGeom prst="foldedCorner">
                <a:avLst>
                  <a:gd name="adj" fmla="val 1250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 anchor="ctr">
                <a:spAutoFit/>
              </a:bodyPr>
              <a:lstStyle/>
              <a:p>
                <a:r>
                  <a:rPr lang="en-US" sz="1200"/>
                  <a:t>S7</a:t>
                </a:r>
              </a:p>
            </p:txBody>
          </p:sp>
          <p:sp>
            <p:nvSpPr>
              <p:cNvPr id="54" name="AutoShape 19"/>
              <p:cNvSpPr>
                <a:spLocks noChangeArrowheads="1"/>
              </p:cNvSpPr>
              <p:nvPr/>
            </p:nvSpPr>
            <p:spPr bwMode="auto">
              <a:xfrm rot="-5400000">
                <a:off x="1461" y="2651"/>
                <a:ext cx="89" cy="838"/>
              </a:xfrm>
              <a:prstGeom prst="downArrow">
                <a:avLst>
                  <a:gd name="adj1" fmla="val 50000"/>
                  <a:gd name="adj2" fmla="val 235393"/>
                </a:avLst>
              </a:prstGeom>
              <a:solidFill>
                <a:srgbClr val="FF0000">
                  <a:alpha val="50195"/>
                </a:srgbClr>
              </a:solidFill>
              <a:ln w="936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</p:grp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2603" y="2544"/>
              <a:ext cx="1656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en-US" sz="1600" dirty="0"/>
                <a:t>4. Gather partition statistics for new partition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729038" y="1329374"/>
            <a:ext cx="3738562" cy="3036888"/>
            <a:chOff x="1919" y="1675"/>
            <a:chExt cx="2355" cy="1913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1919" y="1675"/>
              <a:ext cx="737" cy="1913"/>
              <a:chOff x="1919" y="1675"/>
              <a:chExt cx="737" cy="1913"/>
            </a:xfrm>
          </p:grpSpPr>
          <p:cxnSp>
            <p:nvCxnSpPr>
              <p:cNvPr id="82" name="AutoShape 23"/>
              <p:cNvCxnSpPr>
                <a:cxnSpLocks noChangeShapeType="1"/>
                <a:endCxn id="89" idx="2"/>
              </p:cNvCxnSpPr>
              <p:nvPr/>
            </p:nvCxnSpPr>
            <p:spPr bwMode="auto">
              <a:xfrm rot="10800000">
                <a:off x="2052" y="3351"/>
                <a:ext cx="604" cy="237"/>
              </a:xfrm>
              <a:prstGeom prst="bentConnector2">
                <a:avLst/>
              </a:prstGeom>
              <a:noFill/>
              <a:ln w="28440">
                <a:solidFill>
                  <a:srgbClr val="000000"/>
                </a:solidFill>
                <a:prstDash val="sysDot"/>
                <a:miter lim="800000"/>
                <a:headEnd/>
                <a:tailEnd type="triangle" w="med" len="med"/>
              </a:ln>
            </p:spPr>
          </p:cxnSp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>
                <a:off x="1919" y="1675"/>
                <a:ext cx="270" cy="1676"/>
                <a:chOff x="1919" y="1675"/>
                <a:chExt cx="270" cy="1676"/>
              </a:xfrm>
            </p:grpSpPr>
            <p:sp>
              <p:nvSpPr>
                <p:cNvPr id="84" name="AutoShape 25"/>
                <p:cNvSpPr>
                  <a:spLocks noChangeArrowheads="1"/>
                </p:cNvSpPr>
                <p:nvPr/>
              </p:nvSpPr>
              <p:spPr bwMode="auto">
                <a:xfrm rot="21583200">
                  <a:off x="1919" y="1675"/>
                  <a:ext cx="253" cy="180"/>
                </a:xfrm>
                <a:prstGeom prst="foldedCorner">
                  <a:avLst>
                    <a:gd name="adj" fmla="val 12500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92075" tIns="46038" rIns="92075" bIns="46038" anchor="ctr">
                  <a:spAutoFit/>
                </a:bodyPr>
                <a:lstStyle/>
                <a:p>
                  <a:r>
                    <a:rPr lang="en-US" sz="1200" dirty="0"/>
                    <a:t>S1</a:t>
                  </a:r>
                </a:p>
              </p:txBody>
            </p:sp>
            <p:sp>
              <p:nvSpPr>
                <p:cNvPr id="85" name="AutoShape 26"/>
                <p:cNvSpPr>
                  <a:spLocks noChangeArrowheads="1"/>
                </p:cNvSpPr>
                <p:nvPr/>
              </p:nvSpPr>
              <p:spPr bwMode="auto">
                <a:xfrm rot="21583200">
                  <a:off x="1919" y="1970"/>
                  <a:ext cx="253" cy="180"/>
                </a:xfrm>
                <a:prstGeom prst="foldedCorner">
                  <a:avLst>
                    <a:gd name="adj" fmla="val 12500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92075" tIns="46038" rIns="92075" bIns="46038" anchor="ctr">
                  <a:spAutoFit/>
                </a:bodyPr>
                <a:lstStyle/>
                <a:p>
                  <a:r>
                    <a:rPr lang="en-US" sz="1200"/>
                    <a:t>S2</a:t>
                  </a:r>
                </a:p>
              </p:txBody>
            </p:sp>
            <p:sp>
              <p:nvSpPr>
                <p:cNvPr id="86" name="AutoShape 27"/>
                <p:cNvSpPr>
                  <a:spLocks noChangeArrowheads="1"/>
                </p:cNvSpPr>
                <p:nvPr/>
              </p:nvSpPr>
              <p:spPr bwMode="auto">
                <a:xfrm rot="21583200">
                  <a:off x="1919" y="2239"/>
                  <a:ext cx="253" cy="180"/>
                </a:xfrm>
                <a:prstGeom prst="foldedCorner">
                  <a:avLst>
                    <a:gd name="adj" fmla="val 12500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92075" tIns="46038" rIns="92075" bIns="46038" anchor="ctr">
                  <a:spAutoFit/>
                </a:bodyPr>
                <a:lstStyle/>
                <a:p>
                  <a:r>
                    <a:rPr lang="en-US" sz="1200"/>
                    <a:t>S3</a:t>
                  </a:r>
                </a:p>
              </p:txBody>
            </p:sp>
            <p:sp>
              <p:nvSpPr>
                <p:cNvPr id="87" name="AutoShape 28"/>
                <p:cNvSpPr>
                  <a:spLocks noChangeArrowheads="1"/>
                </p:cNvSpPr>
                <p:nvPr/>
              </p:nvSpPr>
              <p:spPr bwMode="auto">
                <a:xfrm rot="21583200">
                  <a:off x="1937" y="2550"/>
                  <a:ext cx="252" cy="180"/>
                </a:xfrm>
                <a:prstGeom prst="foldedCorner">
                  <a:avLst>
                    <a:gd name="adj" fmla="val 12500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92075" tIns="46038" rIns="92075" bIns="46038" anchor="ctr">
                  <a:spAutoFit/>
                </a:bodyPr>
                <a:lstStyle/>
                <a:p>
                  <a:r>
                    <a:rPr lang="en-US" sz="1200"/>
                    <a:t>S4</a:t>
                  </a:r>
                </a:p>
              </p:txBody>
            </p:sp>
            <p:sp>
              <p:nvSpPr>
                <p:cNvPr id="88" name="AutoShape 29"/>
                <p:cNvSpPr>
                  <a:spLocks noChangeArrowheads="1"/>
                </p:cNvSpPr>
                <p:nvPr/>
              </p:nvSpPr>
              <p:spPr bwMode="auto">
                <a:xfrm rot="21583200">
                  <a:off x="1926" y="2876"/>
                  <a:ext cx="251" cy="180"/>
                </a:xfrm>
                <a:prstGeom prst="foldedCorner">
                  <a:avLst>
                    <a:gd name="adj" fmla="val 12500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92075" tIns="46038" rIns="92075" bIns="46038" anchor="ctr">
                  <a:spAutoFit/>
                </a:bodyPr>
                <a:lstStyle/>
                <a:p>
                  <a:r>
                    <a:rPr lang="en-US" sz="1200"/>
                    <a:t>S5</a:t>
                  </a:r>
                </a:p>
              </p:txBody>
            </p:sp>
            <p:sp>
              <p:nvSpPr>
                <p:cNvPr id="89" name="AutoShape 30"/>
                <p:cNvSpPr>
                  <a:spLocks noChangeArrowheads="1"/>
                </p:cNvSpPr>
                <p:nvPr/>
              </p:nvSpPr>
              <p:spPr bwMode="auto">
                <a:xfrm rot="21583200">
                  <a:off x="1926" y="3171"/>
                  <a:ext cx="251" cy="180"/>
                </a:xfrm>
                <a:prstGeom prst="foldedCorner">
                  <a:avLst>
                    <a:gd name="adj" fmla="val 12500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92075" tIns="46038" rIns="92075" bIns="46038" anchor="ctr">
                  <a:spAutoFit/>
                </a:bodyPr>
                <a:lstStyle/>
                <a:p>
                  <a:r>
                    <a:rPr lang="en-US" sz="1200" dirty="0"/>
                    <a:t>S6</a:t>
                  </a:r>
                </a:p>
              </p:txBody>
            </p:sp>
          </p:grpSp>
        </p:grpSp>
        <p:sp>
          <p:nvSpPr>
            <p:cNvPr id="81" name="Text Box 31"/>
            <p:cNvSpPr txBox="1">
              <a:spLocks noChangeArrowheads="1"/>
            </p:cNvSpPr>
            <p:nvPr/>
          </p:nvSpPr>
          <p:spPr bwMode="auto">
            <a:xfrm>
              <a:off x="2618" y="2916"/>
              <a:ext cx="1656" cy="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en-US" sz="1600" dirty="0"/>
                <a:t>5. Retrieve synopsis for each of the other partitions from </a:t>
              </a:r>
              <a:r>
                <a:rPr lang="en-US" sz="1600" dirty="0" err="1"/>
                <a:t>Sysaux</a:t>
              </a:r>
              <a:endParaRPr lang="en-US" sz="1600" dirty="0"/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4329113" y="1348740"/>
            <a:ext cx="4647717" cy="2651760"/>
            <a:chOff x="2313" y="1182"/>
            <a:chExt cx="3237" cy="1848"/>
          </a:xfrm>
        </p:grpSpPr>
        <p:sp>
          <p:nvSpPr>
            <p:cNvPr id="93" name="AutoShape 33"/>
            <p:cNvSpPr>
              <a:spLocks noChangeArrowheads="1"/>
            </p:cNvSpPr>
            <p:nvPr/>
          </p:nvSpPr>
          <p:spPr bwMode="auto">
            <a:xfrm rot="-5401989">
              <a:off x="2966" y="1940"/>
              <a:ext cx="105" cy="334"/>
            </a:xfrm>
            <a:prstGeom prst="downArrow">
              <a:avLst>
                <a:gd name="adj1" fmla="val 50000"/>
                <a:gd name="adj2" fmla="val 79524"/>
              </a:avLst>
            </a:prstGeom>
            <a:solidFill>
              <a:schemeClr val="tx2"/>
            </a:solidFill>
            <a:ln w="936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2313" y="1182"/>
              <a:ext cx="3237" cy="1848"/>
              <a:chOff x="2313" y="1182"/>
              <a:chExt cx="3237" cy="1848"/>
            </a:xfrm>
          </p:grpSpPr>
          <p:sp>
            <p:nvSpPr>
              <p:cNvPr id="95" name="AutoShape 35"/>
              <p:cNvSpPr>
                <a:spLocks noChangeArrowheads="1"/>
              </p:cNvSpPr>
              <p:nvPr/>
            </p:nvSpPr>
            <p:spPr bwMode="auto">
              <a:xfrm rot="-1989">
                <a:off x="3230" y="1842"/>
                <a:ext cx="655" cy="334"/>
              </a:xfrm>
              <a:prstGeom prst="foldedCorner">
                <a:avLst>
                  <a:gd name="adj" fmla="val 1250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 anchor="ctr">
                <a:spAutoFit/>
              </a:bodyPr>
              <a:lstStyle/>
              <a:p>
                <a:r>
                  <a:rPr lang="en-US" sz="1400"/>
                  <a:t>Global Statistic</a:t>
                </a:r>
              </a:p>
            </p:txBody>
          </p:sp>
          <p:sp>
            <p:nvSpPr>
              <p:cNvPr id="96" name="AutoShape 36"/>
              <p:cNvSpPr>
                <a:spLocks/>
              </p:cNvSpPr>
              <p:nvPr/>
            </p:nvSpPr>
            <p:spPr bwMode="auto">
              <a:xfrm rot="36838">
                <a:off x="2313" y="1182"/>
                <a:ext cx="662" cy="1848"/>
              </a:xfrm>
              <a:prstGeom prst="rightBrace">
                <a:avLst>
                  <a:gd name="adj1" fmla="val 24917"/>
                  <a:gd name="adj2" fmla="val 50000"/>
                </a:avLst>
              </a:prstGeom>
              <a:noFill/>
              <a:ln w="4445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Text Box 37"/>
              <p:cNvSpPr txBox="1">
                <a:spLocks noChangeArrowheads="1"/>
              </p:cNvSpPr>
              <p:nvPr/>
            </p:nvSpPr>
            <p:spPr bwMode="auto">
              <a:xfrm>
                <a:off x="2784" y="1308"/>
                <a:ext cx="2766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r>
                  <a:rPr lang="en-US" sz="1600" dirty="0" smtClean="0"/>
                  <a:t>6. Global stats generated by </a:t>
                </a:r>
                <a:r>
                  <a:rPr lang="en-US" sz="1600" dirty="0" smtClean="0">
                    <a:cs typeface="Times New Roman" pitchFamily="18" charset="0"/>
                  </a:rPr>
                  <a:t>aggregating the original partition synopsis with the new one</a:t>
                </a:r>
                <a:endParaRPr lang="en-US" sz="16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98" name="Text Box 12"/>
          <p:cNvSpPr txBox="1">
            <a:spLocks noChangeArrowheads="1"/>
          </p:cNvSpPr>
          <p:nvPr/>
        </p:nvSpPr>
        <p:spPr bwMode="auto">
          <a:xfrm>
            <a:off x="2398395" y="817245"/>
            <a:ext cx="545782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sz="1600" dirty="0"/>
              <a:t>3. A new partition is added to the table &amp; Data is Loaded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 smtClean="0"/>
          </a:p>
        </p:txBody>
      </p:sp>
      <p:sp>
        <p:nvSpPr>
          <p:cNvPr id="59395" name="Rectangle 70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to gather statistics</a:t>
            </a:r>
          </a:p>
          <a:p>
            <a:r>
              <a:rPr lang="en-US" dirty="0" smtClean="0"/>
              <a:t>What basic statistics to collect</a:t>
            </a:r>
          </a:p>
          <a:p>
            <a:r>
              <a:rPr lang="en-US" dirty="0" smtClean="0"/>
              <a:t>Additional statistics</a:t>
            </a:r>
          </a:p>
          <a:p>
            <a:r>
              <a:rPr lang="en-US" dirty="0" smtClean="0"/>
              <a:t>When to gather statistics</a:t>
            </a:r>
          </a:p>
          <a:p>
            <a:r>
              <a:rPr lang="en-US" dirty="0" smtClean="0"/>
              <a:t>Statistics gathering performance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When not to gather statistics</a:t>
            </a:r>
          </a:p>
          <a:p>
            <a:r>
              <a:rPr lang="en-US" dirty="0" smtClean="0"/>
              <a:t>Other types of statistics</a:t>
            </a:r>
          </a:p>
        </p:txBody>
      </p:sp>
    </p:spTree>
    <p:extLst>
      <p:ext uri="{BB962C8B-B14F-4D97-AF65-F5344CB8AC3E}">
        <p14:creationId xmlns:p14="http://schemas.microsoft.com/office/powerpoint/2010/main" val="3452326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not to gather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127550"/>
            <a:ext cx="8229600" cy="3062606"/>
          </a:xfrm>
        </p:spPr>
        <p:txBody>
          <a:bodyPr/>
          <a:lstStyle/>
          <a:p>
            <a:r>
              <a:rPr lang="en-US" dirty="0" smtClean="0"/>
              <a:t>Volatile Tables</a:t>
            </a:r>
          </a:p>
          <a:p>
            <a:pPr lvl="1"/>
            <a:r>
              <a:rPr lang="en-US" sz="1800" dirty="0" smtClean="0"/>
              <a:t>Volume of data changes dramatically over a period of time</a:t>
            </a:r>
          </a:p>
          <a:p>
            <a:pPr lvl="1"/>
            <a:r>
              <a:rPr lang="en-US" sz="1800" dirty="0" smtClean="0"/>
              <a:t>For example orders  queue table</a:t>
            </a:r>
          </a:p>
          <a:p>
            <a:pPr lvl="2"/>
            <a:r>
              <a:rPr lang="en-US" sz="1600" dirty="0" smtClean="0"/>
              <a:t>Starts empty, orders come in, order get processed, ends day empty</a:t>
            </a:r>
          </a:p>
          <a:p>
            <a:r>
              <a:rPr lang="en-US" dirty="0" smtClean="0"/>
              <a:t>Global Temp Tables</a:t>
            </a:r>
          </a:p>
          <a:p>
            <a:pPr lvl="1"/>
            <a:r>
              <a:rPr lang="en-US" sz="1800" dirty="0" smtClean="0"/>
              <a:t>Application code stores intermediate result</a:t>
            </a:r>
          </a:p>
          <a:p>
            <a:pPr lvl="1"/>
            <a:r>
              <a:rPr lang="en-US" sz="1800" dirty="0" smtClean="0"/>
              <a:t>Some session have a lot of data, some have very little</a:t>
            </a:r>
          </a:p>
          <a:p>
            <a:r>
              <a:rPr lang="en-US" dirty="0" smtClean="0"/>
              <a:t>Intermediate work tables</a:t>
            </a:r>
          </a:p>
          <a:p>
            <a:pPr lvl="1"/>
            <a:r>
              <a:rPr lang="en-US" sz="1800" dirty="0" smtClean="0"/>
              <a:t>Written once, read once and then truncated or deleted</a:t>
            </a:r>
          </a:p>
          <a:p>
            <a:pPr lvl="1"/>
            <a:r>
              <a:rPr lang="en-US" sz="1800" dirty="0" smtClean="0"/>
              <a:t>For example part of an ETL process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not to gather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Data volume changes dramatically over time</a:t>
            </a:r>
          </a:p>
          <a:p>
            <a:r>
              <a:rPr lang="en-US" dirty="0" smtClean="0"/>
              <a:t>When is a good time to gather statistics?</a:t>
            </a:r>
          </a:p>
          <a:p>
            <a:endParaRPr lang="en-US" dirty="0" smtClean="0"/>
          </a:p>
          <a:p>
            <a:r>
              <a:rPr lang="en-US" dirty="0" smtClean="0"/>
              <a:t>Gather statistics when the table has a representative data volume</a:t>
            </a:r>
          </a:p>
          <a:p>
            <a:r>
              <a:rPr lang="en-US" dirty="0" smtClean="0"/>
              <a:t>Lock statistics to ensure statistics gathering job does not over write representative statistics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Volatile tables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gather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Can change the default value at the global level</a:t>
            </a:r>
          </a:p>
          <a:p>
            <a:pPr lvl="1"/>
            <a:r>
              <a:rPr lang="en-US" dirty="0" smtClean="0"/>
              <a:t>DBMS_STATS.SET_GLOBAL_PREF</a:t>
            </a:r>
          </a:p>
          <a:p>
            <a:pPr lvl="1"/>
            <a:r>
              <a:rPr lang="en-US" dirty="0" smtClean="0"/>
              <a:t>This changes the value for all existing objects and any new objects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Can change the default value at the table level</a:t>
            </a:r>
          </a:p>
          <a:p>
            <a:pPr lvl="1"/>
            <a:r>
              <a:rPr lang="en-US" dirty="0" smtClean="0"/>
              <a:t>DBMS_STATS.SET_TABLE_PREF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Changing Default Parameter Values for Gathering Statistics</a:t>
            </a:r>
          </a:p>
          <a:p>
            <a:endParaRPr lang="en-US" dirty="0"/>
          </a:p>
        </p:txBody>
      </p:sp>
      <p:pic>
        <p:nvPicPr>
          <p:cNvPr id="5" name="Picture 4" descr="set_prefs_increment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376" y="2474650"/>
            <a:ext cx="3613584" cy="1004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not to gather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Often seen as part of an ETL process</a:t>
            </a:r>
          </a:p>
          <a:p>
            <a:r>
              <a:rPr lang="en-US" dirty="0" smtClean="0"/>
              <a:t>Written once, read once, and then truncated or deleted</a:t>
            </a:r>
          </a:p>
          <a:p>
            <a:r>
              <a:rPr lang="en-US" dirty="0" smtClean="0"/>
              <a:t>When do you gather statistics?</a:t>
            </a:r>
          </a:p>
          <a:p>
            <a:endParaRPr lang="en-US" dirty="0" smtClean="0"/>
          </a:p>
          <a:p>
            <a:r>
              <a:rPr lang="en-US" dirty="0" smtClean="0"/>
              <a:t>Don’t gather statistics it will only increase ETL time</a:t>
            </a:r>
          </a:p>
          <a:p>
            <a:r>
              <a:rPr lang="en-US" dirty="0" smtClean="0"/>
              <a:t>Use Dynamic sampling</a:t>
            </a:r>
          </a:p>
          <a:p>
            <a:pPr lvl="1"/>
            <a:r>
              <a:rPr lang="en-US" dirty="0" smtClean="0"/>
              <a:t>Add dynamic sampling hint to SQL statements querying the intermediate table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Intermediate work tables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not to gather statistics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Add dynamic sampling hint </a:t>
            </a:r>
            <a:r>
              <a:rPr lang="en-US" smtClean="0"/>
              <a:t>or set </a:t>
            </a:r>
            <a:r>
              <a:rPr lang="en-US" dirty="0" smtClean="0"/>
              <a:t>it at the session or system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Intermediate work tables</a:t>
            </a:r>
          </a:p>
          <a:p>
            <a:endParaRPr lang="en-US" dirty="0"/>
          </a:p>
        </p:txBody>
      </p:sp>
      <p:pic>
        <p:nvPicPr>
          <p:cNvPr id="5" name="Picture 4" descr="ds_exam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" y="2176780"/>
            <a:ext cx="4419600" cy="78206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34540" y="2176780"/>
            <a:ext cx="2514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 smtClean="0"/>
          </a:p>
        </p:txBody>
      </p:sp>
      <p:sp>
        <p:nvSpPr>
          <p:cNvPr id="59395" name="Rectangle 70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to gather statistics</a:t>
            </a:r>
          </a:p>
          <a:p>
            <a:r>
              <a:rPr lang="en-US" dirty="0" smtClean="0"/>
              <a:t>What basic statistics to collect</a:t>
            </a:r>
          </a:p>
          <a:p>
            <a:r>
              <a:rPr lang="en-US" dirty="0" smtClean="0"/>
              <a:t>Additional statistics</a:t>
            </a:r>
          </a:p>
          <a:p>
            <a:r>
              <a:rPr lang="en-US" dirty="0" smtClean="0"/>
              <a:t>When to gather statistics</a:t>
            </a:r>
          </a:p>
          <a:p>
            <a:r>
              <a:rPr lang="en-US" dirty="0" smtClean="0"/>
              <a:t>Statistics gathering performance</a:t>
            </a:r>
          </a:p>
          <a:p>
            <a:r>
              <a:rPr lang="en-US" dirty="0" smtClean="0"/>
              <a:t>When not to gather statistics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Other types of statistics</a:t>
            </a:r>
          </a:p>
        </p:txBody>
      </p:sp>
    </p:spTree>
    <p:extLst>
      <p:ext uri="{BB962C8B-B14F-4D97-AF65-F5344CB8AC3E}">
        <p14:creationId xmlns:p14="http://schemas.microsoft.com/office/powerpoint/2010/main" val="3452326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Dictionary Statistics</a:t>
            </a:r>
          </a:p>
          <a:p>
            <a:r>
              <a:rPr lang="en-US" dirty="0" smtClean="0"/>
              <a:t>Fixed Object Statistics</a:t>
            </a:r>
          </a:p>
          <a:p>
            <a:r>
              <a:rPr lang="en-US" dirty="0" smtClean="0"/>
              <a:t>System Statistics</a:t>
            </a:r>
          </a:p>
          <a:p>
            <a:r>
              <a:rPr lang="en-US" dirty="0" smtClean="0"/>
              <a:t>Automatic Dynamic Sampling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Statistics on dictionary tables</a:t>
            </a:r>
          </a:p>
          <a:p>
            <a:r>
              <a:rPr lang="en-US" dirty="0" smtClean="0"/>
              <a:t>Maintained as part of the automatic statistics job</a:t>
            </a:r>
          </a:p>
          <a:p>
            <a:pPr lvl="1"/>
            <a:r>
              <a:rPr lang="en-US" dirty="0" smtClean="0"/>
              <a:t>Set preference AUTOSTATS_TARGET to ORACLE to have just these table gathered</a:t>
            </a:r>
          </a:p>
          <a:p>
            <a:r>
              <a:rPr lang="en-US" dirty="0" smtClean="0"/>
              <a:t> </a:t>
            </a:r>
            <a:r>
              <a:rPr lang="en-US" sz="2800" dirty="0" smtClean="0"/>
              <a:t>Manually gathering use </a:t>
            </a:r>
          </a:p>
          <a:p>
            <a:pPr lvl="1"/>
            <a:r>
              <a:rPr lang="en-US" dirty="0" smtClean="0"/>
              <a:t>DBMS_STATS.GATHER_DICTIONARY_STATS</a:t>
            </a:r>
          </a:p>
          <a:p>
            <a:pPr lvl="1"/>
            <a:r>
              <a:rPr lang="en-US" dirty="0" smtClean="0"/>
              <a:t>Set options to AUTO</a:t>
            </a:r>
          </a:p>
          <a:p>
            <a:pPr marL="212725" lvl="1" indent="-212725"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object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Fixed objects are the x$ tables and their indexes</a:t>
            </a:r>
          </a:p>
          <a:p>
            <a:pPr lvl="1"/>
            <a:r>
              <a:rPr lang="en-US" dirty="0" smtClean="0"/>
              <a:t>v$ performance views built on top of them </a:t>
            </a:r>
          </a:p>
          <a:p>
            <a:r>
              <a:rPr lang="en-US" dirty="0" smtClean="0"/>
              <a:t>NOT maintained as part of the automatic statistics job</a:t>
            </a:r>
          </a:p>
          <a:p>
            <a:r>
              <a:rPr lang="en-US" dirty="0" smtClean="0"/>
              <a:t>Dynamic sampling not used on X$ tables when stats are missing or stale</a:t>
            </a:r>
          </a:p>
          <a:p>
            <a:r>
              <a:rPr lang="en-US" dirty="0" smtClean="0"/>
              <a:t>Must be manually gathering</a:t>
            </a:r>
          </a:p>
          <a:p>
            <a:pPr lvl="1"/>
            <a:r>
              <a:rPr lang="en-US" dirty="0" smtClean="0"/>
              <a:t>DBMS_STATS.GATHER_FIXED_OBJECTS_STATS</a:t>
            </a:r>
          </a:p>
          <a:p>
            <a:r>
              <a:rPr lang="en-US" dirty="0" smtClean="0"/>
              <a:t>X$ tables are transient so gather when representative workload is on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Information about hardware database is running on</a:t>
            </a:r>
          </a:p>
          <a:p>
            <a:r>
              <a:rPr lang="en-US" dirty="0" smtClean="0"/>
              <a:t>NOT maintained as part of the automatic statistics job</a:t>
            </a:r>
          </a:p>
          <a:p>
            <a:r>
              <a:rPr lang="en-US" dirty="0" smtClean="0"/>
              <a:t>Manually gathered using</a:t>
            </a:r>
          </a:p>
          <a:p>
            <a:pPr lvl="1"/>
            <a:r>
              <a:rPr lang="en-US" dirty="0" smtClean="0"/>
              <a:t>DBMS_STATS.GATHER_SYSTEM_STATS</a:t>
            </a:r>
          </a:p>
          <a:p>
            <a:pPr lvl="1"/>
            <a:r>
              <a:rPr lang="en-US" dirty="0" smtClean="0"/>
              <a:t>Can be gathered with or without a workload</a:t>
            </a:r>
          </a:p>
          <a:p>
            <a:r>
              <a:rPr lang="en-US" dirty="0" smtClean="0"/>
              <a:t>Default setting are recommended for most systems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Information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mtClean="0"/>
              <a:t>Accompanying two part white paper series</a:t>
            </a:r>
          </a:p>
          <a:p>
            <a:pPr lvl="1"/>
            <a:r>
              <a:rPr lang="en-US" smtClean="0">
                <a:hlinkClick r:id="rId2"/>
              </a:rPr>
              <a:t>Understanding Optimizer Statistics</a:t>
            </a:r>
            <a:endParaRPr lang="en-US" smtClean="0"/>
          </a:p>
          <a:p>
            <a:pPr lvl="1"/>
            <a:r>
              <a:rPr lang="en-US" smtClean="0">
                <a:hlinkClick r:id="rId3"/>
              </a:rPr>
              <a:t>Best Practices for Managing Optimizer Statistics</a:t>
            </a:r>
            <a:endParaRPr lang="en-US" smtClean="0"/>
          </a:p>
          <a:p>
            <a:r>
              <a:rPr lang="en-US" smtClean="0"/>
              <a:t>Optimizer Blog</a:t>
            </a:r>
          </a:p>
          <a:p>
            <a:pPr lvl="1"/>
            <a:r>
              <a:rPr lang="en-US" smtClean="0">
                <a:hlinkClick r:id="rId4"/>
              </a:rPr>
              <a:t>https://blogs.oracle.com/optimizer/category/Statistics</a:t>
            </a:r>
            <a:endParaRPr lang="en-US" smtClean="0"/>
          </a:p>
          <a:p>
            <a:r>
              <a:rPr lang="en-US" smtClean="0"/>
              <a:t>Oracle.com</a:t>
            </a:r>
          </a:p>
          <a:p>
            <a:pPr lvl="1"/>
            <a:r>
              <a:rPr lang="en-US" smtClean="0">
                <a:hlinkClick r:id="rId5"/>
              </a:rPr>
              <a:t>http://www.oracle.com/technetwork/database/focus-areas/bi-datawarehousing/dbbi-tech-info-optmztn-092214.html</a:t>
            </a:r>
            <a:endParaRPr lang="en-US" smtClean="0"/>
          </a:p>
          <a:p>
            <a:pPr lvl="1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gather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Can change the default value at the schema level</a:t>
            </a:r>
          </a:p>
          <a:p>
            <a:pPr lvl="1"/>
            <a:r>
              <a:rPr lang="en-US" dirty="0" smtClean="0"/>
              <a:t>DBMS_STATS.SET_SCHEMA_PREF</a:t>
            </a:r>
          </a:p>
          <a:p>
            <a:pPr lvl="1"/>
            <a:r>
              <a:rPr lang="en-US" dirty="0" smtClean="0"/>
              <a:t>Current objects in the schema only</a:t>
            </a:r>
          </a:p>
          <a:p>
            <a:pPr lvl="1"/>
            <a:r>
              <a:rPr lang="en-US" dirty="0" smtClean="0"/>
              <a:t>New objects pick up global preferences</a:t>
            </a:r>
          </a:p>
          <a:p>
            <a:r>
              <a:rPr lang="en-US" dirty="0" smtClean="0"/>
              <a:t>Can change the default value at the database level</a:t>
            </a:r>
          </a:p>
          <a:p>
            <a:pPr lvl="1"/>
            <a:r>
              <a:rPr lang="en-US" dirty="0" smtClean="0"/>
              <a:t>DBMS_STATS.SET_DATABASE_PREF</a:t>
            </a:r>
          </a:p>
          <a:p>
            <a:pPr lvl="1"/>
            <a:r>
              <a:rPr lang="en-US" dirty="0" smtClean="0"/>
              <a:t>Current objects in the Database only</a:t>
            </a:r>
          </a:p>
          <a:p>
            <a:pPr lvl="1"/>
            <a:r>
              <a:rPr lang="en-US" dirty="0" smtClean="0"/>
              <a:t>New objects pick up global preferences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Changing Default Parameter Values for Gathering Statistics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gather statistics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Changing Default Parameter Values for Gathering Statistics</a:t>
            </a:r>
          </a:p>
          <a:p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808038" y="658572"/>
            <a:ext cx="8139112" cy="31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The following parameter defaults can be changed:</a:t>
            </a:r>
          </a:p>
          <a:p>
            <a:r>
              <a:rPr lang="en-US" dirty="0" smtClean="0"/>
              <a:t>CASCADE</a:t>
            </a:r>
          </a:p>
          <a:p>
            <a:r>
              <a:rPr lang="en-US" dirty="0" smtClean="0"/>
              <a:t>CONCURRENT</a:t>
            </a:r>
          </a:p>
          <a:p>
            <a:r>
              <a:rPr lang="en-US" dirty="0" smtClean="0"/>
              <a:t>DEGREE </a:t>
            </a:r>
          </a:p>
          <a:p>
            <a:r>
              <a:rPr lang="en-US" dirty="0" smtClean="0"/>
              <a:t>ESTIMATE_PERCENT</a:t>
            </a:r>
          </a:p>
          <a:p>
            <a:r>
              <a:rPr lang="en-US" dirty="0" smtClean="0"/>
              <a:t>GRANULARITY</a:t>
            </a:r>
          </a:p>
          <a:p>
            <a:endParaRPr lang="en-US" dirty="0" smtClean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505200" y="1412030"/>
            <a:ext cx="5654040" cy="30626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lvl="0" indent="-168275" defTabSz="228600" fontAlgn="auto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INCREMENTAL </a:t>
            </a:r>
          </a:p>
          <a:p>
            <a:pPr marL="228600" lvl="0" indent="-168275" defTabSz="228600" fontAlgn="auto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METHOD_OPT 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PUBLISH </a:t>
            </a:r>
          </a:p>
          <a:p>
            <a:pPr marL="228600" indent="-168275" defTabSz="228600" fontAlgn="auto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STALE_PERCENT</a:t>
            </a:r>
          </a:p>
          <a:p>
            <a:pPr marL="228600" lvl="0" indent="-168275" defTabSz="228600" fontAlgn="auto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24545"/>
                </a:solidFill>
                <a:ea typeface="+mn-ea"/>
              </a:rPr>
              <a:t>AUTOSTATS_TARGET </a:t>
            </a:r>
            <a:r>
              <a:rPr lang="en-US" sz="1600" dirty="0" smtClean="0">
                <a:solidFill>
                  <a:srgbClr val="424545"/>
                </a:solidFill>
                <a:ea typeface="+mn-ea"/>
              </a:rPr>
              <a:t>(SET_GLOBAL_PREFS only) 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_PPT_Template_10x5.6_v2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C9C9C9"/>
      </a:lt2>
      <a:accent1>
        <a:srgbClr val="829E7E"/>
      </a:accent1>
      <a:accent2>
        <a:srgbClr val="7F7F7F"/>
      </a:accent2>
      <a:accent3>
        <a:srgbClr val="C8CC94"/>
      </a:accent3>
      <a:accent4>
        <a:srgbClr val="9FB3A9"/>
      </a:accent4>
      <a:accent5>
        <a:srgbClr val="5B6981"/>
      </a:accent5>
      <a:accent6>
        <a:srgbClr val="D3CAAF"/>
      </a:accent6>
      <a:hlink>
        <a:srgbClr val="0070C0"/>
      </a:hlink>
      <a:folHlink>
        <a:srgbClr val="2929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lIns="0" tIns="0" rIns="0" bIns="0" rtlCol="0" anchor="t" anchorCtr="0"/>
      <a:lstStyle>
        <a:defPPr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Corporate_PPT_Template_10x5.6_v2.potx</Template>
  <TotalTime>18967</TotalTime>
  <Words>3375</Words>
  <Application>Microsoft Office PowerPoint</Application>
  <PresentationFormat>On-screen Show (16:9)</PresentationFormat>
  <Paragraphs>799</Paragraphs>
  <Slides>77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Corporate_PPT_Template_10x5.6_v2</vt:lpstr>
      <vt:lpstr>Oracle 2012</vt:lpstr>
      <vt:lpstr>2_Oracle 2012</vt:lpstr>
      <vt:lpstr>1_Oracle 2012</vt:lpstr>
      <vt:lpstr>Bitmap Image</vt:lpstr>
      <vt:lpstr>Understanding Optimizer Statistics  </vt:lpstr>
      <vt:lpstr>Optimizer Statistics</vt:lpstr>
      <vt:lpstr>Agenda</vt:lpstr>
      <vt:lpstr>How to gather statistics</vt:lpstr>
      <vt:lpstr>How to gather statistics</vt:lpstr>
      <vt:lpstr>How to gather statistics</vt:lpstr>
      <vt:lpstr>How to gather statistics</vt:lpstr>
      <vt:lpstr>How to gather statistics</vt:lpstr>
      <vt:lpstr>How to gather statistics</vt:lpstr>
      <vt:lpstr>How to gather statistics</vt:lpstr>
      <vt:lpstr>How to gather statistics</vt:lpstr>
      <vt:lpstr>How to gather statistics</vt:lpstr>
      <vt:lpstr>Agenda</vt:lpstr>
      <vt:lpstr>What basic statistics to collect</vt:lpstr>
      <vt:lpstr>What basic statistics to collect</vt:lpstr>
      <vt:lpstr>What basic statistics to collect</vt:lpstr>
      <vt:lpstr>What basic statistics to collect</vt:lpstr>
      <vt:lpstr>Histograms</vt:lpstr>
      <vt:lpstr>Histograms</vt:lpstr>
      <vt:lpstr>Histograms</vt:lpstr>
      <vt:lpstr>Histograms</vt:lpstr>
      <vt:lpstr>How to gather statistics</vt:lpstr>
      <vt:lpstr>Bind peeking and histograms prior to 11g</vt:lpstr>
      <vt:lpstr>Bind peeking and histograms prior to 11g</vt:lpstr>
      <vt:lpstr>Bind peeking and histograms prior to 11g</vt:lpstr>
      <vt:lpstr>Solutions for bind peeking and histograms</vt:lpstr>
      <vt:lpstr>With Adaptive Cursor Sharing</vt:lpstr>
      <vt:lpstr>Adaptive Cursor Sharing</vt:lpstr>
      <vt:lpstr>Adaptive Cursor Sharing</vt:lpstr>
      <vt:lpstr>Adaptive Cursor Sharing</vt:lpstr>
      <vt:lpstr>Adaptive Cursor Sharing</vt:lpstr>
      <vt:lpstr>Adaptive Cursor Sharing</vt:lpstr>
      <vt:lpstr>Adaptive Cursor Sharing</vt:lpstr>
      <vt:lpstr>Adaptive Cursor Sharing</vt:lpstr>
      <vt:lpstr>How to gather statistics</vt:lpstr>
      <vt:lpstr>Nearly popular values</vt:lpstr>
      <vt:lpstr>Nearly popular values</vt:lpstr>
      <vt:lpstr>Agenda</vt:lpstr>
      <vt:lpstr>Additional statistics</vt:lpstr>
      <vt:lpstr>Extended Statistics – column group statistics</vt:lpstr>
      <vt:lpstr>Extended Statistics – column group statistics</vt:lpstr>
      <vt:lpstr>Extended Statistics – column group statistics</vt:lpstr>
      <vt:lpstr>Extended Statistics – column group statistics</vt:lpstr>
      <vt:lpstr>Extended Statistics – expression statistics example</vt:lpstr>
      <vt:lpstr>Extended Statistics – expression statistics solution</vt:lpstr>
      <vt:lpstr>Extended Statistics</vt:lpstr>
      <vt:lpstr>Extended Statistics</vt:lpstr>
      <vt:lpstr>Extended Statistics</vt:lpstr>
      <vt:lpstr>Extended Statistics</vt:lpstr>
      <vt:lpstr>Extended Statistics</vt:lpstr>
      <vt:lpstr>Agenda</vt:lpstr>
      <vt:lpstr>When to gather statistics</vt:lpstr>
      <vt:lpstr>Automatic statistics gathering</vt:lpstr>
      <vt:lpstr>Automatic statistics gathering</vt:lpstr>
      <vt:lpstr>When to gather statistics</vt:lpstr>
      <vt:lpstr>Agenda</vt:lpstr>
      <vt:lpstr>Statistics gathering performance</vt:lpstr>
      <vt:lpstr>Statistics gathering performance</vt:lpstr>
      <vt:lpstr>Statistics gathering performance</vt:lpstr>
      <vt:lpstr>Statistics gathering performance</vt:lpstr>
      <vt:lpstr>Statistics gathering performance</vt:lpstr>
      <vt:lpstr>Statistics gathering performance</vt:lpstr>
      <vt:lpstr>Statistics gathering performance</vt:lpstr>
      <vt:lpstr>Statistics gathering performance</vt:lpstr>
      <vt:lpstr>Incremental statistics gathering </vt:lpstr>
      <vt:lpstr>Incremental statistics gathering </vt:lpstr>
      <vt:lpstr>Agenda</vt:lpstr>
      <vt:lpstr>When not to gather statistics</vt:lpstr>
      <vt:lpstr>When not to gather statistics</vt:lpstr>
      <vt:lpstr>When not to gather statistics</vt:lpstr>
      <vt:lpstr>When not to gather statistics</vt:lpstr>
      <vt:lpstr>Agenda</vt:lpstr>
      <vt:lpstr>Other types of statistics</vt:lpstr>
      <vt:lpstr>Dictionary statistics</vt:lpstr>
      <vt:lpstr>Fixed object statistics</vt:lpstr>
      <vt:lpstr>System statistics</vt:lpstr>
      <vt:lpstr>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Maricel Lennon</dc:creator>
  <dc:description>This presentation contains information proprietary to Oracle Corporation</dc:description>
  <cp:lastModifiedBy>tkyte</cp:lastModifiedBy>
  <cp:revision>1113</cp:revision>
  <cp:lastPrinted>2011-07-26T01:11:56Z</cp:lastPrinted>
  <dcterms:created xsi:type="dcterms:W3CDTF">2013-02-22T05:00:17Z</dcterms:created>
  <dcterms:modified xsi:type="dcterms:W3CDTF">2014-04-07T14:21:59Z</dcterms:modified>
</cp:coreProperties>
</file>