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1" r:id="rId1"/>
    <p:sldMasterId id="2147483757" r:id="rId2"/>
    <p:sldMasterId id="2147483766" r:id="rId3"/>
    <p:sldMasterId id="2147483769" r:id="rId4"/>
  </p:sldMasterIdLst>
  <p:notesMasterIdLst>
    <p:notesMasterId r:id="rId80"/>
  </p:notesMasterIdLst>
  <p:handoutMasterIdLst>
    <p:handoutMasterId r:id="rId81"/>
  </p:handoutMasterIdLst>
  <p:sldIdLst>
    <p:sldId id="671" r:id="rId5"/>
    <p:sldId id="609" r:id="rId6"/>
    <p:sldId id="508" r:id="rId7"/>
    <p:sldId id="522" r:id="rId8"/>
    <p:sldId id="523" r:id="rId9"/>
    <p:sldId id="677" r:id="rId10"/>
    <p:sldId id="524" r:id="rId11"/>
    <p:sldId id="525" r:id="rId12"/>
    <p:sldId id="699" r:id="rId13"/>
    <p:sldId id="700" r:id="rId14"/>
    <p:sldId id="701" r:id="rId15"/>
    <p:sldId id="702" r:id="rId16"/>
    <p:sldId id="703" r:id="rId17"/>
    <p:sldId id="704" r:id="rId18"/>
    <p:sldId id="705" r:id="rId19"/>
    <p:sldId id="706" r:id="rId20"/>
    <p:sldId id="707" r:id="rId21"/>
    <p:sldId id="708" r:id="rId22"/>
    <p:sldId id="709" r:id="rId23"/>
    <p:sldId id="526" r:id="rId24"/>
    <p:sldId id="528" r:id="rId25"/>
    <p:sldId id="678" r:id="rId26"/>
    <p:sldId id="532" r:id="rId27"/>
    <p:sldId id="533" r:id="rId28"/>
    <p:sldId id="534" r:id="rId29"/>
    <p:sldId id="626" r:id="rId30"/>
    <p:sldId id="591" r:id="rId31"/>
    <p:sldId id="538" r:id="rId32"/>
    <p:sldId id="539" r:id="rId33"/>
    <p:sldId id="683" r:id="rId34"/>
    <p:sldId id="684" r:id="rId35"/>
    <p:sldId id="686" r:id="rId36"/>
    <p:sldId id="542" r:id="rId37"/>
    <p:sldId id="544" r:id="rId38"/>
    <p:sldId id="682" r:id="rId39"/>
    <p:sldId id="546" r:id="rId40"/>
    <p:sldId id="547" r:id="rId41"/>
    <p:sldId id="549" r:id="rId42"/>
    <p:sldId id="687" r:id="rId43"/>
    <p:sldId id="552" r:id="rId44"/>
    <p:sldId id="602" r:id="rId45"/>
    <p:sldId id="553" r:id="rId46"/>
    <p:sldId id="562" r:id="rId47"/>
    <p:sldId id="689" r:id="rId48"/>
    <p:sldId id="565" r:id="rId49"/>
    <p:sldId id="564" r:id="rId50"/>
    <p:sldId id="588" r:id="rId51"/>
    <p:sldId id="566" r:id="rId52"/>
    <p:sldId id="690" r:id="rId53"/>
    <p:sldId id="613" r:id="rId54"/>
    <p:sldId id="614" r:id="rId55"/>
    <p:sldId id="652" r:id="rId56"/>
    <p:sldId id="691" r:id="rId57"/>
    <p:sldId id="692" r:id="rId58"/>
    <p:sldId id="649" r:id="rId59"/>
    <p:sldId id="650" r:id="rId60"/>
    <p:sldId id="654" r:id="rId61"/>
    <p:sldId id="694" r:id="rId62"/>
    <p:sldId id="655" r:id="rId63"/>
    <p:sldId id="656" r:id="rId64"/>
    <p:sldId id="662" r:id="rId65"/>
    <p:sldId id="663" r:id="rId66"/>
    <p:sldId id="664" r:id="rId67"/>
    <p:sldId id="665" r:id="rId68"/>
    <p:sldId id="657" r:id="rId69"/>
    <p:sldId id="695" r:id="rId70"/>
    <p:sldId id="696" r:id="rId71"/>
    <p:sldId id="637" r:id="rId72"/>
    <p:sldId id="697" r:id="rId73"/>
    <p:sldId id="620" r:id="rId74"/>
    <p:sldId id="621" r:id="rId75"/>
    <p:sldId id="640" r:id="rId76"/>
    <p:sldId id="641" r:id="rId77"/>
    <p:sldId id="601" r:id="rId78"/>
    <p:sldId id="670" r:id="rId79"/>
  </p:sldIdLst>
  <p:sldSz cx="9144000" cy="5143500" type="screen16x9"/>
  <p:notesSz cx="9144000" cy="6858000"/>
  <p:defaultTextStyle>
    <a:defPPr>
      <a:defRPr lang="en-US"/>
    </a:defPPr>
    <a:lvl1pPr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1pPr>
    <a:lvl2pPr marL="457200"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2pPr>
    <a:lvl3pPr marL="914400"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3pPr>
    <a:lvl4pPr marL="1371600"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4pPr>
    <a:lvl5pPr marL="1828800"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5pPr>
    <a:lvl6pPr marL="2286000" algn="l" defTabSz="457200" rtl="0" eaLnBrk="1" latinLnBrk="0" hangingPunct="1">
      <a:defRPr sz="2000" b="1" kern="1200">
        <a:solidFill>
          <a:schemeClr val="tx1"/>
        </a:solidFill>
        <a:latin typeface="Arial" charset="0"/>
        <a:ea typeface="+mn-ea"/>
        <a:cs typeface="+mn-cs"/>
      </a:defRPr>
    </a:lvl6pPr>
    <a:lvl7pPr marL="2743200" algn="l" defTabSz="457200" rtl="0" eaLnBrk="1" latinLnBrk="0" hangingPunct="1">
      <a:defRPr sz="2000" b="1" kern="1200">
        <a:solidFill>
          <a:schemeClr val="tx1"/>
        </a:solidFill>
        <a:latin typeface="Arial" charset="0"/>
        <a:ea typeface="+mn-ea"/>
        <a:cs typeface="+mn-cs"/>
      </a:defRPr>
    </a:lvl7pPr>
    <a:lvl8pPr marL="3200400" algn="l" defTabSz="457200" rtl="0" eaLnBrk="1" latinLnBrk="0" hangingPunct="1">
      <a:defRPr sz="2000" b="1" kern="1200">
        <a:solidFill>
          <a:schemeClr val="tx1"/>
        </a:solidFill>
        <a:latin typeface="Arial" charset="0"/>
        <a:ea typeface="+mn-ea"/>
        <a:cs typeface="+mn-cs"/>
      </a:defRPr>
    </a:lvl8pPr>
    <a:lvl9pPr marL="3657600" algn="l" defTabSz="457200" rtl="0" eaLnBrk="1" latinLnBrk="0" hangingPunct="1">
      <a:defRPr sz="20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9FB3A9"/>
    <a:srgbClr val="94958B"/>
    <a:srgbClr val="545F75"/>
    <a:srgbClr val="B8B8B8"/>
    <a:srgbClr val="663300"/>
    <a:srgbClr val="660066"/>
    <a:srgbClr val="A6B0A4"/>
    <a:srgbClr val="FF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069" autoAdjust="0"/>
    <p:restoredTop sz="94660" autoAdjust="0"/>
  </p:normalViewPr>
  <p:slideViewPr>
    <p:cSldViewPr snapToGrid="0">
      <p:cViewPr>
        <p:scale>
          <a:sx n="129" d="100"/>
          <a:sy n="129" d="100"/>
        </p:scale>
        <p:origin x="-78" y="-108"/>
      </p:cViewPr>
      <p:guideLst>
        <p:guide orient="horz" pos="2914"/>
        <p:guide orient="horz" pos="2050"/>
        <p:guide orient="horz" pos="315"/>
        <p:guide orient="horz" pos="1118"/>
        <p:guide orient="horz" pos="2640"/>
        <p:guide orient="horz" pos="576"/>
        <p:guide orient="horz" pos="2516"/>
        <p:guide pos="5504"/>
        <p:guide pos="4940"/>
        <p:guide pos="568"/>
        <p:guide pos="3696"/>
        <p:guide pos="962"/>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20" d="100"/>
        <a:sy n="120" d="100"/>
      </p:scale>
      <p:origin x="0" y="18288"/>
    </p:cViewPr>
  </p:sorterViewPr>
  <p:notesViewPr>
    <p:cSldViewPr snapToGrid="0">
      <p:cViewPr>
        <p:scale>
          <a:sx n="300" d="100"/>
          <a:sy n="300" d="100"/>
        </p:scale>
        <p:origin x="-2704" y="-9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60.xml"/><Relationship Id="rId2" Type="http://schemas.openxmlformats.org/officeDocument/2006/relationships/slide" Target="slides/slide59.xml"/><Relationship Id="rId1"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buClrTx/>
              <a:defRPr sz="1200" b="0">
                <a:latin typeface="Times" charset="0"/>
              </a:defRPr>
            </a:lvl1pPr>
          </a:lstStyle>
          <a:p>
            <a:pPr>
              <a:defRPr/>
            </a:pPr>
            <a:endParaRPr lang="en-US"/>
          </a:p>
        </p:txBody>
      </p:sp>
      <p:sp>
        <p:nvSpPr>
          <p:cNvPr id="258051"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defRPr sz="1200" b="0">
                <a:latin typeface="Times" charset="0"/>
              </a:defRPr>
            </a:lvl1pPr>
          </a:lstStyle>
          <a:p>
            <a:pPr>
              <a:defRPr/>
            </a:pPr>
            <a:endParaRPr lang="en-US"/>
          </a:p>
        </p:txBody>
      </p:sp>
      <p:sp>
        <p:nvSpPr>
          <p:cNvPr id="258052"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buClrTx/>
              <a:defRPr sz="1200" b="0">
                <a:latin typeface="Times" charset="0"/>
              </a:defRPr>
            </a:lvl1pPr>
          </a:lstStyle>
          <a:p>
            <a:pPr>
              <a:defRPr/>
            </a:pPr>
            <a:endParaRPr lang="en-US"/>
          </a:p>
        </p:txBody>
      </p:sp>
      <p:sp>
        <p:nvSpPr>
          <p:cNvPr id="258053"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buClrTx/>
              <a:defRPr sz="1200" b="0">
                <a:latin typeface="Times" charset="0"/>
              </a:defRPr>
            </a:lvl1pPr>
          </a:lstStyle>
          <a:p>
            <a:fld id="{130F309F-0608-7A48-AC0D-BEE77557B6AA}" type="slidenum">
              <a:rPr lang="en-US"/>
              <a:pPr/>
              <a:t>‹#›</a:t>
            </a:fld>
            <a:endParaRPr lang="en-US"/>
          </a:p>
        </p:txBody>
      </p:sp>
    </p:spTree>
    <p:extLst>
      <p:ext uri="{BB962C8B-B14F-4D97-AF65-F5344CB8AC3E}">
        <p14:creationId xmlns:p14="http://schemas.microsoft.com/office/powerpoint/2010/main" val="2346088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buClrTx/>
              <a:defRPr sz="1200" b="0">
                <a:latin typeface="Times" charset="0"/>
              </a:defRPr>
            </a:lvl1pPr>
          </a:lstStyle>
          <a:p>
            <a:pPr>
              <a:defRPr/>
            </a:pPr>
            <a:endParaRPr lang="en-US"/>
          </a:p>
        </p:txBody>
      </p:sp>
      <p:sp>
        <p:nvSpPr>
          <p:cNvPr id="4099"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defRPr sz="1200" b="0">
                <a:latin typeface="Times"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2286000" y="514350"/>
            <a:ext cx="4572000" cy="25717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buClrTx/>
              <a:defRPr sz="1200" b="0">
                <a:latin typeface="Times" charset="0"/>
              </a:defRPr>
            </a:lvl1pPr>
          </a:lstStyle>
          <a:p>
            <a:pPr>
              <a:defRPr/>
            </a:pPr>
            <a:endParaRPr lang="en-US"/>
          </a:p>
        </p:txBody>
      </p:sp>
      <p:sp>
        <p:nvSpPr>
          <p:cNvPr id="4103"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buClrTx/>
              <a:defRPr sz="1200" b="0">
                <a:latin typeface="Times" charset="0"/>
              </a:defRPr>
            </a:lvl1pPr>
          </a:lstStyle>
          <a:p>
            <a:fld id="{78C649C2-5F6B-9E4A-9617-25A41EEE4AB0}" type="slidenum">
              <a:rPr lang="en-US"/>
              <a:pPr/>
              <a:t>‹#›</a:t>
            </a:fld>
            <a:endParaRPr lang="en-US"/>
          </a:p>
        </p:txBody>
      </p:sp>
    </p:spTree>
    <p:extLst>
      <p:ext uri="{BB962C8B-B14F-4D97-AF65-F5344CB8AC3E}">
        <p14:creationId xmlns:p14="http://schemas.microsoft.com/office/powerpoint/2010/main" val="15129572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kern="1200">
        <a:solidFill>
          <a:schemeClr val="tx1"/>
        </a:solidFill>
        <a:latin typeface="Arial" charset="0"/>
        <a:ea typeface="+mn-ea"/>
        <a:cs typeface="+mn-cs"/>
      </a:defRPr>
    </a:lvl1pPr>
    <a:lvl2pPr marL="1143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338138" indent="-109538" algn="l" rtl="0" eaLnBrk="0" fontAlgn="base" hangingPunct="0">
      <a:spcBef>
        <a:spcPct val="30000"/>
      </a:spcBef>
      <a:spcAft>
        <a:spcPct val="0"/>
      </a:spcAft>
      <a:buSzPct val="100000"/>
      <a:buFont typeface="Times" charset="0"/>
      <a:buChar char="•"/>
      <a:defRPr sz="1000" kern="1200">
        <a:solidFill>
          <a:schemeClr val="tx1"/>
        </a:solidFill>
        <a:latin typeface="Arial" charset="0"/>
        <a:ea typeface="ＭＳ Ｐゴシック" charset="-128"/>
        <a:cs typeface="+mn-cs"/>
      </a:defRPr>
    </a:lvl3pPr>
    <a:lvl4pPr marL="579438" indent="-120650" algn="l" rtl="0" eaLnBrk="0" fontAlgn="base" hangingPunct="0">
      <a:spcBef>
        <a:spcPct val="30000"/>
      </a:spcBef>
      <a:spcAft>
        <a:spcPct val="0"/>
      </a:spcAft>
      <a:buChar char="–"/>
      <a:defRPr sz="1000" kern="1200">
        <a:solidFill>
          <a:schemeClr val="tx1"/>
        </a:solidFill>
        <a:latin typeface="Arial" charset="0"/>
        <a:ea typeface="ＭＳ Ｐゴシック" charset="-128"/>
        <a:cs typeface="+mn-cs"/>
      </a:defRPr>
    </a:lvl4pPr>
    <a:lvl5pPr marL="693738" algn="l" rtl="0" eaLnBrk="0" fontAlgn="base" hangingPunct="0">
      <a:spcBef>
        <a:spcPct val="30000"/>
      </a:spcBef>
      <a:spcAft>
        <a:spcPct val="0"/>
      </a:spcAft>
      <a:defRPr sz="9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4AD845F-F96C-4046-9765-DE5A168FCF1F}" type="slidenum">
              <a:rPr lang="en-US"/>
              <a:pPr/>
              <a:t>35</a:t>
            </a:fld>
            <a:endParaRPr lang="en-US"/>
          </a:p>
        </p:txBody>
      </p:sp>
      <p:sp>
        <p:nvSpPr>
          <p:cNvPr id="65539" name="Rectangle 1026"/>
          <p:cNvSpPr>
            <a:spLocks noGrp="1" noRot="1" noChangeAspect="1" noChangeArrowheads="1" noTextEdit="1"/>
          </p:cNvSpPr>
          <p:nvPr>
            <p:ph type="sldImg"/>
          </p:nvPr>
        </p:nvSpPr>
        <p:spPr>
          <a:xfrm>
            <a:off x="2286000" y="514350"/>
            <a:ext cx="4572000" cy="2571750"/>
          </a:xfrm>
          <a:solidFill>
            <a:srgbClr val="FFFFFF"/>
          </a:solidFill>
          <a:ln/>
        </p:spPr>
      </p:sp>
      <p:sp>
        <p:nvSpPr>
          <p:cNvPr id="6554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2286000" y="514350"/>
            <a:ext cx="4572000" cy="2571750"/>
          </a:xfrm>
          <a:ln/>
        </p:spPr>
      </p:sp>
      <p:sp>
        <p:nvSpPr>
          <p:cNvPr id="51203" name="Rectangle 3"/>
          <p:cNvSpPr>
            <a:spLocks noGrp="1" noChangeArrowheads="1"/>
          </p:cNvSpPr>
          <p:nvPr>
            <p:ph type="body" idx="1"/>
          </p:nvPr>
        </p:nvSpPr>
        <p:spPr>
          <a:noFill/>
          <a:ln/>
        </p:spPr>
        <p:txBody>
          <a:bodyPr/>
          <a:lstStyle/>
          <a:p>
            <a:r>
              <a:rPr lang="en-US"/>
              <a:t>Full table reads all rows from a table and filters out those that do not </a:t>
            </a:r>
          </a:p>
          <a:p>
            <a:r>
              <a:rPr lang="en-US"/>
              <a:t>meet the where clause predicates. Does multi block IO. Influenced by </a:t>
            </a:r>
          </a:p>
          <a:p>
            <a:pPr>
              <a:buFontTx/>
              <a:buChar char="•"/>
            </a:pPr>
            <a:r>
              <a:rPr lang="en-US"/>
              <a:t>Value of init.ora parameter db_multi_block_read_count</a:t>
            </a:r>
          </a:p>
          <a:p>
            <a:pPr>
              <a:buFontTx/>
              <a:buChar char="•"/>
            </a:pPr>
            <a:r>
              <a:rPr lang="en-US"/>
              <a:t>Parallel degree</a:t>
            </a:r>
          </a:p>
          <a:p>
            <a:pPr>
              <a:buFontTx/>
              <a:buChar char="•"/>
            </a:pPr>
            <a:r>
              <a:rPr lang="en-US"/>
              <a:t>Lack of indexes</a:t>
            </a:r>
          </a:p>
          <a:p>
            <a:pPr>
              <a:buFontTx/>
              <a:buChar char="•"/>
            </a:pPr>
            <a:r>
              <a:rPr lang="en-US"/>
              <a:t>Hints</a:t>
            </a:r>
          </a:p>
          <a:p>
            <a:r>
              <a:rPr lang="en-US"/>
              <a:t>Typically selected if no indexes exist or the ones present cant be used</a:t>
            </a:r>
          </a:p>
          <a:p>
            <a:r>
              <a:rPr lang="en-US"/>
              <a:t>Or if the cost is the lowest due to DOP or DBMBRC</a:t>
            </a:r>
          </a:p>
          <a:p>
            <a:endParaRPr lang="en-US"/>
          </a:p>
          <a:p>
            <a:r>
              <a:rPr lang="en-US"/>
              <a:t>Rowid of a row specifies the datafile and data block containing the </a:t>
            </a:r>
          </a:p>
          <a:p>
            <a:r>
              <a:rPr lang="en-US"/>
              <a:t>row and the location of the row in that block. Oracle first obtains the </a:t>
            </a:r>
          </a:p>
          <a:p>
            <a:r>
              <a:rPr lang="en-US"/>
              <a:t>rowids either from the </a:t>
            </a:r>
            <a:r>
              <a:rPr lang="en-US">
                <a:latin typeface="Arial Unicode MS" charset="0"/>
                <a:ea typeface="Courier New" charset="0"/>
                <a:cs typeface="Courier New" charset="0"/>
              </a:rPr>
              <a:t>WHERE</a:t>
            </a:r>
            <a:r>
              <a:rPr lang="en-US"/>
              <a:t> clause or through an index scan of one </a:t>
            </a:r>
          </a:p>
          <a:p>
            <a:r>
              <a:rPr lang="en-US"/>
              <a:t>or more of the table's indexes. Oracle then locates each selected row </a:t>
            </a:r>
          </a:p>
          <a:p>
            <a:r>
              <a:rPr lang="en-US"/>
              <a:t>in the table based on its rowid.</a:t>
            </a:r>
          </a:p>
          <a:p>
            <a:endParaRPr lang="en-US"/>
          </a:p>
          <a:p>
            <a:r>
              <a:rPr lang="en-US"/>
              <a:t>With an Index unique scan only one row will be returned. It will be used</a:t>
            </a:r>
          </a:p>
          <a:p>
            <a:r>
              <a:rPr lang="en-US"/>
              <a:t>When a statement  contains a </a:t>
            </a:r>
            <a:r>
              <a:rPr lang="en-US">
                <a:latin typeface="Arial Unicode MS" charset="0"/>
                <a:ea typeface="Courier New" charset="0"/>
                <a:cs typeface="Courier New" charset="0"/>
              </a:rPr>
              <a:t>UNIQUE</a:t>
            </a:r>
            <a:r>
              <a:rPr lang="en-US"/>
              <a:t> or a </a:t>
            </a:r>
            <a:r>
              <a:rPr lang="en-US">
                <a:latin typeface="Arial Unicode MS" charset="0"/>
                <a:ea typeface="Courier New" charset="0"/>
                <a:cs typeface="Courier New" charset="0"/>
              </a:rPr>
              <a:t>PRIMARY</a:t>
            </a:r>
            <a:r>
              <a:rPr lang="en-US"/>
              <a:t> </a:t>
            </a:r>
            <a:r>
              <a:rPr lang="en-US">
                <a:latin typeface="Arial Unicode MS" charset="0"/>
                <a:ea typeface="Courier New" charset="0"/>
                <a:cs typeface="Courier New" charset="0"/>
              </a:rPr>
              <a:t>KEY</a:t>
            </a:r>
            <a:r>
              <a:rPr lang="en-US"/>
              <a:t> constraint that </a:t>
            </a:r>
          </a:p>
          <a:p>
            <a:r>
              <a:rPr lang="en-US"/>
              <a:t>guarantees that only a single row is accessed.</a:t>
            </a:r>
          </a:p>
          <a:p>
            <a:endParaRPr lang="en-US"/>
          </a:p>
          <a:p>
            <a:r>
              <a:rPr lang="en-US"/>
              <a:t>An index range scan </a:t>
            </a:r>
            <a:r>
              <a:rPr lang="en-US">
                <a:latin typeface="Verdana" charset="0"/>
              </a:rPr>
              <a:t>Oracle accesses adjacent index entries and then </a:t>
            </a:r>
          </a:p>
          <a:p>
            <a:r>
              <a:rPr lang="en-US">
                <a:latin typeface="Verdana" charset="0"/>
              </a:rPr>
              <a:t>uses the ROWID values in the index to retrieve the table rows.</a:t>
            </a:r>
            <a:r>
              <a:rPr lang="en-US"/>
              <a:t> It can be</a:t>
            </a:r>
          </a:p>
          <a:p>
            <a:r>
              <a:rPr lang="en-US"/>
              <a:t>Bounded or unbounded. Data is returned in the ascending order of </a:t>
            </a:r>
          </a:p>
          <a:p>
            <a:r>
              <a:rPr lang="en-US"/>
              <a:t>index columns. It will be used when a stmt has an equality </a:t>
            </a:r>
          </a:p>
          <a:p>
            <a:r>
              <a:rPr lang="en-US"/>
              <a:t>predicate on non-unique index,  or an incompletely specified unique </a:t>
            </a:r>
          </a:p>
          <a:p>
            <a:r>
              <a:rPr lang="en-US"/>
              <a:t>index, or range predicate on unique index. (=, &lt;, &gt;,LIKE if not on leading edge)</a:t>
            </a:r>
          </a:p>
          <a:p>
            <a:r>
              <a:rPr lang="en-US"/>
              <a:t>Uses index range scan descending when an order by descending</a:t>
            </a:r>
          </a:p>
          <a:p>
            <a:r>
              <a:rPr lang="en-US"/>
              <a:t> clause can be satisfied by an index.</a:t>
            </a:r>
          </a:p>
          <a:p>
            <a:endParaRPr lang="en-US"/>
          </a:p>
          <a:p>
            <a:r>
              <a:rPr lang="en-US"/>
              <a:t>Normally, in order for an index to be used, the columns defined on </a:t>
            </a:r>
          </a:p>
          <a:p>
            <a:r>
              <a:rPr lang="en-US"/>
              <a:t>the leading edge of the index would be referenced in the query however,</a:t>
            </a:r>
          </a:p>
          <a:p>
            <a:r>
              <a:rPr lang="en-US"/>
              <a:t>If all the other columns are referenced oracle will do an index skip scan to </a:t>
            </a:r>
          </a:p>
          <a:p>
            <a:r>
              <a:rPr lang="en-US"/>
              <a:t>Skip the leading edge of the index and use the rest of it. Advantageous if </a:t>
            </a:r>
          </a:p>
          <a:p>
            <a:r>
              <a:rPr lang="en-US"/>
              <a:t>there are few distinct values in the leading column of the composite index </a:t>
            </a:r>
          </a:p>
          <a:p>
            <a:r>
              <a:rPr lang="en-US"/>
              <a:t>and many distinct values in the non-leading key of the index.</a:t>
            </a:r>
          </a:p>
          <a:p>
            <a:endParaRPr lang="en-US"/>
          </a:p>
          <a:p>
            <a:r>
              <a:rPr lang="en-US"/>
              <a:t>A full scan does not read every block in the index structure, contrary to what </a:t>
            </a:r>
          </a:p>
          <a:p>
            <a:r>
              <a:rPr lang="en-US"/>
              <a:t>its name suggests. An index full scan processes all of the leaf blocks of an </a:t>
            </a:r>
          </a:p>
          <a:p>
            <a:r>
              <a:rPr lang="en-US"/>
              <a:t>index, but only enough of the branch blocks to find the first leaf block can </a:t>
            </a:r>
          </a:p>
          <a:p>
            <a:r>
              <a:rPr lang="en-US"/>
              <a:t>be used because all of the columns necessary are in the index</a:t>
            </a:r>
          </a:p>
          <a:p>
            <a:r>
              <a:rPr lang="en-US"/>
              <a:t>And it is cheaper than scanning the table and is used in any of the following situations:</a:t>
            </a:r>
          </a:p>
          <a:p>
            <a:pPr>
              <a:buFontTx/>
              <a:buChar char="•"/>
            </a:pPr>
            <a:r>
              <a:rPr lang="en-US"/>
              <a:t>An </a:t>
            </a:r>
            <a:r>
              <a:rPr lang="en-US">
                <a:latin typeface="Arial Unicode MS" charset="0"/>
                <a:ea typeface="Courier New" charset="0"/>
                <a:cs typeface="Courier New" charset="0"/>
              </a:rPr>
              <a:t>ORDER</a:t>
            </a:r>
            <a:r>
              <a:rPr lang="en-US"/>
              <a:t> </a:t>
            </a:r>
            <a:r>
              <a:rPr lang="en-US">
                <a:latin typeface="Arial Unicode MS" charset="0"/>
                <a:ea typeface="Courier New" charset="0"/>
                <a:cs typeface="Courier New" charset="0"/>
              </a:rPr>
              <a:t>BY</a:t>
            </a:r>
            <a:r>
              <a:rPr lang="en-US"/>
              <a:t> clause has all of the index columns in it </a:t>
            </a:r>
          </a:p>
          <a:p>
            <a:r>
              <a:rPr lang="en-US"/>
              <a:t>and the order is the same as in the index (can contain a subset of the columns in the index).</a:t>
            </a:r>
          </a:p>
          <a:p>
            <a:pPr>
              <a:buFontTx/>
              <a:buChar char="•"/>
            </a:pPr>
            <a:r>
              <a:rPr lang="en-US"/>
              <a:t>The query requires a sort merge join &amp; all of the columns referenced in the query are in the index.</a:t>
            </a:r>
          </a:p>
          <a:p>
            <a:r>
              <a:rPr lang="en-US"/>
              <a:t>Order of the columns referenced in the query matches the order of the leading index columns.</a:t>
            </a:r>
          </a:p>
          <a:p>
            <a:pPr>
              <a:buFontTx/>
              <a:buChar char="•"/>
            </a:pPr>
            <a:r>
              <a:rPr lang="en-US"/>
              <a:t>A </a:t>
            </a:r>
            <a:r>
              <a:rPr lang="en-US">
                <a:latin typeface="Arial Unicode MS" charset="0"/>
                <a:ea typeface="Courier New" charset="0"/>
                <a:cs typeface="Courier New" charset="0"/>
              </a:rPr>
              <a:t>GROUP</a:t>
            </a:r>
            <a:r>
              <a:rPr lang="en-US"/>
              <a:t> </a:t>
            </a:r>
            <a:r>
              <a:rPr lang="en-US">
                <a:latin typeface="Arial Unicode MS" charset="0"/>
                <a:ea typeface="Courier New" charset="0"/>
                <a:cs typeface="Courier New" charset="0"/>
              </a:rPr>
              <a:t>BY</a:t>
            </a:r>
            <a:r>
              <a:rPr lang="en-US"/>
              <a:t> clause is present in the query, and the columns in the </a:t>
            </a:r>
            <a:r>
              <a:rPr lang="en-US">
                <a:latin typeface="Arial Unicode MS" charset="0"/>
                <a:ea typeface="Courier New" charset="0"/>
                <a:cs typeface="Courier New" charset="0"/>
              </a:rPr>
              <a:t>GROUP</a:t>
            </a:r>
            <a:r>
              <a:rPr lang="en-US"/>
              <a:t> </a:t>
            </a:r>
            <a:r>
              <a:rPr lang="en-US">
                <a:latin typeface="Arial Unicode MS" charset="0"/>
                <a:ea typeface="Courier New" charset="0"/>
                <a:cs typeface="Courier New" charset="0"/>
              </a:rPr>
              <a:t>BY</a:t>
            </a:r>
            <a:r>
              <a:rPr lang="en-US"/>
              <a:t> clause are present in the index. </a:t>
            </a:r>
          </a:p>
          <a:p>
            <a:endParaRPr lang="en-US"/>
          </a:p>
          <a:p>
            <a:r>
              <a:rPr lang="en-US"/>
              <a:t>A Fast full index scan is an alternative to a full table scan when the index c</a:t>
            </a:r>
          </a:p>
          <a:p>
            <a:r>
              <a:rPr lang="en-US"/>
              <a:t>ontains all the columns that are needed for the query, and at least one </a:t>
            </a:r>
          </a:p>
          <a:p>
            <a:r>
              <a:rPr lang="en-US"/>
              <a:t>column in the index key has the </a:t>
            </a:r>
            <a:r>
              <a:rPr lang="en-US">
                <a:latin typeface="Arial Unicode MS" charset="0"/>
                <a:ea typeface="Courier New" charset="0"/>
                <a:cs typeface="Courier New" charset="0"/>
              </a:rPr>
              <a:t>NOT</a:t>
            </a:r>
            <a:r>
              <a:rPr lang="en-US"/>
              <a:t> </a:t>
            </a:r>
            <a:r>
              <a:rPr lang="en-US">
                <a:latin typeface="Arial Unicode MS" charset="0"/>
                <a:ea typeface="Courier New" charset="0"/>
                <a:cs typeface="Courier New" charset="0"/>
              </a:rPr>
              <a:t>NULL</a:t>
            </a:r>
            <a:r>
              <a:rPr lang="en-US"/>
              <a:t> constraint. A fast full scan accesses</a:t>
            </a:r>
          </a:p>
          <a:p>
            <a:r>
              <a:rPr lang="en-US"/>
              <a:t> all of the data in the index itself, without accessing the table. It cannot be used </a:t>
            </a:r>
          </a:p>
          <a:p>
            <a:r>
              <a:rPr lang="en-US"/>
              <a:t>to eliminate a sort operation, because the data is not ordered by the index key. </a:t>
            </a:r>
          </a:p>
          <a:p>
            <a:r>
              <a:rPr lang="en-US"/>
              <a:t>It reads the entire index using multiblock reads, unlike a full index scan, and can be parallelized.</a:t>
            </a:r>
          </a:p>
          <a:p>
            <a:endParaRPr lang="en-US"/>
          </a:p>
          <a:p>
            <a:r>
              <a:rPr lang="en-US"/>
              <a:t>An index join is a hash join of several indexes that together contain all the table </a:t>
            </a:r>
          </a:p>
          <a:p>
            <a:r>
              <a:rPr lang="en-US"/>
              <a:t>columns that are referenced in the query. If an index join is used, then no table </a:t>
            </a:r>
          </a:p>
          <a:p>
            <a:r>
              <a:rPr lang="en-US"/>
              <a:t>access is needed, because all the relevant column values can be retrieved </a:t>
            </a:r>
          </a:p>
          <a:p>
            <a:r>
              <a:rPr lang="en-US"/>
              <a:t>from the indexes. An index join cannot be used to eliminate a sort operation.</a:t>
            </a:r>
          </a:p>
          <a:p>
            <a:endParaRPr lang="en-US"/>
          </a:p>
          <a:p>
            <a:r>
              <a:rPr lang="en-US"/>
              <a:t>A bitmap join uses a bitmap for key values and a mapping function that </a:t>
            </a:r>
          </a:p>
          <a:p>
            <a:r>
              <a:rPr lang="en-US"/>
              <a:t>converts each bit position to a rowid. Bitmaps can efficiently merge</a:t>
            </a:r>
          </a:p>
          <a:p>
            <a:r>
              <a:rPr lang="en-US"/>
              <a:t> indexes that correspond to several conditions in a </a:t>
            </a:r>
            <a:r>
              <a:rPr lang="en-US">
                <a:latin typeface="Arial Unicode MS" charset="0"/>
                <a:ea typeface="Courier New" charset="0"/>
                <a:cs typeface="Courier New" charset="0"/>
              </a:rPr>
              <a:t>WHERE</a:t>
            </a:r>
            <a:r>
              <a:rPr lang="en-US"/>
              <a:t> clause, </a:t>
            </a:r>
          </a:p>
          <a:p>
            <a:r>
              <a:rPr lang="en-US"/>
              <a:t>using Boolean operations to resolve </a:t>
            </a:r>
            <a:r>
              <a:rPr lang="en-US">
                <a:latin typeface="Arial Unicode MS" charset="0"/>
                <a:ea typeface="Courier New" charset="0"/>
                <a:cs typeface="Courier New" charset="0"/>
              </a:rPr>
              <a:t>AND</a:t>
            </a:r>
            <a:r>
              <a:rPr lang="en-US"/>
              <a:t> and </a:t>
            </a:r>
            <a:r>
              <a:rPr lang="en-US">
                <a:latin typeface="Arial Unicode MS" charset="0"/>
                <a:ea typeface="Courier New" charset="0"/>
                <a:cs typeface="Courier New" charset="0"/>
              </a:rPr>
              <a:t>OR</a:t>
            </a:r>
            <a:r>
              <a:rPr lang="en-US"/>
              <a:t> conditions.</a:t>
            </a:r>
          </a:p>
          <a:p>
            <a:endParaRPr lang="en-US"/>
          </a:p>
          <a:p>
            <a:endParaRPr lang="en-US"/>
          </a:p>
          <a:p>
            <a:endParaRPr lang="en-US"/>
          </a:p>
          <a:p>
            <a:endParaRPr lang="en-US"/>
          </a:p>
          <a:p>
            <a:endParaRPr lang="en-US"/>
          </a:p>
          <a:p>
            <a:endParaRPr lang="en-US"/>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a:buClr>
                <a:srgbClr val="4F81BD"/>
              </a:buClr>
            </a:pPr>
            <a:fld id="{94AD845F-F96C-4046-9765-DE5A168FCF1F}" type="slidenum">
              <a:rPr lang="en-US">
                <a:solidFill>
                  <a:prstClr val="black"/>
                </a:solidFill>
              </a:rPr>
              <a:pPr>
                <a:buClr>
                  <a:srgbClr val="4F81BD"/>
                </a:buClr>
              </a:pPr>
              <a:t>39</a:t>
            </a:fld>
            <a:endParaRPr lang="en-US">
              <a:solidFill>
                <a:prstClr val="black"/>
              </a:solidFill>
            </a:endParaRPr>
          </a:p>
        </p:txBody>
      </p:sp>
      <p:sp>
        <p:nvSpPr>
          <p:cNvPr id="65539" name="Rectangle 1026"/>
          <p:cNvSpPr>
            <a:spLocks noGrp="1" noRot="1" noChangeAspect="1" noChangeArrowheads="1" noTextEdit="1"/>
          </p:cNvSpPr>
          <p:nvPr>
            <p:ph type="sldImg"/>
          </p:nvPr>
        </p:nvSpPr>
        <p:spPr>
          <a:xfrm>
            <a:off x="2286000" y="514350"/>
            <a:ext cx="4572000" cy="2571750"/>
          </a:xfrm>
          <a:solidFill>
            <a:srgbClr val="FFFFFF"/>
          </a:solidFill>
          <a:ln/>
        </p:spPr>
      </p:sp>
      <p:sp>
        <p:nvSpPr>
          <p:cNvPr id="6554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2286000" y="514350"/>
            <a:ext cx="4572000" cy="2571750"/>
          </a:xfrm>
          <a:ln/>
        </p:spPr>
      </p:sp>
      <p:sp>
        <p:nvSpPr>
          <p:cNvPr id="58371" name="Rectangle 3"/>
          <p:cNvSpPr>
            <a:spLocks noGrp="1" noChangeArrowheads="1"/>
          </p:cNvSpPr>
          <p:nvPr>
            <p:ph type="body" idx="1"/>
          </p:nvPr>
        </p:nvSpPr>
        <p:spPr>
          <a:noFill/>
          <a:ln/>
        </p:spPr>
        <p:txBody>
          <a:bodyPr/>
          <a:lstStyle/>
          <a:p>
            <a:pPr marL="238125" indent="-238125"/>
            <a:r>
              <a:rPr lang="en-US"/>
              <a:t>Nested loop joins are useful when small subsets of data are being joined </a:t>
            </a:r>
          </a:p>
          <a:p>
            <a:pPr marL="238125" indent="-238125"/>
            <a:r>
              <a:rPr lang="en-US"/>
              <a:t>and if the join condition is an efficient way of accessing the second table (index look up),</a:t>
            </a:r>
          </a:p>
          <a:p>
            <a:pPr marL="238125" indent="-238125"/>
            <a:r>
              <a:rPr lang="en-US"/>
              <a:t>That is the second table is dependent on the outer table (foreign key). For every row in </a:t>
            </a:r>
          </a:p>
          <a:p>
            <a:pPr marL="238125" indent="-238125"/>
            <a:r>
              <a:rPr lang="en-US"/>
              <a:t>the outer table, Oracle accesses all the rows in the inner table. Consider it</a:t>
            </a:r>
          </a:p>
          <a:p>
            <a:pPr marL="238125" indent="-238125"/>
            <a:r>
              <a:rPr lang="en-US"/>
              <a:t>Like two embedded for loops.</a:t>
            </a:r>
          </a:p>
          <a:p>
            <a:pPr marL="238125" indent="-238125"/>
            <a:endParaRPr lang="en-US"/>
          </a:p>
          <a:p>
            <a:pPr marL="238125" indent="-238125"/>
            <a:r>
              <a:rPr lang="en-US"/>
              <a:t>Hash joins are used for joining large data sets. The optimizer uses the smaller of two </a:t>
            </a:r>
          </a:p>
          <a:p>
            <a:pPr marL="238125" indent="-238125"/>
            <a:r>
              <a:rPr lang="en-US"/>
              <a:t>tables or data sources to build a hash table on the join key in memory. It then </a:t>
            </a:r>
          </a:p>
          <a:p>
            <a:pPr marL="238125" indent="-238125"/>
            <a:r>
              <a:rPr lang="en-US"/>
              <a:t>scans the larger table, probing the hash table to find the joined rows. Hash joins selected</a:t>
            </a:r>
          </a:p>
          <a:p>
            <a:pPr marL="238125" indent="-238125"/>
            <a:r>
              <a:rPr lang="en-US"/>
              <a:t>If an equality predicate is present</a:t>
            </a:r>
          </a:p>
          <a:p>
            <a:pPr marL="238125" indent="-238125"/>
            <a:endParaRPr lang="en-US"/>
          </a:p>
          <a:p>
            <a:pPr marL="238125" indent="-238125"/>
            <a:r>
              <a:rPr lang="en-US"/>
              <a:t>Partition wise join &lt;see next two slides&gt;</a:t>
            </a:r>
          </a:p>
          <a:p>
            <a:pPr marL="238125" indent="-238125"/>
            <a:endParaRPr lang="en-US"/>
          </a:p>
          <a:p>
            <a:pPr marL="238125" indent="-238125"/>
            <a:r>
              <a:rPr lang="en-US"/>
              <a:t>Sort merge joins are useful when the join condition between two tables is an </a:t>
            </a:r>
          </a:p>
          <a:p>
            <a:pPr marL="238125" indent="-238125"/>
            <a:r>
              <a:rPr lang="en-US"/>
              <a:t>inequality condition (but not a nonequality) like &lt;, &lt;=, &gt;, or &gt;=. Sort merge joins </a:t>
            </a:r>
          </a:p>
          <a:p>
            <a:pPr marL="238125" indent="-238125"/>
            <a:r>
              <a:rPr lang="en-US"/>
              <a:t>perform better than nested loop joins for large data sets. The join consists of two steps:</a:t>
            </a:r>
          </a:p>
          <a:p>
            <a:pPr marL="238125" indent="-238125">
              <a:buFontTx/>
              <a:buAutoNum type="arabicPeriod"/>
            </a:pPr>
            <a:r>
              <a:rPr lang="en-US"/>
              <a:t>Sort join operation: Both the inputs are sorted on the join key.</a:t>
            </a:r>
          </a:p>
          <a:p>
            <a:pPr marL="238125" indent="-238125">
              <a:buFontTx/>
              <a:buAutoNum type="arabicPeriod"/>
            </a:pPr>
            <a:r>
              <a:rPr lang="en-US"/>
              <a:t>Merge join operation: The sorted lists are merged together.</a:t>
            </a:r>
          </a:p>
          <a:p>
            <a:pPr marL="238125" indent="-238125">
              <a:buFontTx/>
              <a:buAutoNum type="arabicPeriod"/>
            </a:pPr>
            <a:endParaRPr lang="en-US"/>
          </a:p>
          <a:p>
            <a:pPr marL="238125" indent="-238125"/>
            <a:r>
              <a:rPr lang="en-US"/>
              <a:t>A Cartesian join is used when one or more of the tables does not have any join </a:t>
            </a:r>
          </a:p>
          <a:p>
            <a:pPr marL="238125" indent="-238125"/>
            <a:r>
              <a:rPr lang="en-US"/>
              <a:t>conditions to any other tables in the statement. The optimizer joins every row</a:t>
            </a:r>
          </a:p>
          <a:p>
            <a:pPr marL="238125" indent="-238125"/>
            <a:r>
              <a:rPr lang="en-US"/>
              <a:t>from one data source with every row from the other data source, </a:t>
            </a:r>
          </a:p>
          <a:p>
            <a:pPr marL="238125" indent="-238125"/>
            <a:r>
              <a:rPr lang="en-US"/>
              <a:t>creating the Cartesian product of the two sets. Only good if the tables involved are</a:t>
            </a:r>
          </a:p>
          <a:p>
            <a:pPr marL="238125" indent="-238125"/>
            <a:r>
              <a:rPr lang="en-US"/>
              <a:t>Small. Can be a sign of problems with cardinality.</a:t>
            </a:r>
          </a:p>
          <a:p>
            <a:pPr marL="238125" indent="-238125"/>
            <a:endParaRPr lang="en-US"/>
          </a:p>
          <a:p>
            <a:pPr marL="238125" indent="-238125"/>
            <a:r>
              <a:rPr lang="en-US"/>
              <a:t>An outer join returns all rows that satisfy the join condition and also returns </a:t>
            </a:r>
          </a:p>
          <a:p>
            <a:pPr marL="238125" indent="-238125"/>
            <a:r>
              <a:rPr lang="en-US"/>
              <a:t>some or all of those rows from the table without the (+) for which no rows from </a:t>
            </a:r>
          </a:p>
          <a:p>
            <a:pPr marL="238125" indent="-238125"/>
            <a:r>
              <a:rPr lang="en-US"/>
              <a:t>the other satisfy the join condition. Take query: Select * from </a:t>
            </a:r>
            <a:r>
              <a:rPr lang="en-US">
                <a:latin typeface="Courier New" charset="0"/>
                <a:ea typeface="Courier New" charset="0"/>
                <a:cs typeface="Courier New" charset="0"/>
              </a:rPr>
              <a:t>customers c, orders o </a:t>
            </a:r>
          </a:p>
          <a:p>
            <a:pPr marL="238125" indent="-238125"/>
            <a:r>
              <a:rPr lang="en-US">
                <a:latin typeface="Courier New" charset="0"/>
                <a:ea typeface="Courier New" charset="0"/>
                <a:cs typeface="Courier New" charset="0"/>
              </a:rPr>
              <a:t>WHERE c.credit_limit &gt; 1000 AND c.customer_id = o.customer_id(+)</a:t>
            </a:r>
            <a:r>
              <a:rPr lang="en-US"/>
              <a:t> </a:t>
            </a:r>
          </a:p>
          <a:p>
            <a:pPr marL="238125" indent="-238125"/>
            <a:r>
              <a:rPr lang="en-US"/>
              <a:t>The join preserves the </a:t>
            </a:r>
            <a:r>
              <a:rPr lang="en-US">
                <a:latin typeface="Arial Unicode MS" charset="0"/>
                <a:ea typeface="Courier New" charset="0"/>
                <a:cs typeface="Courier New" charset="0"/>
              </a:rPr>
              <a:t>customers</a:t>
            </a:r>
            <a:r>
              <a:rPr lang="en-US"/>
              <a:t> rows, including those rows without a corresponding row in </a:t>
            </a:r>
            <a:r>
              <a:rPr lang="en-US">
                <a:latin typeface="Arial Unicode MS" charset="0"/>
                <a:ea typeface="Courier New" charset="0"/>
                <a:cs typeface="Courier New" charset="0"/>
              </a:rPr>
              <a:t>orders</a:t>
            </a:r>
            <a:endParaRPr lang="en-US"/>
          </a:p>
          <a:p>
            <a:pPr marL="238125" indent="-238125"/>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2286000" y="514350"/>
            <a:ext cx="4572000" cy="2571750"/>
          </a:xfrm>
          <a:ln/>
        </p:spPr>
      </p:sp>
      <p:sp>
        <p:nvSpPr>
          <p:cNvPr id="58371" name="Rectangle 3"/>
          <p:cNvSpPr>
            <a:spLocks noGrp="1" noChangeArrowheads="1"/>
          </p:cNvSpPr>
          <p:nvPr>
            <p:ph type="body" idx="1"/>
          </p:nvPr>
        </p:nvSpPr>
        <p:spPr>
          <a:noFill/>
          <a:ln/>
        </p:spPr>
        <p:txBody>
          <a:bodyPr/>
          <a:lstStyle/>
          <a:p>
            <a:pPr marL="238125" indent="-238125"/>
            <a:r>
              <a:rPr lang="en-US"/>
              <a:t>Nested loop joins are useful when small subsets of data are being joined </a:t>
            </a:r>
          </a:p>
          <a:p>
            <a:pPr marL="238125" indent="-238125"/>
            <a:r>
              <a:rPr lang="en-US"/>
              <a:t>and if the join condition is an efficient way of accessing the second table (index look up),</a:t>
            </a:r>
          </a:p>
          <a:p>
            <a:pPr marL="238125" indent="-238125"/>
            <a:r>
              <a:rPr lang="en-US"/>
              <a:t>That is the second table is dependent on the outer table (foreign key). For every row in </a:t>
            </a:r>
          </a:p>
          <a:p>
            <a:pPr marL="238125" indent="-238125"/>
            <a:r>
              <a:rPr lang="en-US"/>
              <a:t>the outer table, Oracle accesses all the rows in the inner table. Consider it</a:t>
            </a:r>
          </a:p>
          <a:p>
            <a:pPr marL="238125" indent="-238125"/>
            <a:r>
              <a:rPr lang="en-US"/>
              <a:t>Like two embedded for loops.</a:t>
            </a:r>
          </a:p>
          <a:p>
            <a:pPr marL="238125" indent="-238125"/>
            <a:endParaRPr lang="en-US"/>
          </a:p>
          <a:p>
            <a:pPr marL="238125" indent="-238125"/>
            <a:r>
              <a:rPr lang="en-US"/>
              <a:t>Hash joins are used for joining large data sets. The optimizer uses the smaller of two </a:t>
            </a:r>
          </a:p>
          <a:p>
            <a:pPr marL="238125" indent="-238125"/>
            <a:r>
              <a:rPr lang="en-US"/>
              <a:t>tables or data sources to build a hash table on the join key in memory. It then </a:t>
            </a:r>
          </a:p>
          <a:p>
            <a:pPr marL="238125" indent="-238125"/>
            <a:r>
              <a:rPr lang="en-US"/>
              <a:t>scans the larger table, probing the hash table to find the joined rows. Hash joins selected</a:t>
            </a:r>
          </a:p>
          <a:p>
            <a:pPr marL="238125" indent="-238125"/>
            <a:r>
              <a:rPr lang="en-US"/>
              <a:t>If an equality predicate is present</a:t>
            </a:r>
          </a:p>
          <a:p>
            <a:pPr marL="238125" indent="-238125"/>
            <a:endParaRPr lang="en-US"/>
          </a:p>
          <a:p>
            <a:pPr marL="238125" indent="-238125"/>
            <a:r>
              <a:rPr lang="en-US"/>
              <a:t>Partition wise join &lt;see next two slides&gt;</a:t>
            </a:r>
          </a:p>
          <a:p>
            <a:pPr marL="238125" indent="-238125"/>
            <a:endParaRPr lang="en-US"/>
          </a:p>
          <a:p>
            <a:pPr marL="238125" indent="-238125"/>
            <a:r>
              <a:rPr lang="en-US"/>
              <a:t>Sort merge joins are useful when the join condition between two tables is an </a:t>
            </a:r>
          </a:p>
          <a:p>
            <a:pPr marL="238125" indent="-238125"/>
            <a:r>
              <a:rPr lang="en-US"/>
              <a:t>inequality condition (but not a nonequality) like &lt;, &lt;=, &gt;, or &gt;=. Sort merge joins </a:t>
            </a:r>
          </a:p>
          <a:p>
            <a:pPr marL="238125" indent="-238125"/>
            <a:r>
              <a:rPr lang="en-US"/>
              <a:t>perform better than nested loop joins for large data sets. The join consists of two steps:</a:t>
            </a:r>
          </a:p>
          <a:p>
            <a:pPr marL="238125" indent="-238125">
              <a:buFontTx/>
              <a:buAutoNum type="arabicPeriod"/>
            </a:pPr>
            <a:r>
              <a:rPr lang="en-US"/>
              <a:t>Sort join operation: Both the inputs are sorted on the join key.</a:t>
            </a:r>
          </a:p>
          <a:p>
            <a:pPr marL="238125" indent="-238125">
              <a:buFontTx/>
              <a:buAutoNum type="arabicPeriod"/>
            </a:pPr>
            <a:r>
              <a:rPr lang="en-US"/>
              <a:t>Merge join operation: The sorted lists are merged together.</a:t>
            </a:r>
          </a:p>
          <a:p>
            <a:pPr marL="238125" indent="-238125">
              <a:buFontTx/>
              <a:buAutoNum type="arabicPeriod"/>
            </a:pPr>
            <a:endParaRPr lang="en-US"/>
          </a:p>
          <a:p>
            <a:pPr marL="238125" indent="-238125"/>
            <a:r>
              <a:rPr lang="en-US"/>
              <a:t>A Cartesian join is used when one or more of the tables does not have any join </a:t>
            </a:r>
          </a:p>
          <a:p>
            <a:pPr marL="238125" indent="-238125"/>
            <a:r>
              <a:rPr lang="en-US"/>
              <a:t>conditions to any other tables in the statement. The optimizer joins every row</a:t>
            </a:r>
          </a:p>
          <a:p>
            <a:pPr marL="238125" indent="-238125"/>
            <a:r>
              <a:rPr lang="en-US"/>
              <a:t>from one data source with every row from the other data source, </a:t>
            </a:r>
          </a:p>
          <a:p>
            <a:pPr marL="238125" indent="-238125"/>
            <a:r>
              <a:rPr lang="en-US"/>
              <a:t>creating the Cartesian product of the two sets. Only good if the tables involved are</a:t>
            </a:r>
          </a:p>
          <a:p>
            <a:pPr marL="238125" indent="-238125"/>
            <a:r>
              <a:rPr lang="en-US"/>
              <a:t>Small. Can be a sign of problems with cardinality.</a:t>
            </a:r>
          </a:p>
          <a:p>
            <a:pPr marL="238125" indent="-238125"/>
            <a:endParaRPr lang="en-US"/>
          </a:p>
          <a:p>
            <a:pPr marL="238125" indent="-238125"/>
            <a:r>
              <a:rPr lang="en-US"/>
              <a:t>An outer join returns all rows that satisfy the join condition and also returns </a:t>
            </a:r>
          </a:p>
          <a:p>
            <a:pPr marL="238125" indent="-238125"/>
            <a:r>
              <a:rPr lang="en-US"/>
              <a:t>some or all of those rows from the table without the (+) for which no rows from </a:t>
            </a:r>
          </a:p>
          <a:p>
            <a:pPr marL="238125" indent="-238125"/>
            <a:r>
              <a:rPr lang="en-US"/>
              <a:t>the other satisfy the join condition. Take query: Select * from </a:t>
            </a:r>
            <a:r>
              <a:rPr lang="en-US">
                <a:latin typeface="Courier New" charset="0"/>
                <a:ea typeface="Courier New" charset="0"/>
                <a:cs typeface="Courier New" charset="0"/>
              </a:rPr>
              <a:t>customers c, orders o </a:t>
            </a:r>
          </a:p>
          <a:p>
            <a:pPr marL="238125" indent="-238125"/>
            <a:r>
              <a:rPr lang="en-US">
                <a:latin typeface="Courier New" charset="0"/>
                <a:ea typeface="Courier New" charset="0"/>
                <a:cs typeface="Courier New" charset="0"/>
              </a:rPr>
              <a:t>WHERE c.credit_limit &gt; 1000 AND c.customer_id = o.customer_id(+)</a:t>
            </a:r>
            <a:r>
              <a:rPr lang="en-US"/>
              <a:t> </a:t>
            </a:r>
          </a:p>
          <a:p>
            <a:pPr marL="238125" indent="-238125"/>
            <a:r>
              <a:rPr lang="en-US"/>
              <a:t>The join preserves the </a:t>
            </a:r>
            <a:r>
              <a:rPr lang="en-US">
                <a:latin typeface="Arial Unicode MS" charset="0"/>
                <a:ea typeface="Courier New" charset="0"/>
                <a:cs typeface="Courier New" charset="0"/>
              </a:rPr>
              <a:t>customers</a:t>
            </a:r>
            <a:r>
              <a:rPr lang="en-US"/>
              <a:t> rows, including those rows without a corresponding row in </a:t>
            </a:r>
            <a:r>
              <a:rPr lang="en-US">
                <a:latin typeface="Arial Unicode MS" charset="0"/>
                <a:ea typeface="Courier New" charset="0"/>
                <a:cs typeface="Courier New" charset="0"/>
              </a:rPr>
              <a:t>orders</a:t>
            </a:r>
            <a:endParaRPr lang="en-US"/>
          </a:p>
          <a:p>
            <a:pPr marL="238125" indent="-238125"/>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2286000" y="514350"/>
            <a:ext cx="4572000" cy="2571750"/>
          </a:xfrm>
          <a:ln/>
        </p:spPr>
      </p:sp>
      <p:sp>
        <p:nvSpPr>
          <p:cNvPr id="111619" name="Rectangle 3"/>
          <p:cNvSpPr>
            <a:spLocks noGrp="1" noChangeArrowheads="1"/>
          </p:cNvSpPr>
          <p:nvPr>
            <p:ph type="body" idx="1"/>
          </p:nvPr>
        </p:nvSpPr>
        <p:spPr>
          <a:noFill/>
          <a:ln/>
        </p:spPr>
        <p:txBody>
          <a:bodyPr/>
          <a:lstStyle/>
          <a:p>
            <a:pPr marL="238125" indent="-238125"/>
            <a:r>
              <a:rPr lang="en-US"/>
              <a:t>Nested loop joins are useful when small subsets of data are being joined </a:t>
            </a:r>
          </a:p>
          <a:p>
            <a:pPr marL="238125" indent="-238125"/>
            <a:r>
              <a:rPr lang="en-US"/>
              <a:t>and if the join condition is an efficient way of accessing the second table (index look up),</a:t>
            </a:r>
          </a:p>
          <a:p>
            <a:pPr marL="238125" indent="-238125"/>
            <a:r>
              <a:rPr lang="en-US"/>
              <a:t>That is the second table is dependent on the outer table (foreign key). For every row in </a:t>
            </a:r>
          </a:p>
          <a:p>
            <a:pPr marL="238125" indent="-238125"/>
            <a:r>
              <a:rPr lang="en-US"/>
              <a:t>the outer table, Oracle accesses all the rows in the inner table. Consider it</a:t>
            </a:r>
          </a:p>
          <a:p>
            <a:pPr marL="238125" indent="-238125"/>
            <a:r>
              <a:rPr lang="en-US"/>
              <a:t>Like two embedded for loops.</a:t>
            </a:r>
          </a:p>
          <a:p>
            <a:pPr marL="238125" indent="-238125"/>
            <a:endParaRPr lang="en-US"/>
          </a:p>
          <a:p>
            <a:pPr marL="238125" indent="-238125"/>
            <a:r>
              <a:rPr lang="en-US"/>
              <a:t>Hash joins are used for joining large data sets. The optimizer uses the smaller of two </a:t>
            </a:r>
          </a:p>
          <a:p>
            <a:pPr marL="238125" indent="-238125"/>
            <a:r>
              <a:rPr lang="en-US"/>
              <a:t>tables or data sources to build a hash table on the join key in memory. It then </a:t>
            </a:r>
          </a:p>
          <a:p>
            <a:pPr marL="238125" indent="-238125"/>
            <a:r>
              <a:rPr lang="en-US"/>
              <a:t>scans the larger table, probing the hash table to find the joined rows. Hash joins selected</a:t>
            </a:r>
          </a:p>
          <a:p>
            <a:pPr marL="238125" indent="-238125"/>
            <a:r>
              <a:rPr lang="en-US"/>
              <a:t>If an equality predicate is present</a:t>
            </a:r>
          </a:p>
          <a:p>
            <a:pPr marL="238125" indent="-238125"/>
            <a:endParaRPr lang="en-US"/>
          </a:p>
          <a:p>
            <a:pPr marL="238125" indent="-238125"/>
            <a:r>
              <a:rPr lang="en-US"/>
              <a:t>Partition wise join &lt;see next two slides&gt;</a:t>
            </a:r>
          </a:p>
          <a:p>
            <a:pPr marL="238125" indent="-238125"/>
            <a:endParaRPr lang="en-US"/>
          </a:p>
          <a:p>
            <a:pPr marL="238125" indent="-238125"/>
            <a:r>
              <a:rPr lang="en-US"/>
              <a:t>Sort merge joins are useful when the join condition between two tables is an </a:t>
            </a:r>
          </a:p>
          <a:p>
            <a:pPr marL="238125" indent="-238125"/>
            <a:r>
              <a:rPr lang="en-US"/>
              <a:t>inequality condition (but not a nonequality) like &lt;, &lt;=, &gt;, or &gt;=. Sort merge joins </a:t>
            </a:r>
          </a:p>
          <a:p>
            <a:pPr marL="238125" indent="-238125"/>
            <a:r>
              <a:rPr lang="en-US"/>
              <a:t>perform better than nested loop joins for large data sets. The join consists of two steps:</a:t>
            </a:r>
          </a:p>
          <a:p>
            <a:pPr marL="238125" indent="-238125">
              <a:buFontTx/>
              <a:buAutoNum type="arabicPeriod"/>
            </a:pPr>
            <a:r>
              <a:rPr lang="en-US"/>
              <a:t>Sort join operation: Both the inputs are sorted on the join key.</a:t>
            </a:r>
          </a:p>
          <a:p>
            <a:pPr marL="238125" indent="-238125">
              <a:buFontTx/>
              <a:buAutoNum type="arabicPeriod"/>
            </a:pPr>
            <a:r>
              <a:rPr lang="en-US"/>
              <a:t>Merge join operation: The sorted lists are merged together.</a:t>
            </a:r>
          </a:p>
          <a:p>
            <a:pPr marL="238125" indent="-238125">
              <a:buFontTx/>
              <a:buAutoNum type="arabicPeriod"/>
            </a:pPr>
            <a:endParaRPr lang="en-US"/>
          </a:p>
          <a:p>
            <a:pPr marL="238125" indent="-238125"/>
            <a:r>
              <a:rPr lang="en-US"/>
              <a:t>A Cartesian join is used when one or more of the tables does not have any join </a:t>
            </a:r>
          </a:p>
          <a:p>
            <a:pPr marL="238125" indent="-238125"/>
            <a:r>
              <a:rPr lang="en-US"/>
              <a:t>conditions to any other tables in the statement. The optimizer joins every row</a:t>
            </a:r>
          </a:p>
          <a:p>
            <a:pPr marL="238125" indent="-238125"/>
            <a:r>
              <a:rPr lang="en-US"/>
              <a:t>from one data source with every row from the other data source, </a:t>
            </a:r>
          </a:p>
          <a:p>
            <a:pPr marL="238125" indent="-238125"/>
            <a:r>
              <a:rPr lang="en-US"/>
              <a:t>creating the Cartesian product of the two sets. Only good if the tables involved are</a:t>
            </a:r>
          </a:p>
          <a:p>
            <a:pPr marL="238125" indent="-238125"/>
            <a:r>
              <a:rPr lang="en-US"/>
              <a:t>Small. Can be a sign of problems with cardinality.</a:t>
            </a:r>
          </a:p>
          <a:p>
            <a:pPr marL="238125" indent="-238125"/>
            <a:endParaRPr lang="en-US"/>
          </a:p>
          <a:p>
            <a:pPr marL="238125" indent="-238125"/>
            <a:r>
              <a:rPr lang="en-US"/>
              <a:t>An outer join returns all rows that satisfy the join condition and also returns </a:t>
            </a:r>
          </a:p>
          <a:p>
            <a:pPr marL="238125" indent="-238125"/>
            <a:r>
              <a:rPr lang="en-US"/>
              <a:t>some or all of those rows from the table without the (+) for which no rows from </a:t>
            </a:r>
          </a:p>
          <a:p>
            <a:pPr marL="238125" indent="-238125"/>
            <a:r>
              <a:rPr lang="en-US"/>
              <a:t>the other satisfy the join condition. Take query: Select * from </a:t>
            </a:r>
            <a:r>
              <a:rPr lang="en-US">
                <a:latin typeface="Courier New" charset="0"/>
                <a:ea typeface="Courier New" charset="0"/>
                <a:cs typeface="Courier New" charset="0"/>
              </a:rPr>
              <a:t>customers c, orders o </a:t>
            </a:r>
          </a:p>
          <a:p>
            <a:pPr marL="238125" indent="-238125"/>
            <a:r>
              <a:rPr lang="en-US">
                <a:latin typeface="Courier New" charset="0"/>
                <a:ea typeface="Courier New" charset="0"/>
                <a:cs typeface="Courier New" charset="0"/>
              </a:rPr>
              <a:t>WHERE c.credit_limit &gt; 1000 AND c.customer_id = o.customer_id(+)</a:t>
            </a:r>
            <a:r>
              <a:rPr lang="en-US"/>
              <a:t> </a:t>
            </a:r>
          </a:p>
          <a:p>
            <a:pPr marL="238125" indent="-238125"/>
            <a:r>
              <a:rPr lang="en-US"/>
              <a:t>The join preserves the </a:t>
            </a:r>
            <a:r>
              <a:rPr lang="en-US">
                <a:latin typeface="Arial Unicode MS" charset="0"/>
                <a:ea typeface="Courier New" charset="0"/>
                <a:cs typeface="Courier New" charset="0"/>
              </a:rPr>
              <a:t>customers</a:t>
            </a:r>
            <a:r>
              <a:rPr lang="en-US"/>
              <a:t> rows, including those rows without a corresponding row in </a:t>
            </a:r>
            <a:r>
              <a:rPr lang="en-US">
                <a:latin typeface="Arial Unicode MS" charset="0"/>
                <a:ea typeface="Courier New" charset="0"/>
                <a:cs typeface="Courier New" charset="0"/>
              </a:rPr>
              <a:t>orders</a:t>
            </a:r>
            <a:endParaRPr lang="en-US"/>
          </a:p>
          <a:p>
            <a:pPr marL="238125" indent="-238125"/>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a:buClr>
                <a:srgbClr val="4F81BD"/>
              </a:buClr>
            </a:pPr>
            <a:fld id="{94AD845F-F96C-4046-9765-DE5A168FCF1F}" type="slidenum">
              <a:rPr lang="en-US">
                <a:solidFill>
                  <a:prstClr val="black"/>
                </a:solidFill>
              </a:rPr>
              <a:pPr>
                <a:buClr>
                  <a:srgbClr val="4F81BD"/>
                </a:buClr>
              </a:pPr>
              <a:t>44</a:t>
            </a:fld>
            <a:endParaRPr lang="en-US">
              <a:solidFill>
                <a:prstClr val="black"/>
              </a:solidFill>
            </a:endParaRPr>
          </a:p>
        </p:txBody>
      </p:sp>
      <p:sp>
        <p:nvSpPr>
          <p:cNvPr id="65539" name="Rectangle 1026"/>
          <p:cNvSpPr>
            <a:spLocks noGrp="1" noRot="1" noChangeAspect="1" noChangeArrowheads="1" noTextEdit="1"/>
          </p:cNvSpPr>
          <p:nvPr>
            <p:ph type="sldImg"/>
          </p:nvPr>
        </p:nvSpPr>
        <p:spPr>
          <a:xfrm>
            <a:off x="2286000" y="514350"/>
            <a:ext cx="4572000" cy="2571750"/>
          </a:xfrm>
          <a:solidFill>
            <a:srgbClr val="FFFFFF"/>
          </a:solidFill>
          <a:ln/>
        </p:spPr>
      </p:sp>
      <p:sp>
        <p:nvSpPr>
          <p:cNvPr id="6554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2286000" y="514350"/>
            <a:ext cx="4572000" cy="2571750"/>
          </a:xfrm>
          <a:ln/>
        </p:spPr>
      </p:sp>
      <p:sp>
        <p:nvSpPr>
          <p:cNvPr id="117763" name="Rectangle 3"/>
          <p:cNvSpPr>
            <a:spLocks noGrp="1" noChangeArrowheads="1"/>
          </p:cNvSpPr>
          <p:nvPr>
            <p:ph type="body" idx="1"/>
          </p:nvPr>
        </p:nvSpPr>
        <p:spPr>
          <a:noFill/>
          <a:ln/>
        </p:spPr>
        <p:txBody>
          <a:bodyPr/>
          <a:lstStyle/>
          <a:p>
            <a:pPr marL="238125" indent="-238125"/>
            <a:r>
              <a:rPr lang="en-US" smtClean="0"/>
              <a:t>F,1 = D.1</a:t>
            </a:r>
          </a:p>
          <a:p>
            <a:pPr marL="238125" indent="-238125"/>
            <a:r>
              <a:rPr lang="en-US" smtClean="0"/>
              <a:t>F.2 = D.2</a:t>
            </a:r>
          </a:p>
          <a:p>
            <a:pPr marL="238125" indent="-238125"/>
            <a:endParaRPr lang="en-US" smtClean="0"/>
          </a:p>
          <a:p>
            <a:pPr marL="238125" indent="-238125"/>
            <a:r>
              <a:rPr lang="en-US" smtClean="0"/>
              <a:t>Cartien product between D1 and D2 then join to F only if the single table cardinalities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a:buClr>
                <a:srgbClr val="4F81BD"/>
              </a:buClr>
            </a:pPr>
            <a:fld id="{94AD845F-F96C-4046-9765-DE5A168FCF1F}" type="slidenum">
              <a:rPr lang="en-US">
                <a:solidFill>
                  <a:prstClr val="black"/>
                </a:solidFill>
              </a:rPr>
              <a:pPr>
                <a:buClr>
                  <a:srgbClr val="4F81BD"/>
                </a:buClr>
              </a:pPr>
              <a:t>49</a:t>
            </a:fld>
            <a:endParaRPr lang="en-US">
              <a:solidFill>
                <a:prstClr val="black"/>
              </a:solidFill>
            </a:endParaRPr>
          </a:p>
        </p:txBody>
      </p:sp>
      <p:sp>
        <p:nvSpPr>
          <p:cNvPr id="65539" name="Rectangle 1026"/>
          <p:cNvSpPr>
            <a:spLocks noGrp="1" noRot="1" noChangeAspect="1" noChangeArrowheads="1" noTextEdit="1"/>
          </p:cNvSpPr>
          <p:nvPr>
            <p:ph type="sldImg"/>
          </p:nvPr>
        </p:nvSpPr>
        <p:spPr>
          <a:xfrm>
            <a:off x="2286000" y="514350"/>
            <a:ext cx="4572000" cy="2571750"/>
          </a:xfrm>
          <a:solidFill>
            <a:srgbClr val="FFFFFF"/>
          </a:solidFill>
          <a:ln/>
        </p:spPr>
      </p:sp>
      <p:sp>
        <p:nvSpPr>
          <p:cNvPr id="6554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85C987C-0555-49E9-A2CE-5ABA34A0AF2D}" type="slidenum">
              <a:rPr lang="en-US" smtClean="0"/>
              <a:pPr>
                <a:defRPr/>
              </a:pPr>
              <a:t>52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4AD845F-F96C-4046-9765-DE5A168FCF1F}" type="slidenum">
              <a:rPr lang="en-US"/>
              <a:pPr/>
              <a:t>3</a:t>
            </a:fld>
            <a:endParaRPr lang="en-US"/>
          </a:p>
        </p:txBody>
      </p:sp>
      <p:sp>
        <p:nvSpPr>
          <p:cNvPr id="65539" name="Rectangle 1026"/>
          <p:cNvSpPr>
            <a:spLocks noGrp="1" noRot="1" noChangeAspect="1" noChangeArrowheads="1" noTextEdit="1"/>
          </p:cNvSpPr>
          <p:nvPr>
            <p:ph type="sldImg"/>
          </p:nvPr>
        </p:nvSpPr>
        <p:spPr>
          <a:xfrm>
            <a:off x="2286000" y="514350"/>
            <a:ext cx="4572000" cy="2571750"/>
          </a:xfrm>
          <a:solidFill>
            <a:srgbClr val="FFFFFF"/>
          </a:solidFill>
          <a:ln/>
        </p:spPr>
      </p:sp>
      <p:sp>
        <p:nvSpPr>
          <p:cNvPr id="6554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85C987C-0555-49E9-A2CE-5ABA34A0AF2D}" type="slidenum">
              <a:rPr lang="en-US" smtClean="0"/>
              <a:pPr>
                <a:defRPr/>
              </a:pPr>
              <a:t>54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fld id="{FA669260-1448-1D49-BA3A-BC88A1527831}" type="slidenum">
              <a:rPr lang="en-GB"/>
              <a:pPr/>
              <a:t>55</a:t>
            </a:fld>
            <a:endParaRPr lang="en-GB"/>
          </a:p>
        </p:txBody>
      </p:sp>
      <p:sp>
        <p:nvSpPr>
          <p:cNvPr id="111619" name="Rectangle 2"/>
          <p:cNvSpPr>
            <a:spLocks noGrp="1" noRot="1" noChangeAspect="1" noChangeArrowheads="1" noTextEdit="1"/>
          </p:cNvSpPr>
          <p:nvPr>
            <p:ph type="sldImg"/>
          </p:nvPr>
        </p:nvSpPr>
        <p:spPr>
          <a:xfrm>
            <a:off x="2295525" y="519113"/>
            <a:ext cx="4552950" cy="2562225"/>
          </a:xfrm>
          <a:ln/>
        </p:spPr>
      </p:sp>
      <p:sp>
        <p:nvSpPr>
          <p:cNvPr id="111620" name="Rectangle 3"/>
          <p:cNvSpPr>
            <a:spLocks noGrp="1" noChangeArrowheads="1"/>
          </p:cNvSpPr>
          <p:nvPr>
            <p:ph type="body" idx="1"/>
          </p:nvPr>
        </p:nvSpPr>
        <p:spPr>
          <a:xfrm>
            <a:off x="1218407" y="3256643"/>
            <a:ext cx="6705204" cy="3086554"/>
          </a:xfrm>
          <a:noFill/>
          <a:ln/>
        </p:spPr>
        <p:txBody>
          <a:bodyPr wrap="none" anchor="ctr"/>
          <a:lstStyle/>
          <a:p>
            <a:pPr eaLnBrk="1" hangingPunct="1"/>
            <a:endParaRPr lang="en-US">
              <a:latin typeface="Arial" pitchFamily="-111"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fld id="{96A91488-28BA-0847-B6B9-B51EADF8EB36}" type="slidenum">
              <a:rPr lang="en-GB"/>
              <a:pPr/>
              <a:t>56</a:t>
            </a:fld>
            <a:endParaRPr lang="en-GB"/>
          </a:p>
        </p:txBody>
      </p:sp>
      <p:sp>
        <p:nvSpPr>
          <p:cNvPr id="112643" name="Rectangle 2"/>
          <p:cNvSpPr>
            <a:spLocks noGrp="1" noRot="1" noChangeAspect="1" noChangeArrowheads="1" noTextEdit="1"/>
          </p:cNvSpPr>
          <p:nvPr>
            <p:ph type="sldImg"/>
          </p:nvPr>
        </p:nvSpPr>
        <p:spPr>
          <a:xfrm>
            <a:off x="2295525" y="519113"/>
            <a:ext cx="4552950" cy="2562225"/>
          </a:xfrm>
          <a:ln/>
        </p:spPr>
      </p:sp>
      <p:sp>
        <p:nvSpPr>
          <p:cNvPr id="112644" name="Rectangle 3"/>
          <p:cNvSpPr>
            <a:spLocks noGrp="1" noChangeArrowheads="1"/>
          </p:cNvSpPr>
          <p:nvPr>
            <p:ph type="body" idx="1"/>
          </p:nvPr>
        </p:nvSpPr>
        <p:spPr>
          <a:xfrm>
            <a:off x="1218407" y="3256643"/>
            <a:ext cx="6705204" cy="3086554"/>
          </a:xfrm>
          <a:noFill/>
          <a:ln/>
        </p:spPr>
        <p:txBody>
          <a:bodyPr wrap="none" anchor="ctr"/>
          <a:lstStyle/>
          <a:p>
            <a:pPr eaLnBrk="1" hangingPunct="1"/>
            <a:endParaRPr lang="en-US">
              <a:latin typeface="Arial" pitchFamily="-111"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a:buClr>
                <a:srgbClr val="4F81BD"/>
              </a:buClr>
            </a:pPr>
            <a:fld id="{94AD845F-F96C-4046-9765-DE5A168FCF1F}" type="slidenum">
              <a:rPr lang="en-US">
                <a:solidFill>
                  <a:prstClr val="black"/>
                </a:solidFill>
              </a:rPr>
              <a:pPr>
                <a:buClr>
                  <a:srgbClr val="4F81BD"/>
                </a:buClr>
              </a:pPr>
              <a:t>58</a:t>
            </a:fld>
            <a:endParaRPr lang="en-US">
              <a:solidFill>
                <a:prstClr val="black"/>
              </a:solidFill>
            </a:endParaRPr>
          </a:p>
        </p:txBody>
      </p:sp>
      <p:sp>
        <p:nvSpPr>
          <p:cNvPr id="65539" name="Rectangle 1026"/>
          <p:cNvSpPr>
            <a:spLocks noGrp="1" noRot="1" noChangeAspect="1" noChangeArrowheads="1" noTextEdit="1"/>
          </p:cNvSpPr>
          <p:nvPr>
            <p:ph type="sldImg"/>
          </p:nvPr>
        </p:nvSpPr>
        <p:spPr>
          <a:xfrm>
            <a:off x="2286000" y="514350"/>
            <a:ext cx="4572000" cy="2571750"/>
          </a:xfrm>
          <a:solidFill>
            <a:srgbClr val="FFFFFF"/>
          </a:solidFill>
          <a:ln/>
        </p:spPr>
      </p:sp>
      <p:sp>
        <p:nvSpPr>
          <p:cNvPr id="6554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608163B-5439-7B41-A1E2-95C9CBF3D6F0}" type="slidenum">
              <a:rPr lang="en-US">
                <a:latin typeface="Times" charset="0"/>
                <a:ea typeface="Arial" charset="0"/>
                <a:cs typeface="Arial" charset="0"/>
              </a:rPr>
              <a:pPr/>
              <a:t>59</a:t>
            </a:fld>
            <a:endParaRPr lang="en-US">
              <a:latin typeface="Times" charset="0"/>
              <a:ea typeface="Arial" charset="0"/>
              <a:cs typeface="Arial" charset="0"/>
            </a:endParaRPr>
          </a:p>
        </p:txBody>
      </p:sp>
      <p:sp>
        <p:nvSpPr>
          <p:cNvPr id="30723" name="Rectangle 2"/>
          <p:cNvSpPr>
            <a:spLocks noGrp="1" noRot="1" noChangeAspect="1" noChangeArrowheads="1" noTextEdit="1"/>
          </p:cNvSpPr>
          <p:nvPr>
            <p:ph type="sldImg"/>
          </p:nvPr>
        </p:nvSpPr>
        <p:spPr>
          <a:xfrm>
            <a:off x="1601788" y="342900"/>
            <a:ext cx="5942012" cy="3343275"/>
          </a:xfrm>
          <a:ln/>
        </p:spPr>
      </p:sp>
      <p:sp>
        <p:nvSpPr>
          <p:cNvPr id="30724" name="Rectangle 3"/>
          <p:cNvSpPr>
            <a:spLocks noGrp="1" noChangeArrowheads="1"/>
          </p:cNvSpPr>
          <p:nvPr>
            <p:ph type="body" idx="1"/>
          </p:nvPr>
        </p:nvSpPr>
        <p:spPr>
          <a:xfrm>
            <a:off x="597298" y="3858760"/>
            <a:ext cx="7949406" cy="2614839"/>
          </a:xfrm>
          <a:noFill/>
          <a:ln/>
        </p:spPr>
        <p:txBody>
          <a:bodyPr lIns="96653" tIns="48326" rIns="96653" bIns="48326"/>
          <a:lstStyle/>
          <a:p>
            <a:pPr eaLnBrk="1" hangingPunct="1"/>
            <a:r>
              <a:rPr lang="en-US"/>
              <a:t>When a SQL statement is executed it will be hard parsed and a serial plan will be developed</a:t>
            </a:r>
          </a:p>
          <a:p>
            <a:pPr eaLnBrk="1" hangingPunct="1"/>
            <a:r>
              <a:rPr lang="en-US"/>
              <a:t>The expected elapse time of that plan will be examined. If the expected Elapse time is </a:t>
            </a:r>
          </a:p>
          <a:p>
            <a:pPr eaLnBrk="1" hangingPunct="1"/>
            <a:r>
              <a:rPr lang="en-US"/>
              <a:t>Less than </a:t>
            </a:r>
            <a:r>
              <a:rPr lang="en-US" sz="1100">
                <a:latin typeface="Courier New" charset="0"/>
              </a:rPr>
              <a:t>PARALLEL_MIN_TIME_THRESHOLD</a:t>
            </a:r>
            <a:r>
              <a:rPr lang="en-US"/>
              <a:t>  then the query will execute serially.</a:t>
            </a:r>
          </a:p>
          <a:p>
            <a:pPr eaLnBrk="1" hangingPunct="1"/>
            <a:endParaRPr lang="en-US"/>
          </a:p>
          <a:p>
            <a:pPr eaLnBrk="1" hangingPunct="1"/>
            <a:r>
              <a:rPr lang="en-US"/>
              <a:t>If the expected Elapse time is greater than </a:t>
            </a:r>
            <a:r>
              <a:rPr lang="en-US" sz="1100">
                <a:latin typeface="Courier New" charset="0"/>
              </a:rPr>
              <a:t>PARALLEL_MIN_TIME_THRESHOLD</a:t>
            </a:r>
            <a:r>
              <a:rPr lang="en-US"/>
              <a:t>  then the plan</a:t>
            </a:r>
          </a:p>
          <a:p>
            <a:pPr eaLnBrk="1" hangingPunct="1"/>
            <a:r>
              <a:rPr lang="en-US"/>
              <a:t>Will be re-evaluated to run in parallel and the optimizer will determine the ideal DOP. The </a:t>
            </a:r>
          </a:p>
          <a:p>
            <a:pPr eaLnBrk="1" hangingPunct="1"/>
            <a:r>
              <a:rPr lang="en-US"/>
              <a:t>Optimizer automatically determines the DOP based on the resource required for all scan operations</a:t>
            </a:r>
          </a:p>
          <a:p>
            <a:pPr eaLnBrk="1" hangingPunct="1"/>
            <a:r>
              <a:rPr lang="en-US"/>
              <a:t>(full table scan, index fast full scan and so on) </a:t>
            </a:r>
          </a:p>
          <a:p>
            <a:pPr eaLnBrk="1" hangingPunct="1"/>
            <a:endParaRPr lang="en-US"/>
          </a:p>
          <a:p>
            <a:pPr eaLnBrk="1" hangingPunct="1"/>
            <a:r>
              <a:rPr lang="en-US"/>
              <a:t>However, the optimizer will cap the actual DOP for a statement with the default DOP</a:t>
            </a:r>
          </a:p>
          <a:p>
            <a:pPr eaLnBrk="1" hangingPunct="1"/>
            <a:r>
              <a:rPr lang="en-US"/>
              <a:t>(paralllel_threads_per_cpu X CPU_COUNT X INSTANCE_COUNT), to ensure parallel</a:t>
            </a:r>
          </a:p>
          <a:p>
            <a:pPr eaLnBrk="1" hangingPunct="1"/>
            <a:r>
              <a:rPr lang="en-US"/>
              <a:t>Processes do not flood the system.</a:t>
            </a:r>
          </a:p>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DBEF369-E1B4-0F42-A02E-80FA4344EC80}" type="slidenum">
              <a:rPr lang="en-US">
                <a:latin typeface="Times" charset="0"/>
                <a:ea typeface="Arial" charset="0"/>
                <a:cs typeface="Arial" charset="0"/>
              </a:rPr>
              <a:pPr/>
              <a:t>60</a:t>
            </a:fld>
            <a:endParaRPr lang="en-US">
              <a:latin typeface="Times" charset="0"/>
              <a:ea typeface="Arial" charset="0"/>
              <a:cs typeface="Arial" charset="0"/>
            </a:endParaRPr>
          </a:p>
        </p:txBody>
      </p:sp>
      <p:sp>
        <p:nvSpPr>
          <p:cNvPr id="32771" name="Text Box 2"/>
          <p:cNvSpPr txBox="1">
            <a:spLocks noChangeArrowheads="1"/>
          </p:cNvSpPr>
          <p:nvPr/>
        </p:nvSpPr>
        <p:spPr bwMode="auto">
          <a:xfrm>
            <a:off x="1524000" y="514804"/>
            <a:ext cx="6096000" cy="2571750"/>
          </a:xfrm>
          <a:prstGeom prst="rect">
            <a:avLst/>
          </a:prstGeom>
          <a:solidFill>
            <a:srgbClr val="FFFFFF"/>
          </a:solidFill>
          <a:ln w="9525">
            <a:solidFill>
              <a:srgbClr val="000000"/>
            </a:solidFill>
            <a:miter lim="800000"/>
            <a:headEnd/>
            <a:tailEnd/>
          </a:ln>
        </p:spPr>
        <p:txBody>
          <a:bodyPr wrap="none" lIns="96661" tIns="48331" rIns="96661" bIns="48331" anchor="ctr">
            <a:prstTxWarp prst="textNoShape">
              <a:avLst/>
            </a:prstTxWarp>
          </a:bodyPr>
          <a:lstStyle/>
          <a:p>
            <a:pPr>
              <a:lnSpc>
                <a:spcPct val="85000"/>
              </a:lnSpc>
            </a:pPr>
            <a:endParaRPr lang="en-US"/>
          </a:p>
        </p:txBody>
      </p:sp>
      <p:sp>
        <p:nvSpPr>
          <p:cNvPr id="32772" name="Rectangle 3"/>
          <p:cNvSpPr>
            <a:spLocks noGrp="1" noChangeArrowheads="1"/>
          </p:cNvSpPr>
          <p:nvPr>
            <p:ph type="body"/>
          </p:nvPr>
        </p:nvSpPr>
        <p:spPr>
          <a:xfrm>
            <a:off x="1218407" y="3257778"/>
            <a:ext cx="6705204" cy="3085419"/>
          </a:xfrm>
          <a:noFill/>
          <a:ln/>
        </p:spPr>
        <p:txBody>
          <a:bodyPr wrap="none" anchor="ct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b="0">
                <a:ea typeface="Arial" charset="0"/>
                <a:cs typeface="Arial" charset="0"/>
              </a:rPr>
              <a:t>You can better understand how two sets of parallel processes work together through these next few slides.</a:t>
            </a:r>
          </a:p>
        </p:txBody>
      </p:sp>
      <p:sp>
        <p:nvSpPr>
          <p:cNvPr id="36868" name="Slide Number Placeholder 3"/>
          <p:cNvSpPr>
            <a:spLocks noGrp="1"/>
          </p:cNvSpPr>
          <p:nvPr>
            <p:ph type="sldNum" sz="quarter" idx="5"/>
          </p:nvPr>
        </p:nvSpPr>
        <p:spPr>
          <a:noFill/>
        </p:spPr>
        <p:txBody>
          <a:bodyPr/>
          <a:lstStyle/>
          <a:p>
            <a:fld id="{218C061C-EA4C-6C42-86D8-2F4A08810D37}" type="slidenum">
              <a:rPr lang="en-US">
                <a:latin typeface="Times" charset="0"/>
                <a:ea typeface="Arial" charset="0"/>
                <a:cs typeface="Arial" charset="0"/>
              </a:rPr>
              <a:pPr/>
              <a:t>65</a:t>
            </a:fld>
            <a:endParaRPr lang="en-US">
              <a:latin typeface="Times" charset="0"/>
              <a:ea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b="0">
                <a:ea typeface="Arial" charset="0"/>
                <a:cs typeface="Arial" charset="0"/>
              </a:rPr>
              <a:t>You can better understand how two sets of parallel processes work together through these next few slides.</a:t>
            </a:r>
          </a:p>
        </p:txBody>
      </p:sp>
      <p:sp>
        <p:nvSpPr>
          <p:cNvPr id="36868" name="Slide Number Placeholder 3"/>
          <p:cNvSpPr>
            <a:spLocks noGrp="1"/>
          </p:cNvSpPr>
          <p:nvPr>
            <p:ph type="sldNum" sz="quarter" idx="5"/>
          </p:nvPr>
        </p:nvSpPr>
        <p:spPr>
          <a:noFill/>
        </p:spPr>
        <p:txBody>
          <a:bodyPr/>
          <a:lstStyle/>
          <a:p>
            <a:fld id="{218C061C-EA4C-6C42-86D8-2F4A08810D37}" type="slidenum">
              <a:rPr lang="en-US">
                <a:latin typeface="Times" charset="0"/>
                <a:ea typeface="Arial" charset="0"/>
                <a:cs typeface="Arial" charset="0"/>
              </a:rPr>
              <a:pPr/>
              <a:t>66</a:t>
            </a:fld>
            <a:endParaRPr lang="en-US">
              <a:latin typeface="Times" charset="0"/>
              <a:ea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b="0">
                <a:ea typeface="Arial" charset="0"/>
                <a:cs typeface="Arial" charset="0"/>
              </a:rPr>
              <a:t>You can better understand how two sets of parallel processes work together through these next few slides.</a:t>
            </a:r>
          </a:p>
        </p:txBody>
      </p:sp>
      <p:sp>
        <p:nvSpPr>
          <p:cNvPr id="36868" name="Slide Number Placeholder 3"/>
          <p:cNvSpPr>
            <a:spLocks noGrp="1"/>
          </p:cNvSpPr>
          <p:nvPr>
            <p:ph type="sldNum" sz="quarter" idx="5"/>
          </p:nvPr>
        </p:nvSpPr>
        <p:spPr>
          <a:noFill/>
        </p:spPr>
        <p:txBody>
          <a:bodyPr/>
          <a:lstStyle/>
          <a:p>
            <a:fld id="{218C061C-EA4C-6C42-86D8-2F4A08810D37}" type="slidenum">
              <a:rPr lang="en-US">
                <a:latin typeface="Times" charset="0"/>
                <a:ea typeface="Arial" charset="0"/>
                <a:cs typeface="Arial" charset="0"/>
              </a:rPr>
              <a:pPr/>
              <a:t>67</a:t>
            </a:fld>
            <a:endParaRPr lang="en-US">
              <a:latin typeface="Times" charset="0"/>
              <a:ea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en-US"/>
          </a:p>
        </p:txBody>
      </p:sp>
      <p:sp>
        <p:nvSpPr>
          <p:cNvPr id="136196" name="Slide Number Placeholder 3"/>
          <p:cNvSpPr>
            <a:spLocks noGrp="1"/>
          </p:cNvSpPr>
          <p:nvPr>
            <p:ph type="sldNum" sz="quarter" idx="5"/>
          </p:nvPr>
        </p:nvSpPr>
        <p:spPr>
          <a:noFill/>
        </p:spPr>
        <p:txBody>
          <a:bodyPr/>
          <a:lstStyle/>
          <a:p>
            <a:fld id="{410BA576-EEF3-144E-A626-749250956B10}" type="slidenum">
              <a:rPr lang="en-US">
                <a:latin typeface="Times" charset="0"/>
                <a:ea typeface="Arial" charset="0"/>
                <a:cs typeface="Arial" charset="0"/>
              </a:rPr>
              <a:pPr/>
              <a:t>75</a:t>
            </a:fld>
            <a:endParaRPr lang="en-US">
              <a:latin typeface="Times" charset="0"/>
              <a:ea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4AD845F-F96C-4046-9765-DE5A168FCF1F}" type="slidenum">
              <a:rPr lang="en-US"/>
              <a:pPr/>
              <a:t>6</a:t>
            </a:fld>
            <a:endParaRPr lang="en-US"/>
          </a:p>
        </p:txBody>
      </p:sp>
      <p:sp>
        <p:nvSpPr>
          <p:cNvPr id="65539" name="Rectangle 1026"/>
          <p:cNvSpPr>
            <a:spLocks noGrp="1" noRot="1" noChangeAspect="1" noChangeArrowheads="1" noTextEdit="1"/>
          </p:cNvSpPr>
          <p:nvPr>
            <p:ph type="sldImg"/>
          </p:nvPr>
        </p:nvSpPr>
        <p:spPr>
          <a:xfrm>
            <a:off x="2286000" y="514350"/>
            <a:ext cx="4572000" cy="2571750"/>
          </a:xfrm>
          <a:solidFill>
            <a:srgbClr val="FFFFFF"/>
          </a:solidFill>
          <a:ln/>
        </p:spPr>
      </p:sp>
      <p:sp>
        <p:nvSpPr>
          <p:cNvPr id="6554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2286000" y="514350"/>
            <a:ext cx="4572000" cy="2571750"/>
          </a:xfrm>
          <a:ln/>
        </p:spPr>
      </p:sp>
      <p:sp>
        <p:nvSpPr>
          <p:cNvPr id="29699" name="Rectangle 3"/>
          <p:cNvSpPr>
            <a:spLocks noGrp="1" noChangeArrowheads="1"/>
          </p:cNvSpPr>
          <p:nvPr>
            <p:ph type="body" idx="1"/>
          </p:nvPr>
        </p:nvSpPr>
        <p:spPr>
          <a:noFill/>
          <a:ln/>
        </p:spPr>
        <p:txBody>
          <a:bodyPr/>
          <a:lstStyle/>
          <a:p>
            <a:r>
              <a:rPr lang="en-US"/>
              <a:t>DBMS_XPLAN.DISPLAY takes three parameters</a:t>
            </a:r>
          </a:p>
          <a:p>
            <a:pPr>
              <a:buFontTx/>
              <a:buChar char="•"/>
            </a:pPr>
            <a:endParaRPr lang="en-US"/>
          </a:p>
          <a:p>
            <a:pPr>
              <a:buFontTx/>
              <a:buChar char="•"/>
            </a:pPr>
            <a:r>
              <a:rPr lang="en-US"/>
              <a:t>plan table name (default 'PLAN_TABLE'),</a:t>
            </a:r>
          </a:p>
          <a:p>
            <a:r>
              <a:rPr lang="en-US"/>
              <a:t/>
            </a:r>
            <a:br>
              <a:rPr lang="en-US"/>
            </a:br>
            <a:endParaRPr lang="en-US"/>
          </a:p>
          <a:p>
            <a:pPr>
              <a:buFontTx/>
              <a:buChar char="•"/>
            </a:pPr>
            <a:r>
              <a:rPr lang="en-US"/>
              <a:t>statement_id (default null),</a:t>
            </a:r>
          </a:p>
          <a:p>
            <a:r>
              <a:rPr lang="en-US"/>
              <a:t/>
            </a:r>
            <a:br>
              <a:rPr lang="en-US"/>
            </a:br>
            <a:endParaRPr lang="en-US"/>
          </a:p>
          <a:p>
            <a:pPr>
              <a:buFontTx/>
              <a:buChar char="•"/>
            </a:pPr>
            <a:r>
              <a:rPr lang="en-US"/>
              <a:t>format (default 'TYPICAL') </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2286000" y="514350"/>
            <a:ext cx="4572000" cy="2571750"/>
          </a:xfrm>
          <a:ln/>
        </p:spPr>
      </p:sp>
      <p:sp>
        <p:nvSpPr>
          <p:cNvPr id="31747" name="Notes Placeholder 2"/>
          <p:cNvSpPr>
            <a:spLocks noGrp="1"/>
          </p:cNvSpPr>
          <p:nvPr>
            <p:ph type="body" idx="1"/>
          </p:nvPr>
        </p:nvSpPr>
        <p:spPr>
          <a:noFill/>
          <a:ln/>
        </p:spPr>
        <p:txBody>
          <a:bodyPr/>
          <a:lstStyle/>
          <a:p>
            <a:r>
              <a:rPr lang="en-US"/>
              <a:t>SQL ID (default null, null means the last SQL statement executed in this session),</a:t>
            </a:r>
          </a:p>
          <a:p>
            <a:r>
              <a:rPr lang="en-US"/>
              <a:t>child number (default 0),</a:t>
            </a:r>
          </a:p>
          <a:p>
            <a:r>
              <a:rPr lang="en-US"/>
              <a:t>format (default 'TYPICAL')</a:t>
            </a:r>
          </a:p>
          <a:p>
            <a:endParaRPr lang="en-US"/>
          </a:p>
        </p:txBody>
      </p:sp>
      <p:sp>
        <p:nvSpPr>
          <p:cNvPr id="31748" name="Slide Number Placeholder 3"/>
          <p:cNvSpPr>
            <a:spLocks noGrp="1"/>
          </p:cNvSpPr>
          <p:nvPr>
            <p:ph type="sldNum" sz="quarter" idx="5"/>
          </p:nvPr>
        </p:nvSpPr>
        <p:spPr>
          <a:noFill/>
        </p:spPr>
        <p:txBody>
          <a:bodyPr/>
          <a:lstStyle/>
          <a:p>
            <a:fld id="{85A79735-ADC2-6145-90DA-5BD2023A1F93}" type="slidenum">
              <a:rPr lang="en-US">
                <a:latin typeface="Times" charset="0"/>
              </a:rPr>
              <a:pPr/>
              <a:t>20</a:t>
            </a:fld>
            <a:endParaRPr lang="en-US">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4AD845F-F96C-4046-9765-DE5A168FCF1F}" type="slidenum">
              <a:rPr lang="en-US"/>
              <a:pPr/>
              <a:t>22</a:t>
            </a:fld>
            <a:endParaRPr lang="en-US"/>
          </a:p>
        </p:txBody>
      </p:sp>
      <p:sp>
        <p:nvSpPr>
          <p:cNvPr id="65539" name="Rectangle 1026"/>
          <p:cNvSpPr>
            <a:spLocks noGrp="1" noRot="1" noChangeAspect="1" noChangeArrowheads="1" noTextEdit="1"/>
          </p:cNvSpPr>
          <p:nvPr>
            <p:ph type="sldImg"/>
          </p:nvPr>
        </p:nvSpPr>
        <p:spPr>
          <a:xfrm>
            <a:off x="2286000" y="514350"/>
            <a:ext cx="4572000" cy="2571750"/>
          </a:xfrm>
          <a:solidFill>
            <a:srgbClr val="FFFFFF"/>
          </a:solidFill>
          <a:ln/>
        </p:spPr>
      </p:sp>
      <p:sp>
        <p:nvSpPr>
          <p:cNvPr id="6554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4AD845F-F96C-4046-9765-DE5A168FCF1F}" type="slidenum">
              <a:rPr lang="en-US"/>
              <a:pPr/>
              <a:t>26</a:t>
            </a:fld>
            <a:endParaRPr lang="en-US"/>
          </a:p>
        </p:txBody>
      </p:sp>
      <p:sp>
        <p:nvSpPr>
          <p:cNvPr id="65539" name="Rectangle 1026"/>
          <p:cNvSpPr>
            <a:spLocks noGrp="1" noRot="1" noChangeAspect="1" noChangeArrowheads="1" noTextEdit="1"/>
          </p:cNvSpPr>
          <p:nvPr>
            <p:ph type="sldImg"/>
          </p:nvPr>
        </p:nvSpPr>
        <p:spPr>
          <a:xfrm>
            <a:off x="2286000" y="514350"/>
            <a:ext cx="4572000" cy="2571750"/>
          </a:xfrm>
          <a:solidFill>
            <a:srgbClr val="FFFFFF"/>
          </a:solidFill>
          <a:ln/>
        </p:spPr>
      </p:sp>
      <p:sp>
        <p:nvSpPr>
          <p:cNvPr id="6554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Rot="1" noChangeAspect="1" noChangeArrowheads="1" noTextEdit="1"/>
          </p:cNvSpPr>
          <p:nvPr>
            <p:ph type="sldImg"/>
          </p:nvPr>
        </p:nvSpPr>
        <p:spPr>
          <a:xfrm>
            <a:off x="2286000" y="514350"/>
            <a:ext cx="4572000" cy="2571750"/>
          </a:xfrm>
          <a:ln/>
        </p:spPr>
      </p:sp>
      <p:sp>
        <p:nvSpPr>
          <p:cNvPr id="44035" name="Rectangle 1027"/>
          <p:cNvSpPr>
            <a:spLocks noGrp="1" noChangeArrowheads="1"/>
          </p:cNvSpPr>
          <p:nvPr>
            <p:ph type="body" idx="1"/>
          </p:nvPr>
        </p:nvSpPr>
        <p:spPr>
          <a:noFill/>
          <a:ln/>
        </p:spPr>
        <p:txBody>
          <a:bodyPr/>
          <a:lstStyle/>
          <a:p>
            <a:r>
              <a:rPr lang="en-US"/>
              <a:t>Density is 1/num_distinct for columns without a histogram</a:t>
            </a:r>
          </a:p>
          <a:p>
            <a:r>
              <a:rPr lang="en-US"/>
              <a:t>For columns with a histogram density is calculated differently</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2286000" y="514350"/>
            <a:ext cx="4572000" cy="2571750"/>
          </a:xfrm>
          <a:ln/>
        </p:spPr>
      </p:sp>
      <p:sp>
        <p:nvSpPr>
          <p:cNvPr id="40963" name="Notes Placeholder 2"/>
          <p:cNvSpPr>
            <a:spLocks noGrp="1"/>
          </p:cNvSpPr>
          <p:nvPr>
            <p:ph type="body" idx="1"/>
          </p:nvPr>
        </p:nvSpPr>
        <p:spPr>
          <a:noFill/>
          <a:ln/>
        </p:spPr>
        <p:txBody>
          <a:bodyPr/>
          <a:lstStyle/>
          <a:p>
            <a:pPr eaLnBrk="1" hangingPunct="1"/>
            <a:endParaRPr lang="en-US"/>
          </a:p>
        </p:txBody>
      </p:sp>
      <p:sp>
        <p:nvSpPr>
          <p:cNvPr id="40964" name="Slide Number Placeholder 3"/>
          <p:cNvSpPr>
            <a:spLocks noGrp="1"/>
          </p:cNvSpPr>
          <p:nvPr>
            <p:ph type="sldNum" sz="quarter" idx="5"/>
          </p:nvPr>
        </p:nvSpPr>
        <p:spPr>
          <a:noFill/>
        </p:spPr>
        <p:txBody>
          <a:bodyPr/>
          <a:lstStyle/>
          <a:p>
            <a:fld id="{363DB73A-6C22-D14C-BE85-FCD2BE8F7F84}" type="slidenum">
              <a:rPr lang="en-US">
                <a:latin typeface="Times" charset="0"/>
              </a:rPr>
              <a:pPr/>
              <a:t>33</a:t>
            </a:fld>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52922" y="3596148"/>
            <a:ext cx="7772797"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22" y="4410273"/>
            <a:ext cx="7075289" cy="532642"/>
          </a:xfrm>
        </p:spPr>
        <p:txBody>
          <a:bodyPr/>
          <a:lstStyle>
            <a:lvl1pPr marL="0" marR="0" indent="0" algn="l" defTabSz="914400"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73" indent="0" algn="ctr">
              <a:buNone/>
              <a:defRPr>
                <a:solidFill>
                  <a:schemeClr val="tx1">
                    <a:tint val="75000"/>
                  </a:schemeClr>
                </a:solidFill>
              </a:defRPr>
            </a:lvl2pPr>
            <a:lvl3pPr marL="571145" indent="0" algn="ctr">
              <a:buNone/>
              <a:defRPr>
                <a:solidFill>
                  <a:schemeClr val="tx1">
                    <a:tint val="75000"/>
                  </a:schemeClr>
                </a:solidFill>
              </a:defRPr>
            </a:lvl3pPr>
            <a:lvl4pPr marL="856718" indent="0" algn="ctr">
              <a:buNone/>
              <a:defRPr>
                <a:solidFill>
                  <a:schemeClr val="tx1">
                    <a:tint val="75000"/>
                  </a:schemeClr>
                </a:solidFill>
              </a:defRPr>
            </a:lvl4pPr>
            <a:lvl5pPr marL="1142291" indent="0" algn="ctr">
              <a:buNone/>
              <a:defRPr>
                <a:solidFill>
                  <a:schemeClr val="tx1">
                    <a:tint val="75000"/>
                  </a:schemeClr>
                </a:solidFill>
              </a:defRPr>
            </a:lvl5pPr>
            <a:lvl6pPr marL="1427864" indent="0" algn="ctr">
              <a:buNone/>
              <a:defRPr>
                <a:solidFill>
                  <a:schemeClr val="tx1">
                    <a:tint val="75000"/>
                  </a:schemeClr>
                </a:solidFill>
              </a:defRPr>
            </a:lvl6pPr>
            <a:lvl7pPr marL="1713437" indent="0" algn="ctr">
              <a:buNone/>
              <a:defRPr>
                <a:solidFill>
                  <a:schemeClr val="tx1">
                    <a:tint val="75000"/>
                  </a:schemeClr>
                </a:solidFill>
              </a:defRPr>
            </a:lvl7pPr>
            <a:lvl8pPr marL="1999011" indent="0" algn="ctr">
              <a:buNone/>
              <a:defRPr>
                <a:solidFill>
                  <a:schemeClr val="tx1">
                    <a:tint val="75000"/>
                  </a:schemeClr>
                </a:solidFill>
              </a:defRPr>
            </a:lvl8pPr>
            <a:lvl9pPr marL="2284583" indent="0" algn="ctr">
              <a:buNone/>
              <a:defRPr>
                <a:solidFill>
                  <a:schemeClr val="tx1">
                    <a:tint val="75000"/>
                  </a:schemeClr>
                </a:solidFill>
              </a:defRPr>
            </a:lvl9pPr>
          </a:lstStyle>
          <a:p>
            <a:r>
              <a:rPr lang="en-US" dirty="0" smtClean="0"/>
              <a:t>Click to edit Master subtitle style</a:t>
            </a:r>
          </a:p>
        </p:txBody>
      </p:sp>
      <p:pic>
        <p:nvPicPr>
          <p:cNvPr id="9" name="Picture 16"/>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44588" y="3101679"/>
            <a:ext cx="22272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4" descr="Tall Red"/>
          <p:cNvPicPr>
            <a:picLocks noChangeArrowheads="1"/>
          </p:cNvPicPr>
          <p:nvPr userDrawn="1"/>
        </p:nvPicPr>
        <p:blipFill>
          <a:blip r:embed="rId4" cstate="print">
            <a:alphaModFix amt="0"/>
            <a:extLst>
              <a:ext uri="{28A0092B-C50C-407E-A947-70E740481C1C}">
                <a14:useLocalDpi xmlns:a14="http://schemas.microsoft.com/office/drawing/2010/main" val="0"/>
              </a:ext>
            </a:extLst>
          </a:blip>
          <a:srcRect/>
          <a:stretch>
            <a:fillRect/>
          </a:stretch>
        </p:blipFill>
        <p:spPr bwMode="auto">
          <a:xfrm>
            <a:off x="0" y="685800"/>
            <a:ext cx="1144588" cy="2117725"/>
          </a:xfrm>
          <a:prstGeom prst="rect">
            <a:avLst/>
          </a:prstGeom>
          <a:solidFill>
            <a:schemeClr val="tx2"/>
          </a:solidFill>
          <a:ln>
            <a:noFill/>
          </a:ln>
          <a:extLst/>
        </p:spPr>
      </p:pic>
      <p:pic>
        <p:nvPicPr>
          <p:cNvPr id="11" name="Picture 75" descr="Wide Red"/>
          <p:cNvPicPr>
            <a:picLocks noChangeArrowheads="1"/>
          </p:cNvPicPr>
          <p:nvPr userDrawn="1"/>
        </p:nvPicPr>
        <p:blipFill>
          <a:blip r:embed="rId5" cstate="print">
            <a:alphaModFix amt="0"/>
            <a:extLst>
              <a:ext uri="{28A0092B-C50C-407E-A947-70E740481C1C}">
                <a14:useLocalDpi xmlns:a14="http://schemas.microsoft.com/office/drawing/2010/main" val="0"/>
              </a:ext>
            </a:extLst>
          </a:blip>
          <a:srcRect/>
          <a:stretch>
            <a:fillRect/>
          </a:stretch>
        </p:blipFill>
        <p:spPr bwMode="auto">
          <a:xfrm>
            <a:off x="3262313" y="685800"/>
            <a:ext cx="5881687" cy="2117725"/>
          </a:xfrm>
          <a:prstGeom prst="rect">
            <a:avLst/>
          </a:prstGeom>
          <a:solidFill>
            <a:schemeClr val="tx2"/>
          </a:solidFill>
          <a:ln>
            <a:noFill/>
          </a:ln>
          <a:extLst/>
        </p:spPr>
      </p:pic>
    </p:spTree>
    <p:extLst>
      <p:ext uri="{BB962C8B-B14F-4D97-AF65-F5344CB8AC3E}">
        <p14:creationId xmlns:p14="http://schemas.microsoft.com/office/powerpoint/2010/main" val="3355301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7"/>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39"/>
            <a:ext cx="7772797" cy="1125141"/>
          </a:xfrm>
        </p:spPr>
        <p:txBody>
          <a:bodyPr anchor="b"/>
          <a:lstStyle>
            <a:lvl1pPr marL="0" indent="0">
              <a:buNone/>
              <a:defRPr sz="1200">
                <a:solidFill>
                  <a:schemeClr val="tx1">
                    <a:tint val="75000"/>
                  </a:schemeClr>
                </a:solidFill>
              </a:defRPr>
            </a:lvl1pPr>
            <a:lvl2pPr marL="285573" indent="0">
              <a:buNone/>
              <a:defRPr sz="1100">
                <a:solidFill>
                  <a:schemeClr val="tx1">
                    <a:tint val="75000"/>
                  </a:schemeClr>
                </a:solidFill>
              </a:defRPr>
            </a:lvl2pPr>
            <a:lvl3pPr marL="571145" indent="0">
              <a:buNone/>
              <a:defRPr sz="1000">
                <a:solidFill>
                  <a:schemeClr val="tx1">
                    <a:tint val="75000"/>
                  </a:schemeClr>
                </a:solidFill>
              </a:defRPr>
            </a:lvl3pPr>
            <a:lvl4pPr marL="856718" indent="0">
              <a:buNone/>
              <a:defRPr sz="900">
                <a:solidFill>
                  <a:schemeClr val="tx1">
                    <a:tint val="75000"/>
                  </a:schemeClr>
                </a:solidFill>
              </a:defRPr>
            </a:lvl4pPr>
            <a:lvl5pPr marL="1142291" indent="0">
              <a:buNone/>
              <a:defRPr sz="900">
                <a:solidFill>
                  <a:schemeClr val="tx1">
                    <a:tint val="75000"/>
                  </a:schemeClr>
                </a:solidFill>
              </a:defRPr>
            </a:lvl5pPr>
            <a:lvl6pPr marL="1427864" indent="0">
              <a:buNone/>
              <a:defRPr sz="900">
                <a:solidFill>
                  <a:schemeClr val="tx1">
                    <a:tint val="75000"/>
                  </a:schemeClr>
                </a:solidFill>
              </a:defRPr>
            </a:lvl6pPr>
            <a:lvl7pPr marL="1713437" indent="0">
              <a:buNone/>
              <a:defRPr sz="900">
                <a:solidFill>
                  <a:schemeClr val="tx1">
                    <a:tint val="75000"/>
                  </a:schemeClr>
                </a:solidFill>
              </a:defRPr>
            </a:lvl7pPr>
            <a:lvl8pPr marL="1999011" indent="0">
              <a:buNone/>
              <a:defRPr sz="900">
                <a:solidFill>
                  <a:schemeClr val="tx1">
                    <a:tint val="75000"/>
                  </a:schemeClr>
                </a:solidFill>
              </a:defRPr>
            </a:lvl8pPr>
            <a:lvl9pPr marL="2284583"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a:xfrm>
            <a:off x="6037593" y="4791845"/>
            <a:ext cx="2895600" cy="274637"/>
          </a:xfrm>
          <a:prstGeom prst="rect">
            <a:avLst/>
          </a:prstGeom>
        </p:spPr>
        <p:txBody>
          <a:bodyPr/>
          <a:lstStyle>
            <a:lvl1pPr>
              <a:defRPr/>
            </a:lvl1pPr>
          </a:lstStyle>
          <a:p>
            <a:pPr algn="l">
              <a:lnSpc>
                <a:spcPct val="100000"/>
              </a:lnSpc>
              <a:spcBef>
                <a:spcPct val="0"/>
              </a:spcBef>
              <a:buClrTx/>
              <a:defRPr/>
            </a:pPr>
            <a:endParaRPr lang="en-US" sz="700" b="0" dirty="0">
              <a:solidFill>
                <a:srgbClr val="000000"/>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00940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6037593" y="4791845"/>
            <a:ext cx="2895600" cy="274637"/>
          </a:xfrm>
          <a:prstGeom prst="rect">
            <a:avLst/>
          </a:prstGeom>
        </p:spPr>
        <p:txBody>
          <a:bodyPr/>
          <a:lstStyle>
            <a:lvl1pPr>
              <a:defRPr/>
            </a:lvl1pPr>
          </a:lstStyle>
          <a:p>
            <a:pPr algn="l">
              <a:lnSpc>
                <a:spcPct val="100000"/>
              </a:lnSpc>
              <a:spcBef>
                <a:spcPct val="0"/>
              </a:spcBef>
              <a:buClrTx/>
              <a:defRPr/>
            </a:pPr>
            <a:endParaRPr lang="en-US" sz="700" b="0" dirty="0">
              <a:solidFill>
                <a:srgbClr val="000000"/>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907787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1" y="1150938"/>
            <a:ext cx="4040187"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1"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38"/>
            <a:ext cx="4041180"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a:xfrm>
            <a:off x="6037593" y="4791845"/>
            <a:ext cx="2895600" cy="274637"/>
          </a:xfrm>
          <a:prstGeom prst="rect">
            <a:avLst/>
          </a:prstGeom>
        </p:spPr>
        <p:txBody>
          <a:bodyPr/>
          <a:lstStyle>
            <a:lvl1pPr>
              <a:defRPr/>
            </a:lvl1pPr>
          </a:lstStyle>
          <a:p>
            <a:pPr algn="l">
              <a:lnSpc>
                <a:spcPct val="100000"/>
              </a:lnSpc>
              <a:spcBef>
                <a:spcPct val="0"/>
              </a:spcBef>
              <a:buClrTx/>
              <a:defRPr/>
            </a:pPr>
            <a:endParaRPr lang="en-US" sz="700" b="0" dirty="0">
              <a:solidFill>
                <a:srgbClr val="000000"/>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115574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3"/>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26"/>
            <a:ext cx="3008312" cy="3518297"/>
          </a:xfrm>
        </p:spPr>
        <p:txBody>
          <a:bodyPr/>
          <a:lstStyle>
            <a:lvl1pPr marL="0" indent="0">
              <a:buNone/>
              <a:defRPr sz="900"/>
            </a:lvl1pPr>
            <a:lvl2pPr marL="285573" indent="0">
              <a:buNone/>
              <a:defRPr sz="700"/>
            </a:lvl2pPr>
            <a:lvl3pPr marL="571145" indent="0">
              <a:buNone/>
              <a:defRPr sz="600"/>
            </a:lvl3pPr>
            <a:lvl4pPr marL="856718" indent="0">
              <a:buNone/>
              <a:defRPr sz="600"/>
            </a:lvl4pPr>
            <a:lvl5pPr marL="1142291" indent="0">
              <a:buNone/>
              <a:defRPr sz="600"/>
            </a:lvl5pPr>
            <a:lvl6pPr marL="1427864" indent="0">
              <a:buNone/>
              <a:defRPr sz="600"/>
            </a:lvl6pPr>
            <a:lvl7pPr marL="1713437" indent="0">
              <a:buNone/>
              <a:defRPr sz="600"/>
            </a:lvl7pPr>
            <a:lvl8pPr marL="1999011" indent="0">
              <a:buNone/>
              <a:defRPr sz="600"/>
            </a:lvl8pPr>
            <a:lvl9pPr marL="2284583"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a:xfrm>
            <a:off x="6037593" y="4791845"/>
            <a:ext cx="2895600" cy="274637"/>
          </a:xfrm>
          <a:prstGeom prst="rect">
            <a:avLst/>
          </a:prstGeom>
        </p:spPr>
        <p:txBody>
          <a:bodyPr/>
          <a:lstStyle>
            <a:lvl1pPr>
              <a:defRPr/>
            </a:lvl1pPr>
          </a:lstStyle>
          <a:p>
            <a:pPr algn="l">
              <a:lnSpc>
                <a:spcPct val="100000"/>
              </a:lnSpc>
              <a:spcBef>
                <a:spcPct val="0"/>
              </a:spcBef>
              <a:buClrTx/>
              <a:defRPr/>
            </a:pPr>
            <a:endParaRPr lang="en-US" sz="700" b="0" dirty="0">
              <a:solidFill>
                <a:srgbClr val="000000"/>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219337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6037593" y="4791845"/>
            <a:ext cx="2895600" cy="274637"/>
          </a:xfrm>
          <a:prstGeom prst="rect">
            <a:avLst/>
          </a:prstGeom>
        </p:spPr>
        <p:txBody>
          <a:bodyPr/>
          <a:lstStyle>
            <a:lvl1pPr>
              <a:defRPr/>
            </a:lvl1pPr>
          </a:lstStyle>
          <a:p>
            <a:pPr algn="l">
              <a:lnSpc>
                <a:spcPct val="100000"/>
              </a:lnSpc>
              <a:spcBef>
                <a:spcPct val="0"/>
              </a:spcBef>
              <a:buClrTx/>
              <a:defRPr/>
            </a:pPr>
            <a:endParaRPr lang="en-US" sz="700" b="0" dirty="0">
              <a:solidFill>
                <a:srgbClr val="000000"/>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905283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98" y="206375"/>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5"/>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6037593" y="4791845"/>
            <a:ext cx="2895600" cy="274637"/>
          </a:xfrm>
          <a:prstGeom prst="rect">
            <a:avLst/>
          </a:prstGeom>
        </p:spPr>
        <p:txBody>
          <a:bodyPr/>
          <a:lstStyle>
            <a:lvl1pPr>
              <a:defRPr/>
            </a:lvl1pPr>
          </a:lstStyle>
          <a:p>
            <a:pPr algn="l">
              <a:lnSpc>
                <a:spcPct val="100000"/>
              </a:lnSpc>
              <a:spcBef>
                <a:spcPct val="0"/>
              </a:spcBef>
              <a:buClrTx/>
              <a:defRPr/>
            </a:pPr>
            <a:endParaRPr lang="en-US" sz="700" b="0" dirty="0">
              <a:solidFill>
                <a:srgbClr val="000000"/>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167639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pic>
        <p:nvPicPr>
          <p:cNvPr id="9"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8038" y="201075"/>
            <a:ext cx="7950200" cy="473075"/>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806451" y="1111250"/>
            <a:ext cx="7900974" cy="3648075"/>
          </a:xfrm>
        </p:spPr>
        <p:txBody>
          <a:bodyPr wrap="square"/>
          <a:lstStyle>
            <a:lvl1pPr marL="117475" indent="-117475">
              <a:spcBef>
                <a:spcPts val="400"/>
              </a:spcBef>
              <a:spcAft>
                <a:spcPts val="200"/>
              </a:spcAft>
              <a:buFont typeface="Arial" pitchFamily="34" charset="0"/>
              <a:buChar char="•"/>
              <a:defRPr sz="1200" b="0"/>
            </a:lvl1pPr>
            <a:lvl2pPr marL="344488" indent="-177800">
              <a:spcAft>
                <a:spcPts val="0"/>
              </a:spcAft>
              <a:buClr>
                <a:schemeClr val="tx1"/>
              </a:buClr>
              <a:buFont typeface="Arial" pitchFamily="34" charset="0"/>
              <a:buChar char="–"/>
              <a:defRPr sz="1100"/>
            </a:lvl2pPr>
            <a:lvl3pPr marL="574675" indent="-171450">
              <a:buClr>
                <a:schemeClr val="tx2"/>
              </a:buClr>
              <a:buFont typeface="Arial" pitchFamily="34" charset="0"/>
              <a:buChar char="•"/>
              <a:defRPr sz="1100">
                <a:solidFill>
                  <a:schemeClr val="tx1"/>
                </a:solidFill>
              </a:defRPr>
            </a:lvl3pPr>
            <a:lvl4pPr marL="855663" indent="-107950">
              <a:buClr>
                <a:schemeClr val="tx1"/>
              </a:buClr>
              <a:buFont typeface="Arial" pitchFamily="34" charset="0"/>
              <a:buChar char="–"/>
              <a:defRPr lang="en-US" sz="1100" kern="1200" dirty="0" smtClean="0">
                <a:solidFill>
                  <a:schemeClr val="tx1"/>
                </a:solidFill>
                <a:latin typeface="Arial" pitchFamily="34" charset="0"/>
                <a:ea typeface="ＭＳ Ｐゴシック" pitchFamily="127" charset="-128"/>
                <a:cs typeface="ＭＳ Ｐゴシック" pitchFamily="127" charset="-128"/>
              </a:defRPr>
            </a:lvl4pPr>
            <a:lvl5pPr marL="1200150" indent="-166688">
              <a:buClr>
                <a:schemeClr val="tx2"/>
              </a:buClr>
              <a:buFont typeface="Arial" pitchFamily="34" charset="0"/>
              <a:buChar cha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5824267" y="4758191"/>
            <a:ext cx="2895600" cy="274637"/>
          </a:xfrm>
          <a:prstGeom prst="rect">
            <a:avLst/>
          </a:prstGeom>
        </p:spPr>
        <p:txBody>
          <a:bodyPr wrap="square"/>
          <a:lstStyle>
            <a:lvl1pPr>
              <a:defRPr/>
            </a:lvl1pPr>
          </a:lstStyle>
          <a:p>
            <a:pPr algn="l">
              <a:lnSpc>
                <a:spcPct val="100000"/>
              </a:lnSpc>
              <a:spcBef>
                <a:spcPct val="0"/>
              </a:spcBef>
              <a:buClrTx/>
              <a:defRPr/>
            </a:pPr>
            <a:endParaRPr lang="en-US" sz="700" b="0" dirty="0">
              <a:solidFill>
                <a:srgbClr val="000000"/>
              </a:solidFill>
              <a:latin typeface="Arial" pitchFamily="34" charset="0"/>
              <a:ea typeface="ＭＳ Ｐゴシック" pitchFamily="34" charset="-128"/>
              <a:cs typeface="Arial" pitchFamily="34" charset="0"/>
            </a:endParaRPr>
          </a:p>
        </p:txBody>
      </p:sp>
      <p:sp>
        <p:nvSpPr>
          <p:cNvPr id="12" name="Text Box 14"/>
          <p:cNvSpPr txBox="1">
            <a:spLocks noChangeArrowheads="1"/>
          </p:cNvSpPr>
          <p:nvPr userDrawn="1"/>
        </p:nvSpPr>
        <p:spPr bwMode="auto">
          <a:xfrm>
            <a:off x="635232" y="4874548"/>
            <a:ext cx="156481" cy="21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lnSpc>
                <a:spcPct val="100000"/>
              </a:lnSpc>
              <a:spcBef>
                <a:spcPts val="0"/>
              </a:spcBef>
              <a:buClr>
                <a:srgbClr val="829E7E"/>
              </a:buClr>
              <a:buFont typeface="Arial"/>
              <a:buNone/>
              <a:defRPr/>
            </a:pPr>
            <a:fld id="{DF43EDC1-DE77-47A3-B56B-F28176B942E3}" type="slidenum">
              <a:rPr lang="en-US" sz="600" b="0" smtClean="0">
                <a:solidFill>
                  <a:srgbClr val="000000"/>
                </a:solidFill>
                <a:cs typeface="Arial" pitchFamily="34" charset="0"/>
              </a:rPr>
              <a:pPr algn="r" defTabSz="342851" eaLnBrk="1" hangingPunct="1">
                <a:lnSpc>
                  <a:spcPct val="100000"/>
                </a:lnSpc>
                <a:spcBef>
                  <a:spcPts val="0"/>
                </a:spcBef>
                <a:buClr>
                  <a:srgbClr val="829E7E"/>
                </a:buClr>
                <a:buFont typeface="Arial"/>
                <a:buNone/>
                <a:defRPr/>
              </a:pPr>
              <a:t>‹#›</a:t>
            </a:fld>
            <a:endParaRPr lang="en-US" sz="600" b="0" dirty="0" smtClean="0">
              <a:solidFill>
                <a:srgbClr val="292929"/>
              </a:solidFill>
              <a:cs typeface="Arial" pitchFamily="34" charset="0"/>
            </a:endParaRPr>
          </a:p>
        </p:txBody>
      </p:sp>
      <p:sp>
        <p:nvSpPr>
          <p:cNvPr id="16" name="Text Box 14"/>
          <p:cNvSpPr txBox="1">
            <a:spLocks noChangeArrowheads="1"/>
          </p:cNvSpPr>
          <p:nvPr userDrawn="1"/>
        </p:nvSpPr>
        <p:spPr bwMode="auto">
          <a:xfrm>
            <a:off x="858449" y="4875874"/>
            <a:ext cx="2229642"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l" defTabSz="342851" eaLnBrk="1" hangingPunct="1">
              <a:lnSpc>
                <a:spcPct val="100000"/>
              </a:lnSpc>
              <a:spcBef>
                <a:spcPts val="0"/>
              </a:spcBef>
              <a:buClr>
                <a:srgbClr val="829E7E"/>
              </a:buClr>
              <a:buFont typeface="Arial"/>
              <a:buNone/>
              <a:defRPr/>
            </a:pPr>
            <a:r>
              <a:rPr lang="en-US" sz="600" b="0" dirty="0" smtClean="0">
                <a:solidFill>
                  <a:srgbClr val="292929"/>
                </a:solidFill>
                <a:cs typeface="Arial" pitchFamily="34" charset="0"/>
              </a:rPr>
              <a:t>Copyright © 2011, Oracle and/or its affiliates. All rights reserved.</a:t>
            </a:r>
          </a:p>
        </p:txBody>
      </p:sp>
      <p:cxnSp>
        <p:nvCxnSpPr>
          <p:cNvPr id="17" name="Straight Connector 16"/>
          <p:cNvCxnSpPr/>
          <p:nvPr userDrawn="1"/>
        </p:nvCxnSpPr>
        <p:spPr>
          <a:xfrm flipH="1">
            <a:off x="824370"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4" name="Group 17"/>
          <p:cNvGrpSpPr/>
          <p:nvPr userDrawn="1"/>
        </p:nvGrpSpPr>
        <p:grpSpPr>
          <a:xfrm>
            <a:off x="3094495" y="4875691"/>
            <a:ext cx="2289387" cy="219168"/>
            <a:chOff x="3094495" y="4875691"/>
            <a:chExt cx="2289387" cy="219168"/>
          </a:xfrm>
        </p:grpSpPr>
        <p:sp>
          <p:nvSpPr>
            <p:cNvPr id="19"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l" defTabSz="342851" eaLnBrk="1" hangingPunct="1">
                <a:lnSpc>
                  <a:spcPct val="100000"/>
                </a:lnSpc>
                <a:spcBef>
                  <a:spcPts val="0"/>
                </a:spcBef>
                <a:buClr>
                  <a:srgbClr val="829E7E"/>
                </a:buClr>
                <a:buFont typeface="Arial"/>
                <a:buNone/>
                <a:defRPr/>
              </a:pPr>
              <a:r>
                <a:rPr lang="en-US" sz="600" b="0" dirty="0" smtClean="0">
                  <a:solidFill>
                    <a:srgbClr val="292929"/>
                  </a:solidFill>
                  <a:cs typeface="Arial" pitchFamily="34" charset="0"/>
                </a:rPr>
                <a:t>Insert Information Protection Policy Classification from Slide 8</a:t>
              </a:r>
              <a:endParaRPr lang="en-US" sz="800" b="0" dirty="0" smtClean="0">
                <a:solidFill>
                  <a:srgbClr val="292929"/>
                </a:solidFill>
                <a:cs typeface="Arial" pitchFamily="34" charset="0"/>
              </a:endParaRPr>
            </a:p>
          </p:txBody>
        </p:sp>
        <p:cxnSp>
          <p:nvCxnSpPr>
            <p:cNvPr id="20" name="Straight Connector 19"/>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077361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structions blank">
    <p:spTree>
      <p:nvGrpSpPr>
        <p:cNvPr id="1" name=""/>
        <p:cNvGrpSpPr/>
        <p:nvPr/>
      </p:nvGrpSpPr>
      <p:grpSpPr>
        <a:xfrm>
          <a:off x="0" y="0"/>
          <a:ext cx="0" cy="0"/>
          <a:chOff x="0" y="0"/>
          <a:chExt cx="0" cy="0"/>
        </a:xfrm>
      </p:grpSpPr>
      <p:pic>
        <p:nvPicPr>
          <p:cNvPr id="8"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8038" y="201076"/>
            <a:ext cx="7950200" cy="530224"/>
          </a:xfrm>
        </p:spPr>
        <p:txBody>
          <a:bodyPr wrap="square"/>
          <a:lstStyle/>
          <a:p>
            <a:r>
              <a:rPr lang="en-US" dirty="0" smtClean="0"/>
              <a:t>Click to edit Master title style</a:t>
            </a:r>
            <a:endParaRPr lang="en-US" dirty="0"/>
          </a:p>
        </p:txBody>
      </p:sp>
      <p:sp>
        <p:nvSpPr>
          <p:cNvPr id="6" name="Footer Placeholder 4"/>
          <p:cNvSpPr>
            <a:spLocks noGrp="1"/>
          </p:cNvSpPr>
          <p:nvPr>
            <p:ph type="ftr" sz="quarter" idx="10"/>
          </p:nvPr>
        </p:nvSpPr>
        <p:spPr>
          <a:xfrm>
            <a:off x="5858211" y="4800037"/>
            <a:ext cx="2895600" cy="274637"/>
          </a:xfrm>
          <a:prstGeom prst="rect">
            <a:avLst/>
          </a:prstGeom>
        </p:spPr>
        <p:txBody>
          <a:bodyPr wrap="square"/>
          <a:lstStyle>
            <a:lvl1pPr>
              <a:defRPr/>
            </a:lvl1pPr>
          </a:lstStyle>
          <a:p>
            <a:pPr algn="l">
              <a:lnSpc>
                <a:spcPct val="100000"/>
              </a:lnSpc>
              <a:spcBef>
                <a:spcPct val="0"/>
              </a:spcBef>
              <a:buClrTx/>
              <a:defRPr/>
            </a:pPr>
            <a:endParaRPr lang="en-US" sz="700" b="0" dirty="0">
              <a:solidFill>
                <a:srgbClr val="000000"/>
              </a:solidFill>
              <a:latin typeface="Arial" pitchFamily="34" charset="0"/>
              <a:ea typeface="ＭＳ Ｐゴシック" pitchFamily="34" charset="-128"/>
              <a:cs typeface="Arial" pitchFamily="34" charset="0"/>
            </a:endParaRPr>
          </a:p>
        </p:txBody>
      </p:sp>
      <p:sp>
        <p:nvSpPr>
          <p:cNvPr id="10" name="Text Box 14"/>
          <p:cNvSpPr txBox="1">
            <a:spLocks noChangeArrowheads="1"/>
          </p:cNvSpPr>
          <p:nvPr userDrawn="1"/>
        </p:nvSpPr>
        <p:spPr bwMode="auto">
          <a:xfrm>
            <a:off x="635232" y="4874548"/>
            <a:ext cx="156481" cy="21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lnSpc>
                <a:spcPct val="100000"/>
              </a:lnSpc>
              <a:spcBef>
                <a:spcPts val="0"/>
              </a:spcBef>
              <a:buClr>
                <a:srgbClr val="829E7E"/>
              </a:buClr>
              <a:buFont typeface="Arial"/>
              <a:buNone/>
              <a:defRPr/>
            </a:pPr>
            <a:fld id="{DF43EDC1-DE77-47A3-B56B-F28176B942E3}" type="slidenum">
              <a:rPr lang="en-US" sz="600" b="0" smtClean="0">
                <a:solidFill>
                  <a:srgbClr val="000000"/>
                </a:solidFill>
                <a:cs typeface="Arial" pitchFamily="34" charset="0"/>
              </a:rPr>
              <a:pPr algn="r" defTabSz="342851" eaLnBrk="1" hangingPunct="1">
                <a:lnSpc>
                  <a:spcPct val="100000"/>
                </a:lnSpc>
                <a:spcBef>
                  <a:spcPts val="0"/>
                </a:spcBef>
                <a:buClr>
                  <a:srgbClr val="829E7E"/>
                </a:buClr>
                <a:buFont typeface="Arial"/>
                <a:buNone/>
                <a:defRPr/>
              </a:pPr>
              <a:t>‹#›</a:t>
            </a:fld>
            <a:endParaRPr lang="en-US" sz="600" b="0" dirty="0" smtClean="0">
              <a:solidFill>
                <a:srgbClr val="292929"/>
              </a:solidFill>
              <a:cs typeface="Arial" pitchFamily="34" charset="0"/>
            </a:endParaRPr>
          </a:p>
        </p:txBody>
      </p:sp>
      <p:sp>
        <p:nvSpPr>
          <p:cNvPr id="15" name="Text Box 14"/>
          <p:cNvSpPr txBox="1">
            <a:spLocks noChangeArrowheads="1"/>
          </p:cNvSpPr>
          <p:nvPr userDrawn="1"/>
        </p:nvSpPr>
        <p:spPr bwMode="auto">
          <a:xfrm>
            <a:off x="858449" y="4875874"/>
            <a:ext cx="2229642"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l" defTabSz="342851" eaLnBrk="1" hangingPunct="1">
              <a:lnSpc>
                <a:spcPct val="100000"/>
              </a:lnSpc>
              <a:spcBef>
                <a:spcPts val="0"/>
              </a:spcBef>
              <a:buClr>
                <a:srgbClr val="829E7E"/>
              </a:buClr>
              <a:buFont typeface="Arial"/>
              <a:buNone/>
              <a:defRPr/>
            </a:pPr>
            <a:r>
              <a:rPr lang="en-US" sz="600" b="0" dirty="0" smtClean="0">
                <a:solidFill>
                  <a:srgbClr val="292929"/>
                </a:solidFill>
                <a:cs typeface="Arial" pitchFamily="34" charset="0"/>
              </a:rPr>
              <a:t>Copyright © 2011, Oracle and/or its affiliates. All rights reserved.</a:t>
            </a:r>
          </a:p>
        </p:txBody>
      </p:sp>
      <p:cxnSp>
        <p:nvCxnSpPr>
          <p:cNvPr id="16" name="Straight Connector 15"/>
          <p:cNvCxnSpPr/>
          <p:nvPr userDrawn="1"/>
        </p:nvCxnSpPr>
        <p:spPr>
          <a:xfrm flipH="1">
            <a:off x="824370"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3" name="Group 16"/>
          <p:cNvGrpSpPr/>
          <p:nvPr userDrawn="1"/>
        </p:nvGrpSpPr>
        <p:grpSpPr>
          <a:xfrm>
            <a:off x="3094495" y="4875691"/>
            <a:ext cx="2289387" cy="219168"/>
            <a:chOff x="3094495" y="4875691"/>
            <a:chExt cx="2289387" cy="219168"/>
          </a:xfrm>
        </p:grpSpPr>
        <p:sp>
          <p:nvSpPr>
            <p:cNvPr id="18"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l" defTabSz="342851" eaLnBrk="1" hangingPunct="1">
                <a:lnSpc>
                  <a:spcPct val="100000"/>
                </a:lnSpc>
                <a:spcBef>
                  <a:spcPts val="0"/>
                </a:spcBef>
                <a:buClr>
                  <a:srgbClr val="829E7E"/>
                </a:buClr>
                <a:buFont typeface="Arial"/>
                <a:buNone/>
                <a:defRPr/>
              </a:pPr>
              <a:r>
                <a:rPr lang="en-US" sz="600" b="0" dirty="0" smtClean="0">
                  <a:solidFill>
                    <a:srgbClr val="292929"/>
                  </a:solidFill>
                  <a:cs typeface="Arial" pitchFamily="34" charset="0"/>
                </a:rPr>
                <a:t>Insert Information Protection Policy Classification from Slide 8</a:t>
              </a:r>
              <a:endParaRPr lang="en-US" sz="800" b="0" dirty="0" smtClean="0">
                <a:solidFill>
                  <a:srgbClr val="292929"/>
                </a:solidFill>
                <a:cs typeface="Arial" pitchFamily="34" charset="0"/>
              </a:endParaRPr>
            </a:p>
          </p:txBody>
        </p:sp>
        <p:cxnSp>
          <p:nvCxnSpPr>
            <p:cNvPr id="19" name="Straight Connector 18"/>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581929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w/Subtitle">
    <p:spTree>
      <p:nvGrpSpPr>
        <p:cNvPr id="1" name=""/>
        <p:cNvGrpSpPr/>
        <p:nvPr/>
      </p:nvGrpSpPr>
      <p:grpSpPr>
        <a:xfrm>
          <a:off x="0" y="0"/>
          <a:ext cx="0" cy="0"/>
          <a:chOff x="0" y="0"/>
          <a:chExt cx="0" cy="0"/>
        </a:xfrm>
      </p:grpSpPr>
      <p:sp>
        <p:nvSpPr>
          <p:cNvPr id="5" name="Title 1"/>
          <p:cNvSpPr>
            <a:spLocks noGrp="1"/>
          </p:cNvSpPr>
          <p:nvPr>
            <p:ph type="title"/>
          </p:nvPr>
        </p:nvSpPr>
        <p:spPr>
          <a:xfrm>
            <a:off x="457200" y="480486"/>
            <a:ext cx="8229600" cy="423784"/>
          </a:xfrm>
        </p:spPr>
        <p:txBody>
          <a:bodyPr anchor="b" anchorCtr="0"/>
          <a:lstStyle>
            <a:lvl1pPr>
              <a:defRPr/>
            </a:lvl1pPr>
          </a:lstStyle>
          <a:p>
            <a:r>
              <a:rPr lang="en-US" dirty="0" smtClean="0"/>
              <a:t>Click to edit Master title style</a:t>
            </a:r>
            <a:endParaRPr lang="en-US" dirty="0"/>
          </a:p>
        </p:txBody>
      </p:sp>
      <p:sp>
        <p:nvSpPr>
          <p:cNvPr id="8" name="Text Placeholder 4"/>
          <p:cNvSpPr>
            <a:spLocks noGrp="1"/>
          </p:cNvSpPr>
          <p:nvPr>
            <p:ph type="body" sz="quarter" idx="13"/>
          </p:nvPr>
        </p:nvSpPr>
        <p:spPr>
          <a:xfrm>
            <a:off x="457200" y="919160"/>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33611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w/Sub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480486"/>
            <a:ext cx="8229600" cy="423784"/>
          </a:xfrm>
        </p:spPr>
        <p:txBody>
          <a:bodyPr/>
          <a:lstStyle/>
          <a:p>
            <a:r>
              <a:rPr lang="en-US" dirty="0" smtClean="0"/>
              <a:t>Click to edit Master title style</a:t>
            </a:r>
            <a:endParaRPr lang="en-US" dirty="0"/>
          </a:p>
        </p:txBody>
      </p:sp>
      <p:sp>
        <p:nvSpPr>
          <p:cNvPr id="6" name="Content Placeholder 5"/>
          <p:cNvSpPr>
            <a:spLocks noGrp="1"/>
          </p:cNvSpPr>
          <p:nvPr>
            <p:ph sz="quarter" idx="12"/>
          </p:nvPr>
        </p:nvSpPr>
        <p:spPr>
          <a:xfrm>
            <a:off x="457200" y="1412030"/>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457200" y="919160"/>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62011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5"/>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38" y="658572"/>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Tree>
    <p:extLst>
      <p:ext uri="{BB962C8B-B14F-4D97-AF65-F5344CB8AC3E}">
        <p14:creationId xmlns:p14="http://schemas.microsoft.com/office/powerpoint/2010/main" val="142268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rogram Agenda">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2361054" y="0"/>
            <a:ext cx="6782945" cy="4631267"/>
          </a:xfrm>
          <a:prstGeom prst="rect">
            <a:avLst/>
          </a:prstGeom>
          <a:gradFill flip="none" rotWithShape="1">
            <a:gsLst>
              <a:gs pos="10000">
                <a:srgbClr val="FFFFFF"/>
              </a:gs>
              <a:gs pos="80000">
                <a:srgbClr val="B3B3B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9" name="Rectangle 8"/>
          <p:cNvSpPr/>
          <p:nvPr userDrawn="1"/>
        </p:nvSpPr>
        <p:spPr>
          <a:xfrm>
            <a:off x="2681095" y="-2117"/>
            <a:ext cx="6462904" cy="4631267"/>
          </a:xfrm>
          <a:prstGeom prst="rect">
            <a:avLst/>
          </a:prstGeom>
          <a:gradFill flip="none" rotWithShape="1">
            <a:gsLst>
              <a:gs pos="0">
                <a:srgbClr val="B3B3B3"/>
              </a:gs>
              <a:gs pos="100000">
                <a:srgbClr val="F3F3F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7" name="Title 1"/>
          <p:cNvSpPr>
            <a:spLocks noGrp="1"/>
          </p:cNvSpPr>
          <p:nvPr userDrawn="1">
            <p:ph type="title" hasCustomPrompt="1"/>
          </p:nvPr>
        </p:nvSpPr>
        <p:spPr>
          <a:xfrm>
            <a:off x="457835" y="1171557"/>
            <a:ext cx="1724448" cy="760334"/>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2"/>
                </a:solidFill>
                <a:effectLst/>
                <a:latin typeface="Arial" pitchFamily="34" charset="0"/>
                <a:ea typeface="+mj-ea"/>
                <a:cs typeface="Arial" pitchFamily="34" charset="0"/>
              </a:defRPr>
            </a:lvl1pPr>
          </a:lstStyle>
          <a:p>
            <a:r>
              <a:rPr lang="en-US" dirty="0" smtClean="0"/>
              <a:t>Click to edit title</a:t>
            </a:r>
            <a:endParaRPr lang="en-US" dirty="0"/>
          </a:p>
        </p:txBody>
      </p:sp>
      <p:sp>
        <p:nvSpPr>
          <p:cNvPr id="5" name="Text Placeholder 4"/>
          <p:cNvSpPr>
            <a:spLocks noGrp="1"/>
          </p:cNvSpPr>
          <p:nvPr userDrawn="1">
            <p:ph type="body" sz="quarter" idx="13"/>
          </p:nvPr>
        </p:nvSpPr>
        <p:spPr>
          <a:xfrm>
            <a:off x="3175011" y="1122129"/>
            <a:ext cx="5544524" cy="3116236"/>
          </a:xfrm>
        </p:spPr>
        <p:txBody>
          <a:bodyPr lIns="0" tIns="0"/>
          <a:lstStyle>
            <a:lvl1pPr marL="342900" indent="-342900">
              <a:lnSpc>
                <a:spcPct val="120000"/>
              </a:lnSpc>
              <a:buSzPct val="90000"/>
              <a:buFont typeface="Wingdings" pitchFamily="2" charset="2"/>
              <a:buChar char="§"/>
              <a:defRPr sz="2400">
                <a:solidFill>
                  <a:schemeClr val="tx2"/>
                </a:solidFill>
              </a:defRPr>
            </a:lvl1pPr>
          </a:lstStyle>
          <a:p>
            <a:pPr lvl="0"/>
            <a:r>
              <a:rPr lang="en-US" dirty="0" smtClean="0"/>
              <a:t>Click to edit Master text styles</a:t>
            </a:r>
          </a:p>
        </p:txBody>
      </p:sp>
      <p:grpSp>
        <p:nvGrpSpPr>
          <p:cNvPr id="2"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Tree>
    <p:extLst>
      <p:ext uri="{BB962C8B-B14F-4D97-AF65-F5344CB8AC3E}">
        <p14:creationId xmlns:p14="http://schemas.microsoft.com/office/powerpoint/2010/main" val="348302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Chart Slide">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lumMod val="65000"/>
                    <a:lumOff val="35000"/>
                  </a:schemeClr>
                </a:solidFill>
              </a:defRPr>
            </a:lvl1pPr>
          </a:lstStyle>
          <a:p>
            <a:pPr lvl="0"/>
            <a:r>
              <a:rPr lang="en-US" dirty="0" smtClean="0"/>
              <a:t>Click to edit master text</a:t>
            </a:r>
          </a:p>
        </p:txBody>
      </p:sp>
      <p:sp>
        <p:nvSpPr>
          <p:cNvPr id="6" name="Title 1"/>
          <p:cNvSpPr>
            <a:spLocks noGrp="1"/>
          </p:cNvSpPr>
          <p:nvPr>
            <p:ph type="title"/>
          </p:nvPr>
        </p:nvSpPr>
        <p:spPr>
          <a:xfrm>
            <a:off x="457200" y="480486"/>
            <a:ext cx="8229600" cy="423784"/>
          </a:xfrm>
        </p:spPr>
        <p:txBody>
          <a:bodyPr anchor="b" anchorCtr="0"/>
          <a:lstStyle>
            <a:lvl1pPr>
              <a:defRPr/>
            </a:lvl1pPr>
          </a:lstStyle>
          <a:p>
            <a:r>
              <a:rPr lang="en-US" dirty="0" smtClean="0"/>
              <a:t>Click to edit Master title style</a:t>
            </a:r>
            <a:endParaRPr lang="en-US" dirty="0"/>
          </a:p>
        </p:txBody>
      </p:sp>
      <p:sp>
        <p:nvSpPr>
          <p:cNvPr id="7" name="Text Placeholder 4"/>
          <p:cNvSpPr>
            <a:spLocks noGrp="1"/>
          </p:cNvSpPr>
          <p:nvPr>
            <p:ph type="body" sz="quarter" idx="13"/>
          </p:nvPr>
        </p:nvSpPr>
        <p:spPr>
          <a:xfrm>
            <a:off x="457200" y="919160"/>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10" name="Rectangle 26"/>
          <p:cNvSpPr>
            <a:spLocks noChangeArrowheads="1"/>
          </p:cNvSpPr>
          <p:nvPr userDrawn="1"/>
        </p:nvSpPr>
        <p:spPr bwMode="auto">
          <a:xfrm flipH="1">
            <a:off x="3171825" y="12580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fontAlgn="auto">
              <a:spcBef>
                <a:spcPts val="0"/>
              </a:spcBef>
              <a:spcAft>
                <a:spcPts val="0"/>
              </a:spcAft>
            </a:pPr>
            <a:endParaRPr lang="en-US" sz="1800" dirty="0">
              <a:solidFill>
                <a:srgbClr val="000000"/>
              </a:solidFill>
              <a:latin typeface="Arial"/>
              <a:ea typeface="+mn-ea"/>
              <a:cs typeface="+mn-cs"/>
            </a:endParaRPr>
          </a:p>
        </p:txBody>
      </p:sp>
    </p:spTree>
    <p:extLst>
      <p:ext uri="{BB962C8B-B14F-4D97-AF65-F5344CB8AC3E}">
        <p14:creationId xmlns:p14="http://schemas.microsoft.com/office/powerpoint/2010/main" val="313818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rogram Agenda">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2361054" y="0"/>
            <a:ext cx="6782945" cy="4631267"/>
          </a:xfrm>
          <a:prstGeom prst="rect">
            <a:avLst/>
          </a:prstGeom>
          <a:gradFill flip="none" rotWithShape="1">
            <a:gsLst>
              <a:gs pos="10000">
                <a:srgbClr val="FFFFFF"/>
              </a:gs>
              <a:gs pos="80000">
                <a:srgbClr val="B3B3B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buClr>
                <a:srgbClr val="FF1414"/>
              </a:buClr>
            </a:pPr>
            <a:endParaRPr lang="en-US" sz="1800">
              <a:solidFill>
                <a:prstClr val="white"/>
              </a:solidFill>
            </a:endParaRPr>
          </a:p>
        </p:txBody>
      </p:sp>
      <p:sp>
        <p:nvSpPr>
          <p:cNvPr id="9" name="Rectangle 8"/>
          <p:cNvSpPr/>
          <p:nvPr userDrawn="1"/>
        </p:nvSpPr>
        <p:spPr>
          <a:xfrm>
            <a:off x="2681095" y="-2117"/>
            <a:ext cx="6462904" cy="4631267"/>
          </a:xfrm>
          <a:prstGeom prst="rect">
            <a:avLst/>
          </a:prstGeom>
          <a:gradFill flip="none" rotWithShape="1">
            <a:gsLst>
              <a:gs pos="0">
                <a:srgbClr val="B3B3B3"/>
              </a:gs>
              <a:gs pos="100000">
                <a:srgbClr val="F3F3F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buClr>
                <a:srgbClr val="FF1414"/>
              </a:buClr>
            </a:pPr>
            <a:endParaRPr lang="en-US" sz="1800">
              <a:solidFill>
                <a:prstClr val="white"/>
              </a:solidFill>
            </a:endParaRPr>
          </a:p>
        </p:txBody>
      </p:sp>
      <p:sp>
        <p:nvSpPr>
          <p:cNvPr id="17" name="Title 1"/>
          <p:cNvSpPr>
            <a:spLocks noGrp="1"/>
          </p:cNvSpPr>
          <p:nvPr userDrawn="1">
            <p:ph type="title" hasCustomPrompt="1"/>
          </p:nvPr>
        </p:nvSpPr>
        <p:spPr>
          <a:xfrm>
            <a:off x="457835" y="1171557"/>
            <a:ext cx="1724448" cy="760334"/>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2"/>
                </a:solidFill>
                <a:effectLst/>
                <a:latin typeface="Arial" pitchFamily="34" charset="0"/>
                <a:ea typeface="+mj-ea"/>
                <a:cs typeface="Arial" pitchFamily="34" charset="0"/>
              </a:defRPr>
            </a:lvl1pPr>
          </a:lstStyle>
          <a:p>
            <a:r>
              <a:rPr lang="en-US" dirty="0" smtClean="0"/>
              <a:t>Click to edit title</a:t>
            </a:r>
            <a:endParaRPr lang="en-US" dirty="0"/>
          </a:p>
        </p:txBody>
      </p:sp>
      <p:sp>
        <p:nvSpPr>
          <p:cNvPr id="5" name="Text Placeholder 4"/>
          <p:cNvSpPr>
            <a:spLocks noGrp="1"/>
          </p:cNvSpPr>
          <p:nvPr userDrawn="1">
            <p:ph type="body" sz="quarter" idx="13"/>
          </p:nvPr>
        </p:nvSpPr>
        <p:spPr>
          <a:xfrm>
            <a:off x="3175011" y="1122129"/>
            <a:ext cx="5544524" cy="3116236"/>
          </a:xfrm>
        </p:spPr>
        <p:txBody>
          <a:bodyPr lIns="0" tIns="0"/>
          <a:lstStyle>
            <a:lvl1pPr marL="342900" indent="-342900">
              <a:lnSpc>
                <a:spcPct val="120000"/>
              </a:lnSpc>
              <a:buSzPct val="90000"/>
              <a:buFont typeface="Wingdings" pitchFamily="2" charset="2"/>
              <a:buChar char="§"/>
              <a:defRPr sz="2400">
                <a:solidFill>
                  <a:schemeClr val="tx2"/>
                </a:solidFill>
              </a:defRPr>
            </a:lvl1pPr>
          </a:lstStyle>
          <a:p>
            <a:pPr lvl="0"/>
            <a:r>
              <a:rPr lang="en-US" dirty="0" smtClean="0"/>
              <a:t>Click to edit Master text styles</a:t>
            </a:r>
          </a:p>
        </p:txBody>
      </p:sp>
      <p:grpSp>
        <p:nvGrpSpPr>
          <p:cNvPr id="2"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Tree>
    <p:extLst>
      <p:ext uri="{BB962C8B-B14F-4D97-AF65-F5344CB8AC3E}">
        <p14:creationId xmlns:p14="http://schemas.microsoft.com/office/powerpoint/2010/main" val="348302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0" descr="Oracle_Logo_485C.jpg                                           00104BF0Macintosh HD                   BE05FFE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3603" y="3273029"/>
            <a:ext cx="2925763"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4" descr="&#10;OOW_PPT_1.jpg                                                  00761B4AMacintosh HD                   C562B82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89374"/>
            <a:ext cx="9145588" cy="212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2220" name="Rectangle 76"/>
          <p:cNvSpPr>
            <a:spLocks noGrp="1" noChangeArrowheads="1"/>
          </p:cNvSpPr>
          <p:nvPr>
            <p:ph type="ctrTitle" sz="quarter"/>
          </p:nvPr>
        </p:nvSpPr>
        <p:spPr>
          <a:xfrm>
            <a:off x="800100" y="3609978"/>
            <a:ext cx="7772400" cy="645319"/>
          </a:xfrm>
        </p:spPr>
        <p:txBody>
          <a:bodyPr lIns="91424" tIns="45712" rIns="91424" bIns="45712" anchor="b"/>
          <a:lstStyle>
            <a:lvl1pPr>
              <a:defRPr sz="1800"/>
            </a:lvl1pPr>
          </a:lstStyle>
          <a:p>
            <a:r>
              <a:rPr lang="en-US"/>
              <a:t>Click to edit Master title style</a:t>
            </a:r>
          </a:p>
        </p:txBody>
      </p:sp>
      <p:sp>
        <p:nvSpPr>
          <p:cNvPr id="262221" name="Rectangle 77"/>
          <p:cNvSpPr>
            <a:spLocks noGrp="1" noChangeArrowheads="1"/>
          </p:cNvSpPr>
          <p:nvPr>
            <p:ph type="subTitle" sz="quarter" idx="1"/>
          </p:nvPr>
        </p:nvSpPr>
        <p:spPr>
          <a:xfrm>
            <a:off x="800100" y="4295775"/>
            <a:ext cx="6400800" cy="571500"/>
          </a:xfrm>
        </p:spPr>
        <p:txBody>
          <a:bodyPr lIns="91424" tIns="45712" rIns="91424" bIns="45712"/>
          <a:lstStyle>
            <a:lvl1pPr marL="0" indent="0">
              <a:spcBef>
                <a:spcPct val="0"/>
              </a:spcBef>
              <a:buFont typeface="Times"/>
              <a:buNone/>
              <a:defRPr sz="1600"/>
            </a:lvl1pPr>
          </a:lstStyle>
          <a:p>
            <a:r>
              <a:rPr lang="en-US"/>
              <a:t>Click to edit Master subtitle style</a:t>
            </a:r>
          </a:p>
        </p:txBody>
      </p:sp>
    </p:spTree>
    <p:extLst>
      <p:ext uri="{BB962C8B-B14F-4D97-AF65-F5344CB8AC3E}">
        <p14:creationId xmlns:p14="http://schemas.microsoft.com/office/powerpoint/2010/main" val="1804651388"/>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422276695"/>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20" indent="0">
              <a:buNone/>
              <a:defRPr sz="1800"/>
            </a:lvl2pPr>
            <a:lvl3pPr marL="914239" indent="0">
              <a:buNone/>
              <a:defRPr sz="1600"/>
            </a:lvl3pPr>
            <a:lvl4pPr marL="1371359" indent="0">
              <a:buNone/>
              <a:defRPr sz="1400"/>
            </a:lvl4pPr>
            <a:lvl5pPr marL="1828478" indent="0">
              <a:buNone/>
              <a:defRPr sz="1400"/>
            </a:lvl5pPr>
            <a:lvl6pPr marL="2285598" indent="0">
              <a:buNone/>
              <a:defRPr sz="1400"/>
            </a:lvl6pPr>
            <a:lvl7pPr marL="2742717" indent="0">
              <a:buNone/>
              <a:defRPr sz="1400"/>
            </a:lvl7pPr>
            <a:lvl8pPr marL="3199836" indent="0">
              <a:buNone/>
              <a:defRPr sz="1400"/>
            </a:lvl8pPr>
            <a:lvl9pPr marL="3656956" indent="0">
              <a:buNone/>
              <a:defRPr sz="1400"/>
            </a:lvl9pPr>
          </a:lstStyle>
          <a:p>
            <a:pPr lvl="0"/>
            <a:r>
              <a:rPr lang="en-US" smtClean="0"/>
              <a:t>Click to edit Master text styles</a:t>
            </a:r>
          </a:p>
        </p:txBody>
      </p:sp>
      <p:sp>
        <p:nvSpPr>
          <p:cNvPr id="4"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803284523"/>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6304"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1231"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816581035"/>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20" indent="0">
              <a:buNone/>
              <a:defRPr sz="2000" b="1"/>
            </a:lvl2pPr>
            <a:lvl3pPr marL="914239" indent="0">
              <a:buNone/>
              <a:defRPr sz="1800" b="1"/>
            </a:lvl3pPr>
            <a:lvl4pPr marL="1371359" indent="0">
              <a:buNone/>
              <a:defRPr sz="1600" b="1"/>
            </a:lvl4pPr>
            <a:lvl5pPr marL="1828478" indent="0">
              <a:buNone/>
              <a:defRPr sz="1600" b="1"/>
            </a:lvl5pPr>
            <a:lvl6pPr marL="2285598" indent="0">
              <a:buNone/>
              <a:defRPr sz="1600" b="1"/>
            </a:lvl6pPr>
            <a:lvl7pPr marL="2742717" indent="0">
              <a:buNone/>
              <a:defRPr sz="1600" b="1"/>
            </a:lvl7pPr>
            <a:lvl8pPr marL="3199836" indent="0">
              <a:buNone/>
              <a:defRPr sz="1600" b="1"/>
            </a:lvl8pPr>
            <a:lvl9pPr marL="365695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120" indent="0">
              <a:buNone/>
              <a:defRPr sz="2000" b="1"/>
            </a:lvl2pPr>
            <a:lvl3pPr marL="914239" indent="0">
              <a:buNone/>
              <a:defRPr sz="1800" b="1"/>
            </a:lvl3pPr>
            <a:lvl4pPr marL="1371359" indent="0">
              <a:buNone/>
              <a:defRPr sz="1600" b="1"/>
            </a:lvl4pPr>
            <a:lvl5pPr marL="1828478" indent="0">
              <a:buNone/>
              <a:defRPr sz="1600" b="1"/>
            </a:lvl5pPr>
            <a:lvl6pPr marL="2285598" indent="0">
              <a:buNone/>
              <a:defRPr sz="1600" b="1"/>
            </a:lvl6pPr>
            <a:lvl7pPr marL="2742717" indent="0">
              <a:buNone/>
              <a:defRPr sz="1600" b="1"/>
            </a:lvl7pPr>
            <a:lvl8pPr marL="3199836" indent="0">
              <a:buNone/>
              <a:defRPr sz="1600" b="1"/>
            </a:lvl8pPr>
            <a:lvl9pPr marL="365695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825776664"/>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008775410"/>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57812805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08038"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5"/>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24" descr="Small Red Square"/>
          <p:cNvPicPr>
            <a:picLocks noChangeAspect="1" noChangeArrowheads="1"/>
          </p:cNvPicPr>
          <p:nvPr userDrawn="1"/>
        </p:nvPicPr>
        <p:blipFill>
          <a:blip r:embed="rId2" cstate="print">
            <a:alphaModFix amt="0"/>
            <a:extLst>
              <a:ext uri="{28A0092B-C50C-407E-A947-70E740481C1C}">
                <a14:useLocalDpi xmlns:a14="http://schemas.microsoft.com/office/drawing/2010/main" val="0"/>
              </a:ext>
            </a:extLst>
          </a:blip>
          <a:srcRect/>
          <a:stretch>
            <a:fillRect/>
          </a:stretch>
        </p:blipFill>
        <p:spPr bwMode="auto">
          <a:xfrm>
            <a:off x="7535206" y="0"/>
            <a:ext cx="1608794" cy="5508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650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120" indent="0">
              <a:buNone/>
              <a:defRPr sz="1200"/>
            </a:lvl2pPr>
            <a:lvl3pPr marL="914239" indent="0">
              <a:buNone/>
              <a:defRPr sz="1000"/>
            </a:lvl3pPr>
            <a:lvl4pPr marL="1371359" indent="0">
              <a:buNone/>
              <a:defRPr sz="900"/>
            </a:lvl4pPr>
            <a:lvl5pPr marL="1828478" indent="0">
              <a:buNone/>
              <a:defRPr sz="900"/>
            </a:lvl5pPr>
            <a:lvl6pPr marL="2285598" indent="0">
              <a:buNone/>
              <a:defRPr sz="900"/>
            </a:lvl6pPr>
            <a:lvl7pPr marL="2742717" indent="0">
              <a:buNone/>
              <a:defRPr sz="900"/>
            </a:lvl7pPr>
            <a:lvl8pPr marL="3199836" indent="0">
              <a:buNone/>
              <a:defRPr sz="900"/>
            </a:lvl8pPr>
            <a:lvl9pPr marL="3656956"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836416174"/>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20" indent="0">
              <a:buNone/>
              <a:defRPr sz="2800"/>
            </a:lvl2pPr>
            <a:lvl3pPr marL="914239" indent="0">
              <a:buNone/>
              <a:defRPr sz="2400"/>
            </a:lvl3pPr>
            <a:lvl4pPr marL="1371359" indent="0">
              <a:buNone/>
              <a:defRPr sz="2000"/>
            </a:lvl4pPr>
            <a:lvl5pPr marL="1828478" indent="0">
              <a:buNone/>
              <a:defRPr sz="2000"/>
            </a:lvl5pPr>
            <a:lvl6pPr marL="2285598" indent="0">
              <a:buNone/>
              <a:defRPr sz="2000"/>
            </a:lvl6pPr>
            <a:lvl7pPr marL="2742717" indent="0">
              <a:buNone/>
              <a:defRPr sz="2000"/>
            </a:lvl7pPr>
            <a:lvl8pPr marL="3199836" indent="0">
              <a:buNone/>
              <a:defRPr sz="2000"/>
            </a:lvl8pPr>
            <a:lvl9pPr marL="3656956" indent="0">
              <a:buNone/>
              <a:defRPr sz="2000"/>
            </a:lvl9pPr>
          </a:lstStyle>
          <a:p>
            <a:pPr lvl="0"/>
            <a:endParaRPr lang="en-US" noProof="0" smtClean="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20" indent="0">
              <a:buNone/>
              <a:defRPr sz="1200"/>
            </a:lvl2pPr>
            <a:lvl3pPr marL="914239" indent="0">
              <a:buNone/>
              <a:defRPr sz="1000"/>
            </a:lvl3pPr>
            <a:lvl4pPr marL="1371359" indent="0">
              <a:buNone/>
              <a:defRPr sz="900"/>
            </a:lvl4pPr>
            <a:lvl5pPr marL="1828478" indent="0">
              <a:buNone/>
              <a:defRPr sz="900"/>
            </a:lvl5pPr>
            <a:lvl6pPr marL="2285598" indent="0">
              <a:buNone/>
              <a:defRPr sz="900"/>
            </a:lvl6pPr>
            <a:lvl7pPr marL="2742717" indent="0">
              <a:buNone/>
              <a:defRPr sz="900"/>
            </a:lvl7pPr>
            <a:lvl8pPr marL="3199836" indent="0">
              <a:buNone/>
              <a:defRPr sz="900"/>
            </a:lvl8pPr>
            <a:lvl9pPr marL="3656956"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682587205"/>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684036092"/>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91705"/>
            <a:ext cx="1898650" cy="416599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6300" y="291705"/>
            <a:ext cx="5543550" cy="416599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232261760"/>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3"/>
            <a:ext cx="7581900" cy="64293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76300" y="1200150"/>
            <a:ext cx="7537450" cy="3257550"/>
          </a:xfrm>
        </p:spPr>
        <p:txBody>
          <a:bodyPr/>
          <a:lstStyle/>
          <a:p>
            <a:pPr lvl="0"/>
            <a:endParaRPr lang="en-US" noProof="0" smtClean="0"/>
          </a:p>
        </p:txBody>
      </p:sp>
      <p:sp>
        <p:nvSpPr>
          <p:cNvPr id="4"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69865637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a:xfrm>
            <a:off x="6037593" y="4791845"/>
            <a:ext cx="2895600" cy="274637"/>
          </a:xfrm>
          <a:prstGeom prst="rect">
            <a:avLst/>
          </a:prstGeom>
        </p:spPr>
        <p:txBody>
          <a:bodyPr/>
          <a:lstStyle>
            <a:lvl1pPr>
              <a:defRPr/>
            </a:lvl1pPr>
          </a:lstStyle>
          <a:p>
            <a:pPr algn="l">
              <a:lnSpc>
                <a:spcPct val="100000"/>
              </a:lnSpc>
              <a:spcBef>
                <a:spcPct val="0"/>
              </a:spcBef>
              <a:buClrTx/>
              <a:defRPr/>
            </a:pPr>
            <a:endParaRPr lang="en-US" sz="700" b="0" dirty="0">
              <a:solidFill>
                <a:srgbClr val="000000"/>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870882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6037593" y="4791845"/>
            <a:ext cx="2895600" cy="274637"/>
          </a:xfrm>
          <a:prstGeom prst="rect">
            <a:avLst/>
          </a:prstGeom>
        </p:spPr>
        <p:txBody>
          <a:bodyPr/>
          <a:lstStyle>
            <a:lvl1pPr>
              <a:defRPr/>
            </a:lvl1pPr>
          </a:lstStyle>
          <a:p>
            <a:pPr algn="l">
              <a:lnSpc>
                <a:spcPct val="100000"/>
              </a:lnSpc>
              <a:spcBef>
                <a:spcPct val="0"/>
              </a:spcBef>
              <a:buClrTx/>
              <a:defRPr/>
            </a:pPr>
            <a:endParaRPr lang="en-US" sz="700" b="0" dirty="0">
              <a:solidFill>
                <a:srgbClr val="000000"/>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52697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6" name="Picture 24" descr="Small Red Square"/>
          <p:cNvPicPr>
            <a:picLocks noChangeAspect="1" noChangeArrowheads="1"/>
          </p:cNvPicPr>
          <p:nvPr userDrawn="1"/>
        </p:nvPicPr>
        <p:blipFill>
          <a:blip r:embed="rId2" cstate="print">
            <a:alphaModFix amt="0"/>
            <a:extLst>
              <a:ext uri="{28A0092B-C50C-407E-A947-70E740481C1C}">
                <a14:useLocalDpi xmlns:a14="http://schemas.microsoft.com/office/drawing/2010/main"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808038" y="318055"/>
            <a:ext cx="7779072" cy="504419"/>
          </a:xfrm>
        </p:spPr>
        <p:txBody>
          <a:bodyPr/>
          <a:lstStyle>
            <a:lvl1pPr>
              <a:defRPr>
                <a:solidFill>
                  <a:schemeClr val="bg1"/>
                </a:solidFill>
              </a:defRPr>
            </a:lvl1pPr>
          </a:lstStyle>
          <a:p>
            <a:r>
              <a:rPr lang="en-US" dirty="0" smtClean="0"/>
              <a:t>Click to edit Announcement </a:t>
            </a:r>
            <a:endParaRPr lang="en-US" dirty="0"/>
          </a:p>
        </p:txBody>
      </p:sp>
      <p:sp>
        <p:nvSpPr>
          <p:cNvPr id="3" name="Content Placeholder 2"/>
          <p:cNvSpPr>
            <a:spLocks noGrp="1"/>
          </p:cNvSpPr>
          <p:nvPr>
            <p:ph idx="1" hasCustomPrompt="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Product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6037593" y="4791845"/>
            <a:ext cx="2895600" cy="274637"/>
          </a:xfrm>
          <a:prstGeom prst="rect">
            <a:avLst/>
          </a:prstGeom>
        </p:spPr>
        <p:txBody>
          <a:bodyPr/>
          <a:lstStyle>
            <a:lvl1pPr>
              <a:defRPr/>
            </a:lvl1pPr>
          </a:lstStyle>
          <a:p>
            <a:pPr algn="l">
              <a:lnSpc>
                <a:spcPct val="100000"/>
              </a:lnSpc>
              <a:spcBef>
                <a:spcPct val="0"/>
              </a:spcBef>
              <a:buClrTx/>
              <a:defRPr/>
            </a:pPr>
            <a:endParaRPr lang="en-US" sz="700" b="0" dirty="0">
              <a:solidFill>
                <a:srgbClr val="000000"/>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661609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pic>
        <p:nvPicPr>
          <p:cNvPr id="8" name="Picture 24" descr="Small Red Square"/>
          <p:cNvPicPr>
            <a:picLocks noChangeAspect="1" noChangeArrowheads="1"/>
          </p:cNvPicPr>
          <p:nvPr userDrawn="1"/>
        </p:nvPicPr>
        <p:blipFill>
          <a:blip r:embed="rId2" cstate="print">
            <a:alphaModFix amt="0"/>
            <a:extLst>
              <a:ext uri="{28A0092B-C50C-407E-A947-70E740481C1C}">
                <a14:useLocalDpi xmlns:a14="http://schemas.microsoft.com/office/drawing/2010/main"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735468" y="357650"/>
            <a:ext cx="7779072" cy="1244269"/>
          </a:xfrm>
        </p:spPr>
        <p:txBody>
          <a:bodyPr/>
          <a:lstStyle>
            <a:lvl1pPr marL="91440" indent="-91440">
              <a:defRPr sz="2400" b="0">
                <a:solidFill>
                  <a:schemeClr val="bg1"/>
                </a:solidFill>
              </a:defRPr>
            </a:lvl1pPr>
          </a:lstStyle>
          <a:p>
            <a:r>
              <a:rPr lang="en-US" dirty="0" smtClean="0"/>
              <a:t>Click to edit Quote</a:t>
            </a:r>
            <a:endParaRPr lang="en-US" dirty="0"/>
          </a:p>
        </p:txBody>
      </p:sp>
      <p:sp>
        <p:nvSpPr>
          <p:cNvPr id="3" name="Content Placeholder 2"/>
          <p:cNvSpPr>
            <a:spLocks noGrp="1"/>
          </p:cNvSpPr>
          <p:nvPr>
            <p:ph idx="1" hasCustomPrompt="1"/>
          </p:nvPr>
        </p:nvSpPr>
        <p:spPr>
          <a:xfrm>
            <a:off x="808038" y="1817688"/>
            <a:ext cx="7792822" cy="854637"/>
          </a:xfrm>
        </p:spPr>
        <p:txBody>
          <a:bodyPr/>
          <a:lstStyle>
            <a:lvl1pPr marL="0" indent="0">
              <a:buNone/>
              <a:defRPr sz="2000" b="1">
                <a:solidFill>
                  <a:schemeClr val="bg1"/>
                </a:solidFill>
              </a:defRPr>
            </a:lvl1pPr>
            <a:lvl2pPr marL="285750"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name</a:t>
            </a:r>
          </a:p>
          <a:p>
            <a:pPr lvl="1"/>
            <a:r>
              <a:rPr lang="en-US" dirty="0" smtClean="0"/>
              <a:t>Second level</a:t>
            </a:r>
          </a:p>
        </p:txBody>
      </p:sp>
      <p:sp>
        <p:nvSpPr>
          <p:cNvPr id="4" name="Footer Placeholder 4"/>
          <p:cNvSpPr>
            <a:spLocks noGrp="1"/>
          </p:cNvSpPr>
          <p:nvPr>
            <p:ph type="ftr" sz="quarter" idx="10"/>
          </p:nvPr>
        </p:nvSpPr>
        <p:spPr>
          <a:xfrm>
            <a:off x="6037593" y="4791845"/>
            <a:ext cx="2895600" cy="274637"/>
          </a:xfrm>
          <a:prstGeom prst="rect">
            <a:avLst/>
          </a:prstGeom>
        </p:spPr>
        <p:txBody>
          <a:bodyPr/>
          <a:lstStyle>
            <a:lvl1pPr>
              <a:defRPr/>
            </a:lvl1pPr>
          </a:lstStyle>
          <a:p>
            <a:pPr algn="l">
              <a:lnSpc>
                <a:spcPct val="100000"/>
              </a:lnSpc>
              <a:spcBef>
                <a:spcPct val="0"/>
              </a:spcBef>
              <a:buClrTx/>
              <a:defRPr/>
            </a:pPr>
            <a:endParaRPr lang="en-US" sz="700" b="0" dirty="0">
              <a:solidFill>
                <a:srgbClr val="000000"/>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728546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2"/>
          <p:cNvGrpSpPr/>
          <p:nvPr userDrawn="1"/>
        </p:nvGrpSpPr>
        <p:grpSpPr>
          <a:xfrm>
            <a:off x="-1587" y="0"/>
            <a:ext cx="9145587" cy="3625850"/>
            <a:chOff x="-1587" y="0"/>
            <a:chExt cx="9145587" cy="3625850"/>
          </a:xfrm>
        </p:grpSpPr>
        <p:pic>
          <p:nvPicPr>
            <p:cNvPr id="7"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descr="Small Red Square"/>
            <p:cNvPicPr>
              <a:picLocks noChangeAspect="1" noChangeArrowheads="1"/>
            </p:cNvPicPr>
            <p:nvPr userDrawn="1"/>
          </p:nvPicPr>
          <p:blipFill>
            <a:blip r:embed="rId3" cstate="print">
              <a:alphaModFix amt="0"/>
              <a:extLst>
                <a:ext uri="{28A0092B-C50C-407E-A947-70E740481C1C}">
                  <a14:useLocalDpi xmlns:a14="http://schemas.microsoft.com/office/drawing/2010/main" val="0"/>
                </a:ext>
              </a:extLst>
            </a:blip>
            <a:srcRect/>
            <a:stretch>
              <a:fillRect/>
            </a:stretch>
          </p:blipFill>
          <p:spPr bwMode="auto">
            <a:xfrm>
              <a:off x="-1587" y="1041400"/>
              <a:ext cx="9144000" cy="25844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userDrawn="1">
            <p:ph type="title" hasCustomPrompt="1"/>
          </p:nvPr>
        </p:nvSpPr>
        <p:spPr>
          <a:xfrm>
            <a:off x="0" y="1821925"/>
            <a:ext cx="9142413" cy="900649"/>
          </a:xfrm>
          <a:noFill/>
          <a:ln>
            <a:noFill/>
          </a:ln>
        </p:spPr>
        <p:txBody>
          <a:bodyPr/>
          <a:lstStyle>
            <a:lvl1pPr algn="ctr">
              <a:defRPr sz="6000" b="0">
                <a:solidFill>
                  <a:schemeClr val="bg1"/>
                </a:solidFill>
              </a:defRPr>
            </a:lvl1pPr>
          </a:lstStyle>
          <a:p>
            <a:r>
              <a:rPr lang="en-US" dirty="0" smtClean="0"/>
              <a:t>Q&amp;A</a:t>
            </a:r>
            <a:endParaRPr lang="en-US" dirty="0"/>
          </a:p>
        </p:txBody>
      </p:sp>
      <p:sp>
        <p:nvSpPr>
          <p:cNvPr id="4" name="Footer Placeholder 4"/>
          <p:cNvSpPr>
            <a:spLocks noGrp="1"/>
          </p:cNvSpPr>
          <p:nvPr userDrawn="1">
            <p:ph type="ftr" sz="quarter" idx="10"/>
          </p:nvPr>
        </p:nvSpPr>
        <p:spPr>
          <a:xfrm>
            <a:off x="6037593" y="4791845"/>
            <a:ext cx="2895600" cy="274637"/>
          </a:xfrm>
          <a:prstGeom prst="rect">
            <a:avLst/>
          </a:prstGeom>
        </p:spPr>
        <p:txBody>
          <a:bodyPr/>
          <a:lstStyle>
            <a:lvl1pPr>
              <a:defRPr/>
            </a:lvl1pPr>
          </a:lstStyle>
          <a:p>
            <a:pPr algn="l">
              <a:lnSpc>
                <a:spcPct val="100000"/>
              </a:lnSpc>
              <a:spcBef>
                <a:spcPct val="0"/>
              </a:spcBef>
              <a:buClrTx/>
              <a:defRPr/>
            </a:pPr>
            <a:endParaRPr lang="en-US" sz="700" b="0" dirty="0">
              <a:solidFill>
                <a:srgbClr val="000000"/>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829113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5143500"/>
            <a:chOff x="0" y="0"/>
            <a:chExt cx="9144000" cy="5143500"/>
          </a:xfrm>
        </p:grpSpPr>
        <p:pic>
          <p:nvPicPr>
            <p:cNvPr id="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8180" y="2094112"/>
              <a:ext cx="5998766" cy="75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82080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9.wmf"/><Relationship Id="rId5" Type="http://schemas.openxmlformats.org/officeDocument/2006/relationships/theme" Target="../theme/theme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theme" Target="../theme/theme3.xml"/><Relationship Id="rId1" Type="http://schemas.openxmlformats.org/officeDocument/2006/relationships/slideLayout" Target="../slideLayouts/slideLayout22.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10.w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8038" y="201075"/>
            <a:ext cx="8132762" cy="43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808038" y="1164165"/>
            <a:ext cx="8126412"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9" name="Picture 24" descr="Small Red Square"/>
          <p:cNvPicPr>
            <a:picLocks noChangeAspect="1" noChangeArrowheads="1"/>
          </p:cNvPicPr>
          <p:nvPr/>
        </p:nvPicPr>
        <p:blipFill>
          <a:blip r:embed="rId19" cstate="print">
            <a:alphaModFix amt="0"/>
            <a:extLst>
              <a:ext uri="{28A0092B-C50C-407E-A947-70E740481C1C}">
                <a14:useLocalDpi xmlns:a14="http://schemas.microsoft.com/office/drawing/2010/main" val="0"/>
              </a:ext>
            </a:extLst>
          </a:blip>
          <a:srcRect/>
          <a:stretch>
            <a:fillRect/>
          </a:stretch>
        </p:blipFill>
        <p:spPr bwMode="auto">
          <a:xfrm>
            <a:off x="0" y="0"/>
            <a:ext cx="573088" cy="5508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0" y="4629150"/>
            <a:ext cx="9144000" cy="168275"/>
            <a:chOff x="0" y="4629150"/>
            <a:chExt cx="9144000" cy="168275"/>
          </a:xfrm>
        </p:grpSpPr>
        <p:pic>
          <p:nvPicPr>
            <p:cNvPr id="1033"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 descr="O_redbox_clr_rgb.jpg"/>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989654" y="4651456"/>
              <a:ext cx="755707" cy="11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 Box 14"/>
          <p:cNvSpPr txBox="1">
            <a:spLocks noChangeArrowheads="1"/>
          </p:cNvSpPr>
          <p:nvPr userDrawn="1"/>
        </p:nvSpPr>
        <p:spPr bwMode="auto">
          <a:xfrm>
            <a:off x="635232" y="4874548"/>
            <a:ext cx="156481" cy="21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lnSpc>
                <a:spcPct val="100000"/>
              </a:lnSpc>
              <a:spcBef>
                <a:spcPts val="0"/>
              </a:spcBef>
              <a:buClr>
                <a:srgbClr val="829E7E"/>
              </a:buClr>
              <a:buFont typeface="Arial"/>
              <a:buNone/>
              <a:defRPr/>
            </a:pPr>
            <a:fld id="{DF43EDC1-DE77-47A3-B56B-F28176B942E3}" type="slidenum">
              <a:rPr lang="en-US" sz="600" b="0" smtClean="0">
                <a:solidFill>
                  <a:srgbClr val="000000"/>
                </a:solidFill>
                <a:cs typeface="Arial" pitchFamily="34" charset="0"/>
              </a:rPr>
              <a:pPr algn="r" defTabSz="342851" eaLnBrk="1" hangingPunct="1">
                <a:lnSpc>
                  <a:spcPct val="100000"/>
                </a:lnSpc>
                <a:spcBef>
                  <a:spcPts val="0"/>
                </a:spcBef>
                <a:buClr>
                  <a:srgbClr val="829E7E"/>
                </a:buClr>
                <a:buFont typeface="Arial"/>
                <a:buNone/>
                <a:defRPr/>
              </a:pPr>
              <a:t>‹#›</a:t>
            </a:fld>
            <a:endParaRPr lang="en-US" sz="600" b="0" dirty="0" smtClean="0">
              <a:solidFill>
                <a:srgbClr val="292929"/>
              </a:solidFill>
              <a:cs typeface="Arial" pitchFamily="34" charset="0"/>
            </a:endParaRPr>
          </a:p>
        </p:txBody>
      </p:sp>
      <p:sp>
        <p:nvSpPr>
          <p:cNvPr id="18" name="Text Box 14"/>
          <p:cNvSpPr txBox="1">
            <a:spLocks noChangeArrowheads="1"/>
          </p:cNvSpPr>
          <p:nvPr userDrawn="1"/>
        </p:nvSpPr>
        <p:spPr bwMode="auto">
          <a:xfrm>
            <a:off x="858449" y="4875874"/>
            <a:ext cx="2229642"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l" defTabSz="342851" eaLnBrk="1" hangingPunct="1">
              <a:lnSpc>
                <a:spcPct val="100000"/>
              </a:lnSpc>
              <a:spcBef>
                <a:spcPts val="0"/>
              </a:spcBef>
              <a:buClr>
                <a:srgbClr val="829E7E"/>
              </a:buClr>
              <a:buFont typeface="Arial"/>
              <a:buNone/>
              <a:defRPr/>
            </a:pPr>
            <a:r>
              <a:rPr lang="en-US" sz="600" b="0" dirty="0" smtClean="0">
                <a:solidFill>
                  <a:srgbClr val="292929"/>
                </a:solidFill>
                <a:cs typeface="Arial" pitchFamily="34" charset="0"/>
              </a:rPr>
              <a:t>Copyright © 2011, Oracle and/or its affiliates. All rights reserved.</a:t>
            </a:r>
          </a:p>
        </p:txBody>
      </p:sp>
      <p:cxnSp>
        <p:nvCxnSpPr>
          <p:cNvPr id="19" name="Straight Connector 18"/>
          <p:cNvCxnSpPr/>
          <p:nvPr userDrawn="1"/>
        </p:nvCxnSpPr>
        <p:spPr>
          <a:xfrm flipH="1">
            <a:off x="824370"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5pPr>
      <a:lvl6pPr marL="285573" algn="l" rtl="0" eaLnBrk="1" fontAlgn="base" hangingPunct="1">
        <a:spcBef>
          <a:spcPct val="0"/>
        </a:spcBef>
        <a:spcAft>
          <a:spcPct val="0"/>
        </a:spcAft>
        <a:defRPr sz="2200" b="1">
          <a:solidFill>
            <a:schemeClr val="tx1"/>
          </a:solidFill>
          <a:latin typeface="Arial" charset="0"/>
          <a:cs typeface="Arial" charset="0"/>
        </a:defRPr>
      </a:lvl6pPr>
      <a:lvl7pPr marL="571145" algn="l" rtl="0" eaLnBrk="1" fontAlgn="base" hangingPunct="1">
        <a:spcBef>
          <a:spcPct val="0"/>
        </a:spcBef>
        <a:spcAft>
          <a:spcPct val="0"/>
        </a:spcAft>
        <a:defRPr sz="2200" b="1">
          <a:solidFill>
            <a:schemeClr val="tx1"/>
          </a:solidFill>
          <a:latin typeface="Arial" charset="0"/>
          <a:cs typeface="Arial" charset="0"/>
        </a:defRPr>
      </a:lvl7pPr>
      <a:lvl8pPr marL="856718" algn="l" rtl="0" eaLnBrk="1" fontAlgn="base" hangingPunct="1">
        <a:spcBef>
          <a:spcPct val="0"/>
        </a:spcBef>
        <a:spcAft>
          <a:spcPct val="0"/>
        </a:spcAft>
        <a:defRPr sz="2200" b="1">
          <a:solidFill>
            <a:schemeClr val="tx1"/>
          </a:solidFill>
          <a:latin typeface="Arial" charset="0"/>
          <a:cs typeface="Arial" charset="0"/>
        </a:defRPr>
      </a:lvl8pPr>
      <a:lvl9pPr marL="1142291" algn="l" rtl="0" eaLnBrk="1" fontAlgn="base" hangingPunct="1">
        <a:spcBef>
          <a:spcPct val="0"/>
        </a:spcBef>
        <a:spcAft>
          <a:spcPct val="0"/>
        </a:spcAft>
        <a:defRPr sz="2200" b="1">
          <a:solidFill>
            <a:schemeClr val="tx1"/>
          </a:solidFill>
          <a:latin typeface="Arial" charset="0"/>
          <a:cs typeface="Arial" charset="0"/>
        </a:defRPr>
      </a:lvl9pPr>
    </p:titleStyle>
    <p:bodyStyle>
      <a:lvl1pPr marL="212725" indent="-212725"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145" rtl="0" eaLnBrk="1" latinLnBrk="0" hangingPunct="1">
        <a:defRPr sz="1100" kern="1200">
          <a:solidFill>
            <a:schemeClr val="tx1"/>
          </a:solidFill>
          <a:latin typeface="+mn-lt"/>
          <a:ea typeface="+mn-ea"/>
          <a:cs typeface="+mn-cs"/>
        </a:defRPr>
      </a:lvl1pPr>
      <a:lvl2pPr marL="285573" algn="l" defTabSz="571145" rtl="0" eaLnBrk="1" latinLnBrk="0" hangingPunct="1">
        <a:defRPr sz="1100" kern="1200">
          <a:solidFill>
            <a:schemeClr val="tx1"/>
          </a:solidFill>
          <a:latin typeface="+mn-lt"/>
          <a:ea typeface="+mn-ea"/>
          <a:cs typeface="+mn-cs"/>
        </a:defRPr>
      </a:lvl2pPr>
      <a:lvl3pPr marL="571145" algn="l" defTabSz="571145" rtl="0" eaLnBrk="1" latinLnBrk="0" hangingPunct="1">
        <a:defRPr sz="1100" kern="1200">
          <a:solidFill>
            <a:schemeClr val="tx1"/>
          </a:solidFill>
          <a:latin typeface="+mn-lt"/>
          <a:ea typeface="+mn-ea"/>
          <a:cs typeface="+mn-cs"/>
        </a:defRPr>
      </a:lvl3pPr>
      <a:lvl4pPr marL="856718" algn="l" defTabSz="571145" rtl="0" eaLnBrk="1" latinLnBrk="0" hangingPunct="1">
        <a:defRPr sz="1100" kern="1200">
          <a:solidFill>
            <a:schemeClr val="tx1"/>
          </a:solidFill>
          <a:latin typeface="+mn-lt"/>
          <a:ea typeface="+mn-ea"/>
          <a:cs typeface="+mn-cs"/>
        </a:defRPr>
      </a:lvl4pPr>
      <a:lvl5pPr marL="1142291" algn="l" defTabSz="571145" rtl="0" eaLnBrk="1" latinLnBrk="0" hangingPunct="1">
        <a:defRPr sz="1100" kern="1200">
          <a:solidFill>
            <a:schemeClr val="tx1"/>
          </a:solidFill>
          <a:latin typeface="+mn-lt"/>
          <a:ea typeface="+mn-ea"/>
          <a:cs typeface="+mn-cs"/>
        </a:defRPr>
      </a:lvl5pPr>
      <a:lvl6pPr marL="1427864" algn="l" defTabSz="571145" rtl="0" eaLnBrk="1" latinLnBrk="0" hangingPunct="1">
        <a:defRPr sz="1100" kern="1200">
          <a:solidFill>
            <a:schemeClr val="tx1"/>
          </a:solidFill>
          <a:latin typeface="+mn-lt"/>
          <a:ea typeface="+mn-ea"/>
          <a:cs typeface="+mn-cs"/>
        </a:defRPr>
      </a:lvl6pPr>
      <a:lvl7pPr marL="1713437" algn="l" defTabSz="571145" rtl="0" eaLnBrk="1" latinLnBrk="0" hangingPunct="1">
        <a:defRPr sz="1100" kern="1200">
          <a:solidFill>
            <a:schemeClr val="tx1"/>
          </a:solidFill>
          <a:latin typeface="+mn-lt"/>
          <a:ea typeface="+mn-ea"/>
          <a:cs typeface="+mn-cs"/>
        </a:defRPr>
      </a:lvl7pPr>
      <a:lvl8pPr marL="1999011" algn="l" defTabSz="571145" rtl="0" eaLnBrk="1" latinLnBrk="0" hangingPunct="1">
        <a:defRPr sz="1100" kern="1200">
          <a:solidFill>
            <a:schemeClr val="tx1"/>
          </a:solidFill>
          <a:latin typeface="+mn-lt"/>
          <a:ea typeface="+mn-ea"/>
          <a:cs typeface="+mn-cs"/>
        </a:defRPr>
      </a:lvl8pPr>
      <a:lvl9pPr marL="2284583" algn="l" defTabSz="571145" rtl="0" eaLnBrk="1" latinLnBrk="0" hangingPunct="1">
        <a:defRPr sz="1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80486"/>
            <a:ext cx="8229600" cy="423784"/>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3514"/>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6" cstate="print"/>
          <a:srcRect/>
          <a:stretch>
            <a:fillRect/>
          </a:stretch>
        </p:blipFill>
        <p:spPr bwMode="auto">
          <a:xfrm>
            <a:off x="8015479" y="4668926"/>
            <a:ext cx="704056" cy="88722"/>
          </a:xfrm>
          <a:prstGeom prst="rect">
            <a:avLst/>
          </a:prstGeom>
          <a:noFill/>
          <a:ln w="9525">
            <a:noFill/>
            <a:miter lim="800000"/>
            <a:headEnd/>
            <a:tailEnd/>
          </a:ln>
        </p:spPr>
      </p:pic>
      <p:grpSp>
        <p:nvGrpSpPr>
          <p:cNvPr id="4"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6"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5" name="Group 13"/>
          <p:cNvGrpSpPr/>
          <p:nvPr userDrawn="1"/>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l" defTabSz="342851" eaLnBrk="1" hangingPunct="1">
                <a:lnSpc>
                  <a:spcPct val="100000"/>
                </a:lnSpc>
                <a:spcBef>
                  <a:spcPts val="0"/>
                </a:spcBef>
                <a:buClr>
                  <a:srgbClr val="FF1414"/>
                </a:buClr>
                <a:buFont typeface="Arial"/>
                <a:buNone/>
                <a:defRPr/>
              </a:pPr>
              <a:r>
                <a:rPr lang="en-US" sz="600" b="0" dirty="0" smtClean="0">
                  <a:solidFill>
                    <a:srgbClr val="424545"/>
                  </a:solidFill>
                  <a:cs typeface="Arial" pitchFamily="34" charset="0"/>
                </a:rPr>
                <a:t>Copyright © 2012, Oracle and/or its affiliates. All rights reserved.</a:t>
              </a:r>
            </a:p>
          </p:txBody>
        </p:sp>
        <p:cxnSp>
          <p:nvCxnSpPr>
            <p:cNvPr id="16" name="Straight Connector 15"/>
            <p:cNvCxnSpPr/>
            <p:nvPr userDrawn="1"/>
          </p:nvCxnSpPr>
          <p:spPr>
            <a:xfrm flipH="1">
              <a:off x="597807" y="4935973"/>
              <a:ext cx="1092" cy="96623"/>
            </a:xfrm>
            <a:prstGeom prst="line">
              <a:avLst/>
            </a:prstGeom>
            <a:ln w="6350" cmpd="sng">
              <a:solidFill>
                <a:srgbClr val="424545"/>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2"/>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fontAlgn="auto">
              <a:lnSpc>
                <a:spcPct val="100000"/>
              </a:lnSpc>
              <a:spcBef>
                <a:spcPts val="0"/>
              </a:spcBef>
              <a:spcAft>
                <a:spcPts val="0"/>
              </a:spcAft>
              <a:buClrTx/>
            </a:pPr>
            <a:fld id="{6A5A4AC0-1BEC-FE47-8A68-418BE237F8CE}" type="slidenum">
              <a:rPr lang="en-US" sz="600" b="0" smtClean="0">
                <a:solidFill>
                  <a:srgbClr val="424545"/>
                </a:solidFill>
                <a:latin typeface="Arial"/>
                <a:ea typeface="ＭＳ Ｐゴシック" pitchFamily="34" charset="-128"/>
                <a:cs typeface="Arial" pitchFamily="34" charset="0"/>
              </a:rPr>
              <a:pPr algn="r" fontAlgn="auto">
                <a:lnSpc>
                  <a:spcPct val="100000"/>
                </a:lnSpc>
                <a:spcBef>
                  <a:spcPts val="0"/>
                </a:spcBef>
                <a:spcAft>
                  <a:spcPts val="0"/>
                </a:spcAft>
                <a:buClrTx/>
              </a:pPr>
              <a:t>‹#›</a:t>
            </a:fld>
            <a:endParaRPr lang="en-US" sz="600" b="0" dirty="0">
              <a:solidFill>
                <a:srgbClr val="424545"/>
              </a:solidFill>
              <a:latin typeface="Arial"/>
              <a:ea typeface="ＭＳ Ｐゴシック" pitchFamily="34" charset="-128"/>
              <a:cs typeface="Arial" pitchFamily="34" charset="0"/>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8" r:id="rId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2"/>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80486"/>
            <a:ext cx="8229600" cy="423784"/>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3514"/>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nvGrpSpPr>
          <p:cNvPr id="4"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5" name="Group 13"/>
          <p:cNvGrpSpPr/>
          <p:nvPr userDrawn="1"/>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l" defTabSz="342851" eaLnBrk="1" hangingPunct="1">
                <a:lnSpc>
                  <a:spcPct val="100000"/>
                </a:lnSpc>
                <a:spcBef>
                  <a:spcPts val="0"/>
                </a:spcBef>
                <a:buClr>
                  <a:srgbClr val="FF1414"/>
                </a:buClr>
                <a:buFont typeface="Arial"/>
                <a:buNone/>
                <a:defRPr/>
              </a:pPr>
              <a:r>
                <a:rPr lang="en-US" sz="600" b="0" dirty="0" smtClean="0">
                  <a:solidFill>
                    <a:srgbClr val="424545"/>
                  </a:solidFill>
                  <a:cs typeface="Arial" pitchFamily="34" charset="0"/>
                </a:rPr>
                <a:t>Copyright © 2012, Oracle and/or its affiliates. All rights reserved.</a:t>
              </a:r>
            </a:p>
          </p:txBody>
        </p:sp>
        <p:cxnSp>
          <p:nvCxnSpPr>
            <p:cNvPr id="16" name="Straight Connector 15"/>
            <p:cNvCxnSpPr/>
            <p:nvPr userDrawn="1"/>
          </p:nvCxnSpPr>
          <p:spPr>
            <a:xfrm flipH="1">
              <a:off x="597807" y="4935973"/>
              <a:ext cx="1092" cy="96623"/>
            </a:xfrm>
            <a:prstGeom prst="line">
              <a:avLst/>
            </a:prstGeom>
            <a:ln w="6350" cmpd="sng">
              <a:solidFill>
                <a:srgbClr val="424545"/>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2"/>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fontAlgn="auto">
              <a:lnSpc>
                <a:spcPct val="100000"/>
              </a:lnSpc>
              <a:spcBef>
                <a:spcPts val="0"/>
              </a:spcBef>
              <a:spcAft>
                <a:spcPts val="0"/>
              </a:spcAft>
              <a:buClrTx/>
            </a:pPr>
            <a:fld id="{6A5A4AC0-1BEC-FE47-8A68-418BE237F8CE}" type="slidenum">
              <a:rPr lang="en-US" sz="600" b="0" smtClean="0">
                <a:solidFill>
                  <a:srgbClr val="424545"/>
                </a:solidFill>
                <a:latin typeface="Arial"/>
                <a:ea typeface="ＭＳ Ｐゴシック" pitchFamily="34" charset="-128"/>
                <a:cs typeface="Arial" pitchFamily="34" charset="0"/>
              </a:rPr>
              <a:pPr algn="r" fontAlgn="auto">
                <a:lnSpc>
                  <a:spcPct val="100000"/>
                </a:lnSpc>
                <a:spcBef>
                  <a:spcPts val="0"/>
                </a:spcBef>
                <a:spcAft>
                  <a:spcPts val="0"/>
                </a:spcAft>
                <a:buClrTx/>
              </a:pPr>
              <a:t>‹#›</a:t>
            </a:fld>
            <a:endParaRPr lang="en-US" sz="600" b="0" dirty="0">
              <a:solidFill>
                <a:srgbClr val="424545"/>
              </a:solidFill>
              <a:latin typeface="Arial"/>
              <a:ea typeface="ＭＳ Ｐゴシック" pitchFamily="34" charset="-128"/>
              <a:cs typeface="Arial" pitchFamily="34" charset="0"/>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67"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2"/>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5" descr="Red Ba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4629152"/>
            <a:ext cx="9144000" cy="16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4" descr="Small Red Squar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 y="0"/>
            <a:ext cx="6889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7"/>
          <p:cNvSpPr>
            <a:spLocks noGrp="1" noChangeArrowheads="1"/>
          </p:cNvSpPr>
          <p:nvPr>
            <p:ph type="body" idx="1"/>
          </p:nvPr>
        </p:nvSpPr>
        <p:spPr bwMode="auto">
          <a:xfrm>
            <a:off x="876300" y="1200150"/>
            <a:ext cx="75374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8"/>
          <p:cNvSpPr>
            <a:spLocks noGrp="1" noChangeArrowheads="1"/>
          </p:cNvSpPr>
          <p:nvPr>
            <p:ph type="title"/>
          </p:nvPr>
        </p:nvSpPr>
        <p:spPr bwMode="auto">
          <a:xfrm>
            <a:off x="889000" y="291703"/>
            <a:ext cx="75819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30" name="Rectangle 9"/>
          <p:cNvSpPr>
            <a:spLocks noChangeArrowheads="1"/>
          </p:cNvSpPr>
          <p:nvPr userDrawn="1"/>
        </p:nvSpPr>
        <p:spPr bwMode="auto">
          <a:xfrm>
            <a:off x="0" y="4629150"/>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91424" tIns="45712" rIns="91424" bIns="45712" anchor="ct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charset="0"/>
              </a:defRPr>
            </a:lvl9pPr>
          </a:lstStyle>
          <a:p>
            <a:pPr eaLnBrk="1" hangingPunct="1">
              <a:buClr>
                <a:srgbClr val="667263"/>
              </a:buClr>
              <a:defRPr/>
            </a:pPr>
            <a:endParaRPr lang="en-US" altLang="en-US" smtClean="0">
              <a:solidFill>
                <a:srgbClr val="000000"/>
              </a:solidFill>
            </a:endParaRPr>
          </a:p>
        </p:txBody>
      </p:sp>
      <p:pic>
        <p:nvPicPr>
          <p:cNvPr id="1031" name="Picture 20" descr="Oracle WHITE"/>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620000" y="4669634"/>
            <a:ext cx="947738" cy="8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7" name="Rectangle 23"/>
          <p:cNvSpPr>
            <a:spLocks noGrp="1" noChangeArrowheads="1"/>
          </p:cNvSpPr>
          <p:nvPr>
            <p:ph type="ftr" sz="quarter" idx="3"/>
          </p:nvPr>
        </p:nvSpPr>
        <p:spPr bwMode="auto">
          <a:xfrm>
            <a:off x="152400" y="4914900"/>
            <a:ext cx="8839200" cy="1143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lnSpc>
                <a:spcPct val="100000"/>
              </a:lnSpc>
              <a:spcBef>
                <a:spcPct val="0"/>
              </a:spcBef>
              <a:buClrTx/>
              <a:defRPr sz="900" b="0"/>
            </a:lvl1pPr>
          </a:lstStyle>
          <a:p>
            <a:pPr>
              <a:defRPr/>
            </a:pPr>
            <a:endParaRPr lang="en-US">
              <a:solidFill>
                <a:srgbClr val="000000"/>
              </a:solidFill>
            </a:endParaRPr>
          </a:p>
        </p:txBody>
      </p:sp>
    </p:spTree>
    <p:extLst>
      <p:ext uri="{BB962C8B-B14F-4D97-AF65-F5344CB8AC3E}">
        <p14:creationId xmlns:p14="http://schemas.microsoft.com/office/powerpoint/2010/main" val="350421354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ransition>
    <p:wipe dir="r"/>
  </p:transition>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120" algn="l" rtl="0" fontAlgn="base">
        <a:spcBef>
          <a:spcPct val="0"/>
        </a:spcBef>
        <a:spcAft>
          <a:spcPct val="0"/>
        </a:spcAft>
        <a:defRPr sz="2400" b="1">
          <a:solidFill>
            <a:schemeClr val="tx1"/>
          </a:solidFill>
          <a:latin typeface="Arial" charset="0"/>
        </a:defRPr>
      </a:lvl6pPr>
      <a:lvl7pPr marL="914239" algn="l" rtl="0" fontAlgn="base">
        <a:spcBef>
          <a:spcPct val="0"/>
        </a:spcBef>
        <a:spcAft>
          <a:spcPct val="0"/>
        </a:spcAft>
        <a:defRPr sz="2400" b="1">
          <a:solidFill>
            <a:schemeClr val="tx1"/>
          </a:solidFill>
          <a:latin typeface="Arial" charset="0"/>
        </a:defRPr>
      </a:lvl7pPr>
      <a:lvl8pPr marL="1371359" algn="l" rtl="0" fontAlgn="base">
        <a:spcBef>
          <a:spcPct val="0"/>
        </a:spcBef>
        <a:spcAft>
          <a:spcPct val="0"/>
        </a:spcAft>
        <a:defRPr sz="2400" b="1">
          <a:solidFill>
            <a:schemeClr val="tx1"/>
          </a:solidFill>
          <a:latin typeface="Arial" charset="0"/>
        </a:defRPr>
      </a:lvl8pPr>
      <a:lvl9pPr marL="1828478" algn="l" rtl="0" fontAlgn="base">
        <a:spcBef>
          <a:spcPct val="0"/>
        </a:spcBef>
        <a:spcAft>
          <a:spcPct val="0"/>
        </a:spcAft>
        <a:defRPr sz="2400" b="1">
          <a:solidFill>
            <a:schemeClr val="tx1"/>
          </a:solidFill>
          <a:latin typeface="Arial" charset="0"/>
        </a:defRPr>
      </a:lvl9pPr>
    </p:titleStyle>
    <p:bodyStyle>
      <a:lvl1pPr marL="225425" indent="-225425" algn="l" rtl="0" eaLnBrk="0" fontAlgn="base" hangingPunct="0">
        <a:spcBef>
          <a:spcPct val="20000"/>
        </a:spcBef>
        <a:spcAft>
          <a:spcPct val="0"/>
        </a:spcAft>
        <a:buClr>
          <a:schemeClr val="tx2"/>
        </a:buClr>
        <a:buFont typeface="Times" pitchFamily="18" charset="0"/>
        <a:buChar char="•"/>
        <a:defRPr sz="2400">
          <a:solidFill>
            <a:schemeClr val="tx1"/>
          </a:solidFill>
          <a:latin typeface="+mn-lt"/>
          <a:ea typeface="+mn-ea"/>
          <a:cs typeface="+mn-cs"/>
        </a:defRPr>
      </a:lvl1pPr>
      <a:lvl2pPr marL="568325" indent="-227013" algn="l" rtl="0" eaLnBrk="0" fontAlgn="base" hangingPunct="0">
        <a:spcBef>
          <a:spcPct val="20000"/>
        </a:spcBef>
        <a:spcAft>
          <a:spcPct val="0"/>
        </a:spcAft>
        <a:buClr>
          <a:schemeClr val="bg2"/>
        </a:buClr>
        <a:buFont typeface="Times" pitchFamily="18" charset="0"/>
        <a:buChar char="–"/>
        <a:defRPr sz="2000">
          <a:solidFill>
            <a:schemeClr val="tx1"/>
          </a:solidFill>
          <a:latin typeface="+mn-lt"/>
        </a:defRPr>
      </a:lvl2pPr>
      <a:lvl3pPr marL="912813" indent="-228600" algn="l" rtl="0" eaLnBrk="0" fontAlgn="base" hangingPunct="0">
        <a:spcBef>
          <a:spcPct val="20000"/>
        </a:spcBef>
        <a:spcAft>
          <a:spcPct val="0"/>
        </a:spcAft>
        <a:buClr>
          <a:schemeClr val="tx2"/>
        </a:buClr>
        <a:buFont typeface="Times" pitchFamily="18" charset="0"/>
        <a:buChar char="•"/>
        <a:defRPr sz="2000">
          <a:solidFill>
            <a:schemeClr val="tx1"/>
          </a:solidFill>
          <a:latin typeface="+mn-lt"/>
        </a:defRPr>
      </a:lvl3pPr>
      <a:lvl4pPr marL="1257300" indent="-228600" algn="l" rtl="0" eaLnBrk="0" fontAlgn="base" hangingPunct="0">
        <a:spcBef>
          <a:spcPct val="20000"/>
        </a:spcBef>
        <a:spcAft>
          <a:spcPct val="0"/>
        </a:spcAft>
        <a:buClr>
          <a:schemeClr val="bg2"/>
        </a:buClr>
        <a:buFont typeface="Times" pitchFamily="18" charset="0"/>
        <a:buChar char="–"/>
        <a:defRPr sz="2000">
          <a:solidFill>
            <a:schemeClr val="tx1"/>
          </a:solidFill>
          <a:latin typeface="+mn-lt"/>
        </a:defRPr>
      </a:lvl4pPr>
      <a:lvl5pPr marL="1600200" indent="-227013" algn="l" rtl="0" eaLnBrk="0" fontAlgn="base" hangingPunct="0">
        <a:spcBef>
          <a:spcPct val="20000"/>
        </a:spcBef>
        <a:spcAft>
          <a:spcPct val="0"/>
        </a:spcAft>
        <a:buClr>
          <a:schemeClr val="tx2"/>
        </a:buClr>
        <a:buFont typeface="Times" pitchFamily="18" charset="0"/>
        <a:buChar char="•"/>
        <a:defRPr sz="2000">
          <a:solidFill>
            <a:schemeClr val="tx1"/>
          </a:solidFill>
          <a:latin typeface="+mn-lt"/>
        </a:defRPr>
      </a:lvl5pPr>
      <a:lvl6pPr marL="2058625" indent="-228560" algn="l" rtl="0" fontAlgn="base">
        <a:spcBef>
          <a:spcPct val="20000"/>
        </a:spcBef>
        <a:spcAft>
          <a:spcPct val="0"/>
        </a:spcAft>
        <a:buClr>
          <a:schemeClr val="tx2"/>
        </a:buClr>
        <a:buFont typeface="Times"/>
        <a:buChar char="•"/>
        <a:defRPr sz="2000">
          <a:solidFill>
            <a:schemeClr val="tx1"/>
          </a:solidFill>
          <a:latin typeface="+mn-lt"/>
        </a:defRPr>
      </a:lvl6pPr>
      <a:lvl7pPr marL="2515745" indent="-228560" algn="l" rtl="0" fontAlgn="base">
        <a:spcBef>
          <a:spcPct val="20000"/>
        </a:spcBef>
        <a:spcAft>
          <a:spcPct val="0"/>
        </a:spcAft>
        <a:buClr>
          <a:schemeClr val="tx2"/>
        </a:buClr>
        <a:buFont typeface="Times"/>
        <a:buChar char="•"/>
        <a:defRPr sz="2000">
          <a:solidFill>
            <a:schemeClr val="tx1"/>
          </a:solidFill>
          <a:latin typeface="+mn-lt"/>
        </a:defRPr>
      </a:lvl7pPr>
      <a:lvl8pPr marL="2972864" indent="-228560" algn="l" rtl="0" fontAlgn="base">
        <a:spcBef>
          <a:spcPct val="20000"/>
        </a:spcBef>
        <a:spcAft>
          <a:spcPct val="0"/>
        </a:spcAft>
        <a:buClr>
          <a:schemeClr val="tx2"/>
        </a:buClr>
        <a:buFont typeface="Times"/>
        <a:buChar char="•"/>
        <a:defRPr sz="2000">
          <a:solidFill>
            <a:schemeClr val="tx1"/>
          </a:solidFill>
          <a:latin typeface="+mn-lt"/>
        </a:defRPr>
      </a:lvl8pPr>
      <a:lvl9pPr marL="3429984" indent="-228560" algn="l" rtl="0" fontAlgn="base">
        <a:spcBef>
          <a:spcPct val="20000"/>
        </a:spcBef>
        <a:spcAft>
          <a:spcPct val="0"/>
        </a:spcAft>
        <a:buClr>
          <a:schemeClr val="tx2"/>
        </a:buClr>
        <a:buFont typeface="Times"/>
        <a:buChar char="•"/>
        <a:defRPr sz="2000">
          <a:solidFill>
            <a:schemeClr val="tx1"/>
          </a:solidFill>
          <a:latin typeface="+mn-lt"/>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20"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9" algn="l" defTabSz="914239" rtl="0" eaLnBrk="1" latinLnBrk="0" hangingPunct="1">
        <a:defRPr sz="1800" kern="1200">
          <a:solidFill>
            <a:schemeClr val="tx1"/>
          </a:solidFill>
          <a:latin typeface="+mn-lt"/>
          <a:ea typeface="+mn-ea"/>
          <a:cs typeface="+mn-cs"/>
        </a:defRPr>
      </a:lvl4pPr>
      <a:lvl5pPr marL="1828478" algn="l" defTabSz="914239" rtl="0" eaLnBrk="1" latinLnBrk="0" hangingPunct="1">
        <a:defRPr sz="1800" kern="1200">
          <a:solidFill>
            <a:schemeClr val="tx1"/>
          </a:solidFill>
          <a:latin typeface="+mn-lt"/>
          <a:ea typeface="+mn-ea"/>
          <a:cs typeface="+mn-cs"/>
        </a:defRPr>
      </a:lvl5pPr>
      <a:lvl6pPr marL="2285598" algn="l" defTabSz="914239" rtl="0" eaLnBrk="1" latinLnBrk="0" hangingPunct="1">
        <a:defRPr sz="1800" kern="1200">
          <a:solidFill>
            <a:schemeClr val="tx1"/>
          </a:solidFill>
          <a:latin typeface="+mn-lt"/>
          <a:ea typeface="+mn-ea"/>
          <a:cs typeface="+mn-cs"/>
        </a:defRPr>
      </a:lvl6pPr>
      <a:lvl7pPr marL="2742717" algn="l" defTabSz="914239" rtl="0" eaLnBrk="1" latinLnBrk="0" hangingPunct="1">
        <a:defRPr sz="1800" kern="1200">
          <a:solidFill>
            <a:schemeClr val="tx1"/>
          </a:solidFill>
          <a:latin typeface="+mn-lt"/>
          <a:ea typeface="+mn-ea"/>
          <a:cs typeface="+mn-cs"/>
        </a:defRPr>
      </a:lvl7pPr>
      <a:lvl8pPr marL="3199836" algn="l" defTabSz="914239" rtl="0" eaLnBrk="1" latinLnBrk="0" hangingPunct="1">
        <a:defRPr sz="1800" kern="1200">
          <a:solidFill>
            <a:schemeClr val="tx1"/>
          </a:solidFill>
          <a:latin typeface="+mn-lt"/>
          <a:ea typeface="+mn-ea"/>
          <a:cs typeface="+mn-cs"/>
        </a:defRPr>
      </a:lvl8pPr>
      <a:lvl9pPr marL="3656956" algn="l" defTabSz="9142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hyperlink" Target="https://blogs.oracle.com/optimizer/entry/displaying_and_reading_the_execution_plans_for_a_sql_statement" TargetMode="Externa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9.xml"/><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35.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3" Type="http://schemas.openxmlformats.org/officeDocument/2006/relationships/hyperlink" Target="http://blogs.oracle.com/optimizer" TargetMode="External"/><Relationship Id="rId2" Type="http://schemas.openxmlformats.org/officeDocument/2006/relationships/hyperlink" Target="http://www.oracle.com/technetwork/database/focus-areas/bi-datawarehousing/twp-explain-the-explain-plan-052011-393674.pdf" TargetMode="External"/><Relationship Id="rId1" Type="http://schemas.openxmlformats.org/officeDocument/2006/relationships/slideLayout" Target="../slideLayouts/slideLayout19.xml"/><Relationship Id="rId4" Type="http://schemas.openxmlformats.org/officeDocument/2006/relationships/hyperlink" Target="http://www.oracle.com/technetwork/database/focus-areas/bi-datawarehousing/dbbi-tech-info-optmztn-092214.html"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itle 5"/>
          <p:cNvSpPr>
            <a:spLocks noGrp="1"/>
          </p:cNvSpPr>
          <p:nvPr>
            <p:ph type="ctrTitle"/>
          </p:nvPr>
        </p:nvSpPr>
        <p:spPr>
          <a:xfrm>
            <a:off x="1152525" y="3825875"/>
            <a:ext cx="7635875" cy="441325"/>
          </a:xfrm>
        </p:spPr>
        <p:txBody>
          <a:bodyPr wrap="square">
            <a:noAutofit/>
          </a:bodyPr>
          <a:lstStyle/>
          <a:p>
            <a:r>
              <a:rPr lang="en-US" dirty="0" smtClean="0"/>
              <a:t>Explaining the Explain Plan: </a:t>
            </a:r>
            <a:br>
              <a:rPr lang="en-US" dirty="0" smtClean="0"/>
            </a:br>
            <a:r>
              <a:rPr lang="en-US" dirty="0" smtClean="0"/>
              <a:t>Interpreting Execution Plans for SQL Statements</a:t>
            </a:r>
            <a:endParaRPr lang="en-US" dirty="0" smtClean="0">
              <a:ea typeface="ＭＳ Ｐゴシック" pitchFamily="34" charset="-128"/>
            </a:endParaRPr>
          </a:p>
        </p:txBody>
      </p:sp>
      <p:pic>
        <p:nvPicPr>
          <p:cNvPr id="8"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2073" y="117158"/>
            <a:ext cx="9667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noChangeArrowheads="1"/>
          </p:cNvPicPr>
          <p:nvPr/>
        </p:nvPicPr>
        <p:blipFill>
          <a:blip r:embed="rId4" cstate="print"/>
          <a:srcRect/>
          <a:stretch>
            <a:fillRect/>
          </a:stretch>
        </p:blipFill>
        <p:spPr bwMode="auto">
          <a:xfrm>
            <a:off x="1122235" y="728685"/>
            <a:ext cx="2132594" cy="2024676"/>
          </a:xfrm>
          <a:prstGeom prst="rect">
            <a:avLst/>
          </a:prstGeom>
          <a:noFill/>
          <a:ln w="12700" cap="flat">
            <a:noFill/>
            <a:miter lim="800000"/>
            <a:headEnd/>
            <a:tailEnd/>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050"/>
          <p:cNvSpPr>
            <a:spLocks noGrp="1" noChangeArrowheads="1"/>
          </p:cNvSpPr>
          <p:nvPr>
            <p:ph type="title"/>
          </p:nvPr>
        </p:nvSpPr>
        <p:spPr/>
        <p:txBody>
          <a:bodyPr/>
          <a:lstStyle/>
          <a:p>
            <a:r>
              <a:rPr lang="en-US" altLang="en-US" dirty="0" smtClean="0"/>
              <a:t>Explain plan lies…</a:t>
            </a:r>
          </a:p>
        </p:txBody>
      </p:sp>
      <p:sp>
        <p:nvSpPr>
          <p:cNvPr id="5123" name="Text Box 2051"/>
          <p:cNvSpPr txBox="1">
            <a:spLocks noChangeArrowheads="1"/>
          </p:cNvSpPr>
          <p:nvPr/>
        </p:nvSpPr>
        <p:spPr bwMode="auto">
          <a:xfrm>
            <a:off x="1239209" y="736105"/>
            <a:ext cx="6726489" cy="4278078"/>
          </a:xfrm>
          <a:prstGeom prst="rect">
            <a:avLst/>
          </a:prstGeom>
          <a:solidFill>
            <a:schemeClr val="bg1">
              <a:lumMod val="85000"/>
            </a:schemeClr>
          </a:solidFill>
          <a:ln>
            <a:noFill/>
          </a:ln>
          <a:effectLst/>
        </p:spPr>
        <p:txBody>
          <a:bodyPr wrap="none" lIns="91424" tIns="45712" rIns="91424" bIns="45712">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lnSpc>
                <a:spcPct val="100000"/>
              </a:lnSpc>
              <a:spcBef>
                <a:spcPct val="0"/>
              </a:spcBef>
              <a:buClrTx/>
              <a:defRPr/>
            </a:pPr>
            <a:r>
              <a:rPr lang="en-US" altLang="en-US" sz="1600" dirty="0">
                <a:solidFill>
                  <a:srgbClr val="000000"/>
                </a:solidFill>
                <a:latin typeface="Courier New" pitchFamily="49" charset="0"/>
                <a:cs typeface="Arial" pitchFamily="34" charset="0"/>
              </a:rPr>
              <a:t>ops$tkyte%ORA11GR2&gt; create table t</a:t>
            </a:r>
          </a:p>
          <a:p>
            <a:pPr algn="l" eaLnBrk="1" hangingPunct="1">
              <a:lnSpc>
                <a:spcPct val="100000"/>
              </a:lnSpc>
              <a:spcBef>
                <a:spcPct val="0"/>
              </a:spcBef>
              <a:buClrTx/>
              <a:defRPr/>
            </a:pPr>
            <a:r>
              <a:rPr lang="en-US" altLang="en-US" sz="1600" dirty="0">
                <a:solidFill>
                  <a:srgbClr val="000000"/>
                </a:solidFill>
                <a:latin typeface="Courier New" pitchFamily="49" charset="0"/>
                <a:cs typeface="Arial" pitchFamily="34" charset="0"/>
              </a:rPr>
              <a:t>  2  as</a:t>
            </a:r>
          </a:p>
          <a:p>
            <a:pPr algn="l" eaLnBrk="1" hangingPunct="1">
              <a:lnSpc>
                <a:spcPct val="100000"/>
              </a:lnSpc>
              <a:spcBef>
                <a:spcPct val="0"/>
              </a:spcBef>
              <a:buClrTx/>
              <a:defRPr/>
            </a:pPr>
            <a:r>
              <a:rPr lang="en-US" altLang="en-US" sz="1600" dirty="0">
                <a:solidFill>
                  <a:srgbClr val="000000"/>
                </a:solidFill>
                <a:latin typeface="Courier New" pitchFamily="49" charset="0"/>
                <a:cs typeface="Arial" pitchFamily="34" charset="0"/>
              </a:rPr>
              <a:t>  3  select </a:t>
            </a:r>
            <a:r>
              <a:rPr lang="en-US" altLang="en-US" sz="1600" dirty="0">
                <a:solidFill>
                  <a:srgbClr val="FF0000"/>
                </a:solidFill>
                <a:latin typeface="Courier New" pitchFamily="49" charset="0"/>
                <a:cs typeface="Arial" pitchFamily="34" charset="0"/>
              </a:rPr>
              <a:t>99 id, </a:t>
            </a:r>
            <a:r>
              <a:rPr lang="en-US" altLang="en-US" sz="1600" dirty="0" err="1">
                <a:solidFill>
                  <a:srgbClr val="FF0000"/>
                </a:solidFill>
                <a:latin typeface="Courier New" pitchFamily="49" charset="0"/>
                <a:cs typeface="Arial" pitchFamily="34" charset="0"/>
              </a:rPr>
              <a:t>to_char</a:t>
            </a:r>
            <a:r>
              <a:rPr lang="en-US" altLang="en-US" sz="1600" dirty="0">
                <a:solidFill>
                  <a:srgbClr val="FF0000"/>
                </a:solidFill>
                <a:latin typeface="Courier New" pitchFamily="49" charset="0"/>
                <a:cs typeface="Arial" pitchFamily="34" charset="0"/>
              </a:rPr>
              <a:t>(</a:t>
            </a:r>
            <a:r>
              <a:rPr lang="en-US" altLang="en-US" sz="1600" dirty="0" err="1">
                <a:solidFill>
                  <a:srgbClr val="FF0000"/>
                </a:solidFill>
                <a:latin typeface="Courier New" pitchFamily="49" charset="0"/>
                <a:cs typeface="Arial" pitchFamily="34" charset="0"/>
              </a:rPr>
              <a:t>object_id</a:t>
            </a:r>
            <a:r>
              <a:rPr lang="en-US" altLang="en-US" sz="1600" dirty="0">
                <a:solidFill>
                  <a:srgbClr val="FF0000"/>
                </a:solidFill>
                <a:latin typeface="Courier New" pitchFamily="49" charset="0"/>
                <a:cs typeface="Arial" pitchFamily="34" charset="0"/>
              </a:rPr>
              <a:t>) </a:t>
            </a:r>
            <a:r>
              <a:rPr lang="en-US" altLang="en-US" sz="1600" dirty="0" err="1">
                <a:solidFill>
                  <a:srgbClr val="FF0000"/>
                </a:solidFill>
                <a:latin typeface="Courier New" pitchFamily="49" charset="0"/>
                <a:cs typeface="Arial" pitchFamily="34" charset="0"/>
              </a:rPr>
              <a:t>str_id</a:t>
            </a:r>
            <a:r>
              <a:rPr lang="en-US" altLang="en-US" sz="1600" dirty="0">
                <a:solidFill>
                  <a:srgbClr val="000000"/>
                </a:solidFill>
                <a:latin typeface="Courier New" pitchFamily="49" charset="0"/>
                <a:cs typeface="Arial" pitchFamily="34" charset="0"/>
              </a:rPr>
              <a:t>, a.*</a:t>
            </a:r>
          </a:p>
          <a:p>
            <a:pPr algn="l" eaLnBrk="1" hangingPunct="1">
              <a:lnSpc>
                <a:spcPct val="100000"/>
              </a:lnSpc>
              <a:spcBef>
                <a:spcPct val="0"/>
              </a:spcBef>
              <a:buClrTx/>
              <a:defRPr/>
            </a:pPr>
            <a:r>
              <a:rPr lang="en-US" altLang="en-US" sz="1600" dirty="0">
                <a:solidFill>
                  <a:srgbClr val="000000"/>
                </a:solidFill>
                <a:latin typeface="Courier New" pitchFamily="49" charset="0"/>
                <a:cs typeface="Arial" pitchFamily="34" charset="0"/>
              </a:rPr>
              <a:t>  4    from </a:t>
            </a:r>
            <a:r>
              <a:rPr lang="en-US" altLang="en-US" sz="1600" dirty="0" err="1">
                <a:solidFill>
                  <a:srgbClr val="000000"/>
                </a:solidFill>
                <a:latin typeface="Courier New" pitchFamily="49" charset="0"/>
                <a:cs typeface="Arial" pitchFamily="34" charset="0"/>
              </a:rPr>
              <a:t>all_objects</a:t>
            </a:r>
            <a:r>
              <a:rPr lang="en-US" altLang="en-US" sz="1600" dirty="0">
                <a:solidFill>
                  <a:srgbClr val="000000"/>
                </a:solidFill>
                <a:latin typeface="Courier New" pitchFamily="49" charset="0"/>
                <a:cs typeface="Arial" pitchFamily="34" charset="0"/>
              </a:rPr>
              <a:t> a</a:t>
            </a:r>
          </a:p>
          <a:p>
            <a:pPr algn="l" eaLnBrk="1" hangingPunct="1">
              <a:lnSpc>
                <a:spcPct val="100000"/>
              </a:lnSpc>
              <a:spcBef>
                <a:spcPct val="0"/>
              </a:spcBef>
              <a:buClrTx/>
              <a:defRPr/>
            </a:pPr>
            <a:r>
              <a:rPr lang="en-US" altLang="en-US" sz="1600" dirty="0">
                <a:solidFill>
                  <a:srgbClr val="000000"/>
                </a:solidFill>
                <a:latin typeface="Courier New" pitchFamily="49" charset="0"/>
                <a:cs typeface="Arial" pitchFamily="34" charset="0"/>
              </a:rPr>
              <a:t>  5   where </a:t>
            </a:r>
            <a:r>
              <a:rPr lang="en-US" altLang="en-US" sz="1600" dirty="0" err="1">
                <a:solidFill>
                  <a:srgbClr val="000000"/>
                </a:solidFill>
                <a:latin typeface="Courier New" pitchFamily="49" charset="0"/>
                <a:cs typeface="Arial" pitchFamily="34" charset="0"/>
              </a:rPr>
              <a:t>rownum</a:t>
            </a:r>
            <a:r>
              <a:rPr lang="en-US" altLang="en-US" sz="1600" dirty="0">
                <a:solidFill>
                  <a:srgbClr val="000000"/>
                </a:solidFill>
                <a:latin typeface="Courier New" pitchFamily="49" charset="0"/>
                <a:cs typeface="Arial" pitchFamily="34" charset="0"/>
              </a:rPr>
              <a:t> &lt;= 20000</a:t>
            </a:r>
            <a:r>
              <a:rPr lang="en-US" altLang="en-US" sz="1600" dirty="0" smtClean="0">
                <a:solidFill>
                  <a:srgbClr val="000000"/>
                </a:solidFill>
                <a:latin typeface="Courier New" pitchFamily="49" charset="0"/>
                <a:cs typeface="Arial" pitchFamily="34" charset="0"/>
              </a:rPr>
              <a:t>;</a:t>
            </a:r>
            <a:endParaRPr lang="en-US" altLang="en-US" sz="1600" dirty="0">
              <a:solidFill>
                <a:srgbClr val="000000"/>
              </a:solidFill>
              <a:latin typeface="Courier New" pitchFamily="49" charset="0"/>
              <a:cs typeface="Arial" pitchFamily="34" charset="0"/>
            </a:endParaRPr>
          </a:p>
          <a:p>
            <a:pPr algn="l" eaLnBrk="1" hangingPunct="1">
              <a:lnSpc>
                <a:spcPct val="100000"/>
              </a:lnSpc>
              <a:spcBef>
                <a:spcPct val="0"/>
              </a:spcBef>
              <a:buClrTx/>
              <a:defRPr/>
            </a:pPr>
            <a:r>
              <a:rPr lang="en-US" altLang="en-US" sz="1600" dirty="0">
                <a:solidFill>
                  <a:srgbClr val="000000"/>
                </a:solidFill>
                <a:latin typeface="Courier New" pitchFamily="49" charset="0"/>
                <a:cs typeface="Arial" pitchFamily="34" charset="0"/>
              </a:rPr>
              <a:t>Table created.</a:t>
            </a:r>
          </a:p>
          <a:p>
            <a:pPr algn="l" eaLnBrk="1" hangingPunct="1">
              <a:lnSpc>
                <a:spcPct val="100000"/>
              </a:lnSpc>
              <a:spcBef>
                <a:spcPct val="0"/>
              </a:spcBef>
              <a:buClrTx/>
              <a:defRPr/>
            </a:pPr>
            <a:endParaRPr lang="en-US" altLang="en-US" sz="1600" dirty="0" smtClean="0">
              <a:solidFill>
                <a:srgbClr val="000000"/>
              </a:solidFill>
              <a:latin typeface="Courier New" pitchFamily="49" charset="0"/>
              <a:cs typeface="Arial" pitchFamily="34" charset="0"/>
            </a:endParaRPr>
          </a:p>
          <a:p>
            <a:pPr algn="l" eaLnBrk="1" hangingPunct="1">
              <a:lnSpc>
                <a:spcPct val="100000"/>
              </a:lnSpc>
              <a:spcBef>
                <a:spcPct val="0"/>
              </a:spcBef>
              <a:buClrTx/>
              <a:defRPr/>
            </a:pPr>
            <a:r>
              <a:rPr lang="en-US" altLang="en-US" sz="1600" dirty="0" smtClean="0">
                <a:solidFill>
                  <a:srgbClr val="000000"/>
                </a:solidFill>
                <a:latin typeface="Courier New" pitchFamily="49" charset="0"/>
                <a:cs typeface="Arial" pitchFamily="34" charset="0"/>
              </a:rPr>
              <a:t>ops$tkyte%ORA11GR2</a:t>
            </a:r>
            <a:r>
              <a:rPr lang="en-US" altLang="en-US" sz="1600" dirty="0">
                <a:solidFill>
                  <a:srgbClr val="000000"/>
                </a:solidFill>
                <a:latin typeface="Courier New" pitchFamily="49" charset="0"/>
                <a:cs typeface="Arial" pitchFamily="34" charset="0"/>
              </a:rPr>
              <a:t>&gt; update t</a:t>
            </a:r>
          </a:p>
          <a:p>
            <a:pPr algn="l" eaLnBrk="1" hangingPunct="1">
              <a:lnSpc>
                <a:spcPct val="100000"/>
              </a:lnSpc>
              <a:spcBef>
                <a:spcPct val="0"/>
              </a:spcBef>
              <a:buClrTx/>
              <a:defRPr/>
            </a:pPr>
            <a:r>
              <a:rPr lang="en-US" altLang="en-US" sz="1600" dirty="0">
                <a:solidFill>
                  <a:srgbClr val="000000"/>
                </a:solidFill>
                <a:latin typeface="Courier New" pitchFamily="49" charset="0"/>
                <a:cs typeface="Arial" pitchFamily="34" charset="0"/>
              </a:rPr>
              <a:t>  2     set id = 1</a:t>
            </a:r>
          </a:p>
          <a:p>
            <a:pPr algn="l" eaLnBrk="1" hangingPunct="1">
              <a:lnSpc>
                <a:spcPct val="100000"/>
              </a:lnSpc>
              <a:spcBef>
                <a:spcPct val="0"/>
              </a:spcBef>
              <a:buClrTx/>
              <a:defRPr/>
            </a:pPr>
            <a:r>
              <a:rPr lang="en-US" altLang="en-US" sz="1600" dirty="0">
                <a:solidFill>
                  <a:srgbClr val="000000"/>
                </a:solidFill>
                <a:latin typeface="Courier New" pitchFamily="49" charset="0"/>
                <a:cs typeface="Arial" pitchFamily="34" charset="0"/>
              </a:rPr>
              <a:t>  3   where </a:t>
            </a:r>
            <a:r>
              <a:rPr lang="en-US" altLang="en-US" sz="1600" dirty="0" err="1">
                <a:solidFill>
                  <a:srgbClr val="000000"/>
                </a:solidFill>
                <a:latin typeface="Courier New" pitchFamily="49" charset="0"/>
                <a:cs typeface="Arial" pitchFamily="34" charset="0"/>
              </a:rPr>
              <a:t>rownum</a:t>
            </a:r>
            <a:r>
              <a:rPr lang="en-US" altLang="en-US" sz="1600" dirty="0">
                <a:solidFill>
                  <a:srgbClr val="000000"/>
                </a:solidFill>
                <a:latin typeface="Courier New" pitchFamily="49" charset="0"/>
                <a:cs typeface="Arial" pitchFamily="34" charset="0"/>
              </a:rPr>
              <a:t> = 1</a:t>
            </a:r>
            <a:r>
              <a:rPr lang="en-US" altLang="en-US" sz="1600" dirty="0" smtClean="0">
                <a:solidFill>
                  <a:srgbClr val="000000"/>
                </a:solidFill>
                <a:latin typeface="Courier New" pitchFamily="49" charset="0"/>
                <a:cs typeface="Arial" pitchFamily="34" charset="0"/>
              </a:rPr>
              <a:t>;</a:t>
            </a:r>
            <a:endParaRPr lang="en-US" altLang="en-US" sz="1600" dirty="0">
              <a:solidFill>
                <a:srgbClr val="000000"/>
              </a:solidFill>
              <a:latin typeface="Courier New" pitchFamily="49" charset="0"/>
              <a:cs typeface="Arial" pitchFamily="34" charset="0"/>
            </a:endParaRPr>
          </a:p>
          <a:p>
            <a:pPr algn="l" eaLnBrk="1" hangingPunct="1">
              <a:lnSpc>
                <a:spcPct val="100000"/>
              </a:lnSpc>
              <a:spcBef>
                <a:spcPct val="0"/>
              </a:spcBef>
              <a:buClrTx/>
              <a:defRPr/>
            </a:pPr>
            <a:r>
              <a:rPr lang="en-US" altLang="en-US" sz="1600" dirty="0">
                <a:solidFill>
                  <a:srgbClr val="000000"/>
                </a:solidFill>
                <a:latin typeface="Courier New" pitchFamily="49" charset="0"/>
                <a:cs typeface="Arial" pitchFamily="34" charset="0"/>
              </a:rPr>
              <a:t>1 row updated.</a:t>
            </a:r>
          </a:p>
          <a:p>
            <a:pPr algn="l" eaLnBrk="1" hangingPunct="1">
              <a:lnSpc>
                <a:spcPct val="100000"/>
              </a:lnSpc>
              <a:spcBef>
                <a:spcPct val="0"/>
              </a:spcBef>
              <a:buClrTx/>
              <a:defRPr/>
            </a:pPr>
            <a:endParaRPr lang="en-US" altLang="en-US" sz="1600" dirty="0" smtClean="0">
              <a:solidFill>
                <a:srgbClr val="000000"/>
              </a:solidFill>
              <a:latin typeface="Courier New" pitchFamily="49" charset="0"/>
              <a:cs typeface="Arial" pitchFamily="34" charset="0"/>
            </a:endParaRPr>
          </a:p>
          <a:p>
            <a:pPr algn="l" eaLnBrk="1" hangingPunct="1">
              <a:lnSpc>
                <a:spcPct val="100000"/>
              </a:lnSpc>
              <a:spcBef>
                <a:spcPct val="0"/>
              </a:spcBef>
              <a:buClrTx/>
              <a:defRPr/>
            </a:pPr>
            <a:r>
              <a:rPr lang="en-US" altLang="en-US" sz="1600" dirty="0" smtClean="0">
                <a:solidFill>
                  <a:srgbClr val="000000"/>
                </a:solidFill>
                <a:latin typeface="Courier New" pitchFamily="49" charset="0"/>
                <a:cs typeface="Arial" pitchFamily="34" charset="0"/>
              </a:rPr>
              <a:t>ops$tkyte%ORA11GR2</a:t>
            </a:r>
            <a:r>
              <a:rPr lang="en-US" altLang="en-US" sz="1600" dirty="0">
                <a:solidFill>
                  <a:srgbClr val="000000"/>
                </a:solidFill>
                <a:latin typeface="Courier New" pitchFamily="49" charset="0"/>
                <a:cs typeface="Arial" pitchFamily="34" charset="0"/>
              </a:rPr>
              <a:t>&gt; create index </a:t>
            </a:r>
            <a:r>
              <a:rPr lang="en-US" altLang="en-US" sz="1600" dirty="0" err="1">
                <a:solidFill>
                  <a:srgbClr val="000000"/>
                </a:solidFill>
                <a:latin typeface="Courier New" pitchFamily="49" charset="0"/>
                <a:cs typeface="Arial" pitchFamily="34" charset="0"/>
              </a:rPr>
              <a:t>t_idx</a:t>
            </a:r>
            <a:r>
              <a:rPr lang="en-US" altLang="en-US" sz="1600" dirty="0">
                <a:solidFill>
                  <a:srgbClr val="000000"/>
                </a:solidFill>
                <a:latin typeface="Courier New" pitchFamily="49" charset="0"/>
                <a:cs typeface="Arial" pitchFamily="34" charset="0"/>
              </a:rPr>
              <a:t> on t(id);</a:t>
            </a:r>
          </a:p>
          <a:p>
            <a:pPr algn="l" eaLnBrk="1" hangingPunct="1">
              <a:lnSpc>
                <a:spcPct val="100000"/>
              </a:lnSpc>
              <a:spcBef>
                <a:spcPct val="0"/>
              </a:spcBef>
              <a:buClrTx/>
              <a:defRPr/>
            </a:pPr>
            <a:r>
              <a:rPr lang="en-US" altLang="en-US" sz="1600" dirty="0" smtClean="0">
                <a:solidFill>
                  <a:srgbClr val="000000"/>
                </a:solidFill>
                <a:latin typeface="Courier New" pitchFamily="49" charset="0"/>
                <a:cs typeface="Arial" pitchFamily="34" charset="0"/>
              </a:rPr>
              <a:t>Index </a:t>
            </a:r>
            <a:r>
              <a:rPr lang="en-US" altLang="en-US" sz="1600" dirty="0">
                <a:solidFill>
                  <a:srgbClr val="000000"/>
                </a:solidFill>
                <a:latin typeface="Courier New" pitchFamily="49" charset="0"/>
                <a:cs typeface="Arial" pitchFamily="34" charset="0"/>
              </a:rPr>
              <a:t>created.</a:t>
            </a:r>
          </a:p>
          <a:p>
            <a:pPr algn="l" eaLnBrk="1" hangingPunct="1">
              <a:lnSpc>
                <a:spcPct val="100000"/>
              </a:lnSpc>
              <a:spcBef>
                <a:spcPct val="0"/>
              </a:spcBef>
              <a:buClrTx/>
              <a:defRPr/>
            </a:pPr>
            <a:endParaRPr lang="en-US" altLang="en-US" sz="1600" dirty="0">
              <a:solidFill>
                <a:srgbClr val="000000"/>
              </a:solidFill>
              <a:latin typeface="Courier New" pitchFamily="49" charset="0"/>
              <a:cs typeface="Arial" pitchFamily="34" charset="0"/>
            </a:endParaRPr>
          </a:p>
          <a:p>
            <a:pPr algn="l" eaLnBrk="1" hangingPunct="1">
              <a:lnSpc>
                <a:spcPct val="100000"/>
              </a:lnSpc>
              <a:spcBef>
                <a:spcPct val="0"/>
              </a:spcBef>
              <a:buClrTx/>
              <a:defRPr/>
            </a:pPr>
            <a:r>
              <a:rPr lang="en-US" altLang="en-US" sz="1600" dirty="0">
                <a:solidFill>
                  <a:srgbClr val="000000"/>
                </a:solidFill>
                <a:latin typeface="Courier New" pitchFamily="49" charset="0"/>
                <a:cs typeface="Arial" pitchFamily="34" charset="0"/>
              </a:rPr>
              <a:t>ops$tkyte%ORA11GR2&gt; create index t_idx2 on t(</a:t>
            </a:r>
            <a:r>
              <a:rPr lang="en-US" altLang="en-US" sz="1600" dirty="0" err="1">
                <a:solidFill>
                  <a:srgbClr val="000000"/>
                </a:solidFill>
                <a:latin typeface="Courier New" pitchFamily="49" charset="0"/>
                <a:cs typeface="Arial" pitchFamily="34" charset="0"/>
              </a:rPr>
              <a:t>str_id</a:t>
            </a:r>
            <a:r>
              <a:rPr lang="en-US" altLang="en-US" sz="1600" dirty="0">
                <a:solidFill>
                  <a:srgbClr val="000000"/>
                </a:solidFill>
                <a:latin typeface="Courier New" pitchFamily="49" charset="0"/>
                <a:cs typeface="Arial" pitchFamily="34" charset="0"/>
              </a:rPr>
              <a:t>);</a:t>
            </a:r>
          </a:p>
          <a:p>
            <a:pPr algn="l" eaLnBrk="1" hangingPunct="1">
              <a:lnSpc>
                <a:spcPct val="100000"/>
              </a:lnSpc>
              <a:spcBef>
                <a:spcPct val="0"/>
              </a:spcBef>
              <a:buClrTx/>
              <a:defRPr/>
            </a:pPr>
            <a:r>
              <a:rPr lang="en-US" altLang="en-US" sz="1600" dirty="0" smtClean="0">
                <a:solidFill>
                  <a:srgbClr val="000000"/>
                </a:solidFill>
                <a:latin typeface="Courier New" pitchFamily="49" charset="0"/>
                <a:cs typeface="Arial" pitchFamily="34" charset="0"/>
              </a:rPr>
              <a:t>Index </a:t>
            </a:r>
            <a:r>
              <a:rPr lang="en-US" altLang="en-US" sz="1600" dirty="0">
                <a:solidFill>
                  <a:srgbClr val="000000"/>
                </a:solidFill>
                <a:latin typeface="Courier New" pitchFamily="49" charset="0"/>
                <a:cs typeface="Arial" pitchFamily="34" charset="0"/>
              </a:rPr>
              <a:t>created</a:t>
            </a:r>
            <a:r>
              <a:rPr lang="en-US" altLang="en-US" sz="1600" dirty="0" smtClean="0">
                <a:solidFill>
                  <a:srgbClr val="000000"/>
                </a:solidFill>
                <a:latin typeface="Courier New" pitchFamily="49" charset="0"/>
                <a:cs typeface="Arial" pitchFamily="34" charset="0"/>
              </a:rPr>
              <a:t>.</a:t>
            </a:r>
            <a:endParaRPr lang="en-US" altLang="en-US" sz="1600" dirty="0">
              <a:solidFill>
                <a:srgbClr val="000000"/>
              </a:solidFill>
              <a:latin typeface="Courier New" pitchFamily="49" charset="0"/>
              <a:cs typeface="Arial" pitchFamily="34" charset="0"/>
            </a:endParaRPr>
          </a:p>
        </p:txBody>
      </p:sp>
    </p:spTree>
    <p:extLst>
      <p:ext uri="{BB962C8B-B14F-4D97-AF65-F5344CB8AC3E}">
        <p14:creationId xmlns:p14="http://schemas.microsoft.com/office/powerpoint/2010/main" val="97844931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050"/>
          <p:cNvSpPr>
            <a:spLocks noGrp="1" noChangeArrowheads="1"/>
          </p:cNvSpPr>
          <p:nvPr>
            <p:ph type="title"/>
          </p:nvPr>
        </p:nvSpPr>
        <p:spPr/>
        <p:txBody>
          <a:bodyPr/>
          <a:lstStyle/>
          <a:p>
            <a:r>
              <a:rPr lang="en-US" altLang="en-US" dirty="0" smtClean="0"/>
              <a:t>Explain plan lies…</a:t>
            </a:r>
          </a:p>
        </p:txBody>
      </p:sp>
      <p:sp>
        <p:nvSpPr>
          <p:cNvPr id="5123" name="Text Box 2051"/>
          <p:cNvSpPr txBox="1">
            <a:spLocks noChangeArrowheads="1"/>
          </p:cNvSpPr>
          <p:nvPr/>
        </p:nvSpPr>
        <p:spPr bwMode="auto">
          <a:xfrm>
            <a:off x="769329" y="1692566"/>
            <a:ext cx="7220214" cy="2554529"/>
          </a:xfrm>
          <a:prstGeom prst="rect">
            <a:avLst/>
          </a:prstGeom>
          <a:solidFill>
            <a:schemeClr val="bg1">
              <a:lumMod val="85000"/>
            </a:schemeClr>
          </a:solidFill>
          <a:ln>
            <a:noFill/>
          </a:ln>
          <a:effectLst/>
        </p:spPr>
        <p:txBody>
          <a:bodyPr wrap="none" lIns="91424" tIns="45712" rIns="91424" bIns="45712">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lnSpc>
                <a:spcPct val="100000"/>
              </a:lnSpc>
              <a:spcBef>
                <a:spcPct val="0"/>
              </a:spcBef>
              <a:buClrTx/>
              <a:defRPr/>
            </a:pPr>
            <a:r>
              <a:rPr lang="en-US" altLang="en-US" sz="1600" dirty="0">
                <a:solidFill>
                  <a:srgbClr val="000000"/>
                </a:solidFill>
                <a:latin typeface="Courier New" pitchFamily="49" charset="0"/>
                <a:cs typeface="Arial" pitchFamily="34" charset="0"/>
              </a:rPr>
              <a:t>ops$tkyte%ORA11GR2&gt; begin</a:t>
            </a:r>
          </a:p>
          <a:p>
            <a:pPr algn="l" eaLnBrk="1" hangingPunct="1">
              <a:lnSpc>
                <a:spcPct val="100000"/>
              </a:lnSpc>
              <a:spcBef>
                <a:spcPct val="0"/>
              </a:spcBef>
              <a:buClrTx/>
              <a:defRPr/>
            </a:pPr>
            <a:r>
              <a:rPr lang="en-US" altLang="en-US" sz="1600" dirty="0">
                <a:solidFill>
                  <a:srgbClr val="000000"/>
                </a:solidFill>
                <a:latin typeface="Courier New" pitchFamily="49" charset="0"/>
                <a:cs typeface="Arial" pitchFamily="34" charset="0"/>
              </a:rPr>
              <a:t>  2     </a:t>
            </a:r>
            <a:r>
              <a:rPr lang="en-US" altLang="en-US" sz="1600" dirty="0" err="1">
                <a:solidFill>
                  <a:srgbClr val="000000"/>
                </a:solidFill>
                <a:latin typeface="Courier New" pitchFamily="49" charset="0"/>
                <a:cs typeface="Arial" pitchFamily="34" charset="0"/>
              </a:rPr>
              <a:t>dbms_stats.gather_table_stats</a:t>
            </a:r>
            <a:endParaRPr lang="en-US" altLang="en-US" sz="1600" dirty="0">
              <a:solidFill>
                <a:srgbClr val="000000"/>
              </a:solidFill>
              <a:latin typeface="Courier New" pitchFamily="49" charset="0"/>
              <a:cs typeface="Arial" pitchFamily="34" charset="0"/>
            </a:endParaRPr>
          </a:p>
          <a:p>
            <a:pPr algn="l" eaLnBrk="1" hangingPunct="1">
              <a:lnSpc>
                <a:spcPct val="100000"/>
              </a:lnSpc>
              <a:spcBef>
                <a:spcPct val="0"/>
              </a:spcBef>
              <a:buClrTx/>
              <a:defRPr/>
            </a:pPr>
            <a:r>
              <a:rPr lang="en-US" altLang="en-US" sz="1600" dirty="0">
                <a:solidFill>
                  <a:srgbClr val="000000"/>
                </a:solidFill>
                <a:latin typeface="Courier New" pitchFamily="49" charset="0"/>
                <a:cs typeface="Arial" pitchFamily="34" charset="0"/>
              </a:rPr>
              <a:t>  3     ( user, 'T',</a:t>
            </a:r>
          </a:p>
          <a:p>
            <a:pPr algn="l" eaLnBrk="1" hangingPunct="1">
              <a:lnSpc>
                <a:spcPct val="100000"/>
              </a:lnSpc>
              <a:spcBef>
                <a:spcPct val="0"/>
              </a:spcBef>
              <a:buClrTx/>
              <a:defRPr/>
            </a:pPr>
            <a:r>
              <a:rPr lang="en-US" altLang="en-US" sz="1600" dirty="0">
                <a:solidFill>
                  <a:srgbClr val="000000"/>
                </a:solidFill>
                <a:latin typeface="Courier New" pitchFamily="49" charset="0"/>
                <a:cs typeface="Arial" pitchFamily="34" charset="0"/>
              </a:rPr>
              <a:t>  4       </a:t>
            </a:r>
            <a:r>
              <a:rPr lang="en-US" altLang="en-US" sz="1600" dirty="0" err="1">
                <a:solidFill>
                  <a:srgbClr val="000000"/>
                </a:solidFill>
                <a:latin typeface="Courier New" pitchFamily="49" charset="0"/>
                <a:cs typeface="Arial" pitchFamily="34" charset="0"/>
              </a:rPr>
              <a:t>method_opt</a:t>
            </a:r>
            <a:r>
              <a:rPr lang="en-US" altLang="en-US" sz="1600" dirty="0">
                <a:solidFill>
                  <a:srgbClr val="000000"/>
                </a:solidFill>
                <a:latin typeface="Courier New" pitchFamily="49" charset="0"/>
                <a:cs typeface="Arial" pitchFamily="34" charset="0"/>
              </a:rPr>
              <a:t>=&gt;'for all indexed columns size 254',</a:t>
            </a:r>
          </a:p>
          <a:p>
            <a:pPr algn="l" eaLnBrk="1" hangingPunct="1">
              <a:lnSpc>
                <a:spcPct val="100000"/>
              </a:lnSpc>
              <a:spcBef>
                <a:spcPct val="0"/>
              </a:spcBef>
              <a:buClrTx/>
              <a:defRPr/>
            </a:pPr>
            <a:r>
              <a:rPr lang="en-US" altLang="en-US" sz="1600" dirty="0">
                <a:solidFill>
                  <a:srgbClr val="000000"/>
                </a:solidFill>
                <a:latin typeface="Courier New" pitchFamily="49" charset="0"/>
                <a:cs typeface="Arial" pitchFamily="34" charset="0"/>
              </a:rPr>
              <a:t>  5       </a:t>
            </a:r>
            <a:r>
              <a:rPr lang="en-US" altLang="en-US" sz="1600" dirty="0" err="1">
                <a:solidFill>
                  <a:srgbClr val="000000"/>
                </a:solidFill>
                <a:latin typeface="Courier New" pitchFamily="49" charset="0"/>
                <a:cs typeface="Arial" pitchFamily="34" charset="0"/>
              </a:rPr>
              <a:t>estimate_percent</a:t>
            </a:r>
            <a:r>
              <a:rPr lang="en-US" altLang="en-US" sz="1600" dirty="0">
                <a:solidFill>
                  <a:srgbClr val="000000"/>
                </a:solidFill>
                <a:latin typeface="Courier New" pitchFamily="49" charset="0"/>
                <a:cs typeface="Arial" pitchFamily="34" charset="0"/>
              </a:rPr>
              <a:t> =&gt; 100,</a:t>
            </a:r>
          </a:p>
          <a:p>
            <a:pPr algn="l" eaLnBrk="1" hangingPunct="1">
              <a:lnSpc>
                <a:spcPct val="100000"/>
              </a:lnSpc>
              <a:spcBef>
                <a:spcPct val="0"/>
              </a:spcBef>
              <a:buClrTx/>
              <a:defRPr/>
            </a:pPr>
            <a:r>
              <a:rPr lang="en-US" altLang="en-US" sz="1600" dirty="0">
                <a:solidFill>
                  <a:srgbClr val="000000"/>
                </a:solidFill>
                <a:latin typeface="Courier New" pitchFamily="49" charset="0"/>
                <a:cs typeface="Arial" pitchFamily="34" charset="0"/>
              </a:rPr>
              <a:t>  6       cascade=&gt;TRUE );</a:t>
            </a:r>
          </a:p>
          <a:p>
            <a:pPr algn="l" eaLnBrk="1" hangingPunct="1">
              <a:lnSpc>
                <a:spcPct val="100000"/>
              </a:lnSpc>
              <a:spcBef>
                <a:spcPct val="0"/>
              </a:spcBef>
              <a:buClrTx/>
              <a:defRPr/>
            </a:pPr>
            <a:r>
              <a:rPr lang="en-US" altLang="en-US" sz="1600" dirty="0">
                <a:solidFill>
                  <a:srgbClr val="000000"/>
                </a:solidFill>
                <a:latin typeface="Courier New" pitchFamily="49" charset="0"/>
                <a:cs typeface="Arial" pitchFamily="34" charset="0"/>
              </a:rPr>
              <a:t>  7  end;</a:t>
            </a:r>
          </a:p>
          <a:p>
            <a:pPr algn="l" eaLnBrk="1" hangingPunct="1">
              <a:lnSpc>
                <a:spcPct val="100000"/>
              </a:lnSpc>
              <a:spcBef>
                <a:spcPct val="0"/>
              </a:spcBef>
              <a:buClrTx/>
              <a:defRPr/>
            </a:pPr>
            <a:r>
              <a:rPr lang="en-US" altLang="en-US" sz="1600" dirty="0">
                <a:solidFill>
                  <a:srgbClr val="000000"/>
                </a:solidFill>
                <a:latin typeface="Courier New" pitchFamily="49" charset="0"/>
                <a:cs typeface="Arial" pitchFamily="34" charset="0"/>
              </a:rPr>
              <a:t>  8  /</a:t>
            </a:r>
          </a:p>
          <a:p>
            <a:pPr algn="l" eaLnBrk="1" hangingPunct="1">
              <a:lnSpc>
                <a:spcPct val="100000"/>
              </a:lnSpc>
              <a:spcBef>
                <a:spcPct val="0"/>
              </a:spcBef>
              <a:buClrTx/>
              <a:defRPr/>
            </a:pPr>
            <a:endParaRPr lang="en-US" altLang="en-US" sz="1600" dirty="0">
              <a:solidFill>
                <a:srgbClr val="000000"/>
              </a:solidFill>
              <a:latin typeface="Courier New" pitchFamily="49" charset="0"/>
              <a:cs typeface="Arial" pitchFamily="34" charset="0"/>
            </a:endParaRPr>
          </a:p>
          <a:p>
            <a:pPr algn="l" eaLnBrk="1" hangingPunct="1">
              <a:lnSpc>
                <a:spcPct val="100000"/>
              </a:lnSpc>
              <a:spcBef>
                <a:spcPct val="0"/>
              </a:spcBef>
              <a:buClrTx/>
              <a:defRPr/>
            </a:pPr>
            <a:r>
              <a:rPr lang="en-US" altLang="en-US" sz="1600" dirty="0">
                <a:solidFill>
                  <a:srgbClr val="000000"/>
                </a:solidFill>
                <a:latin typeface="Courier New" pitchFamily="49" charset="0"/>
                <a:cs typeface="Arial" pitchFamily="34" charset="0"/>
              </a:rPr>
              <a:t>PL/SQL procedure successfully completed</a:t>
            </a:r>
            <a:r>
              <a:rPr lang="en-US" altLang="en-US" sz="1600" dirty="0" smtClean="0">
                <a:solidFill>
                  <a:srgbClr val="000000"/>
                </a:solidFill>
                <a:latin typeface="Courier New" pitchFamily="49" charset="0"/>
                <a:cs typeface="Arial" pitchFamily="34" charset="0"/>
              </a:rPr>
              <a:t>.</a:t>
            </a:r>
            <a:endParaRPr lang="en-US" altLang="en-US" sz="1600" dirty="0">
              <a:solidFill>
                <a:srgbClr val="000000"/>
              </a:solidFill>
              <a:latin typeface="Courier New" pitchFamily="49" charset="0"/>
              <a:cs typeface="Arial" pitchFamily="34" charset="0"/>
            </a:endParaRPr>
          </a:p>
        </p:txBody>
      </p:sp>
    </p:spTree>
    <p:extLst>
      <p:ext uri="{BB962C8B-B14F-4D97-AF65-F5344CB8AC3E}">
        <p14:creationId xmlns:p14="http://schemas.microsoft.com/office/powerpoint/2010/main" val="55227817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050"/>
          <p:cNvSpPr>
            <a:spLocks noGrp="1" noChangeArrowheads="1"/>
          </p:cNvSpPr>
          <p:nvPr>
            <p:ph type="title"/>
          </p:nvPr>
        </p:nvSpPr>
        <p:spPr/>
        <p:txBody>
          <a:bodyPr/>
          <a:lstStyle/>
          <a:p>
            <a:r>
              <a:rPr lang="en-US" altLang="en-US" dirty="0" smtClean="0"/>
              <a:t>Explain plan lies…</a:t>
            </a:r>
          </a:p>
        </p:txBody>
      </p:sp>
      <p:sp>
        <p:nvSpPr>
          <p:cNvPr id="2" name="TextBox 1"/>
          <p:cNvSpPr txBox="1"/>
          <p:nvPr/>
        </p:nvSpPr>
        <p:spPr>
          <a:xfrm>
            <a:off x="481917" y="1169358"/>
            <a:ext cx="8148849" cy="1366528"/>
          </a:xfrm>
          <a:prstGeom prst="rect">
            <a:avLst/>
          </a:prstGeom>
          <a:noFill/>
        </p:spPr>
        <p:txBody>
          <a:bodyPr wrap="square" rtlCol="0">
            <a:spAutoFit/>
          </a:bodyPr>
          <a:lstStyle/>
          <a:p>
            <a:pPr>
              <a:buClr>
                <a:srgbClr val="667263"/>
              </a:buClr>
            </a:pPr>
            <a:r>
              <a:rPr lang="en-US" sz="3600" dirty="0" smtClean="0">
                <a:solidFill>
                  <a:srgbClr val="000000"/>
                </a:solidFill>
              </a:rPr>
              <a:t>Need a volunteer</a:t>
            </a:r>
          </a:p>
          <a:p>
            <a:pPr>
              <a:buClr>
                <a:srgbClr val="667263"/>
              </a:buClr>
            </a:pPr>
            <a:endParaRPr lang="en-US" sz="3600" dirty="0">
              <a:solidFill>
                <a:srgbClr val="000000"/>
              </a:solidFill>
            </a:endParaRPr>
          </a:p>
        </p:txBody>
      </p:sp>
    </p:spTree>
    <p:extLst>
      <p:ext uri="{BB962C8B-B14F-4D97-AF65-F5344CB8AC3E}">
        <p14:creationId xmlns:p14="http://schemas.microsoft.com/office/powerpoint/2010/main" val="130958857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050"/>
          <p:cNvSpPr>
            <a:spLocks noGrp="1" noChangeArrowheads="1"/>
          </p:cNvSpPr>
          <p:nvPr>
            <p:ph type="title"/>
          </p:nvPr>
        </p:nvSpPr>
        <p:spPr/>
        <p:txBody>
          <a:bodyPr/>
          <a:lstStyle/>
          <a:p>
            <a:r>
              <a:rPr lang="en-US" altLang="en-US" dirty="0" smtClean="0"/>
              <a:t>Explain plan lies…</a:t>
            </a:r>
          </a:p>
        </p:txBody>
      </p:sp>
      <p:sp>
        <p:nvSpPr>
          <p:cNvPr id="2" name="TextBox 1"/>
          <p:cNvSpPr txBox="1"/>
          <p:nvPr/>
        </p:nvSpPr>
        <p:spPr>
          <a:xfrm>
            <a:off x="481917" y="1169359"/>
            <a:ext cx="8148849" cy="2640723"/>
          </a:xfrm>
          <a:prstGeom prst="rect">
            <a:avLst/>
          </a:prstGeom>
          <a:noFill/>
        </p:spPr>
        <p:txBody>
          <a:bodyPr wrap="square" rtlCol="0">
            <a:spAutoFit/>
          </a:bodyPr>
          <a:lstStyle/>
          <a:p>
            <a:pPr>
              <a:buClr>
                <a:srgbClr val="667263"/>
              </a:buClr>
            </a:pPr>
            <a:r>
              <a:rPr lang="en-US" sz="3600" dirty="0" smtClean="0">
                <a:solidFill>
                  <a:srgbClr val="000000"/>
                </a:solidFill>
              </a:rPr>
              <a:t>Need a volunteer</a:t>
            </a:r>
            <a:endParaRPr lang="en-US" sz="3600" dirty="0">
              <a:solidFill>
                <a:srgbClr val="000000"/>
              </a:solidFill>
            </a:endParaRPr>
          </a:p>
          <a:p>
            <a:pPr>
              <a:buClr>
                <a:srgbClr val="667263"/>
              </a:buClr>
            </a:pPr>
            <a:r>
              <a:rPr lang="en-US" sz="3600" dirty="0" smtClean="0">
                <a:solidFill>
                  <a:srgbClr val="000000"/>
                </a:solidFill>
              </a:rPr>
              <a:t>select count(*) from t where id = :n;</a:t>
            </a:r>
            <a:endParaRPr lang="en-US" sz="3600" dirty="0" smtClean="0">
              <a:solidFill>
                <a:srgbClr val="FF0000"/>
              </a:solidFill>
            </a:endParaRPr>
          </a:p>
          <a:p>
            <a:pPr>
              <a:buClr>
                <a:srgbClr val="667263"/>
              </a:buClr>
            </a:pPr>
            <a:r>
              <a:rPr lang="en-US" sz="3600" dirty="0" smtClean="0">
                <a:solidFill>
                  <a:srgbClr val="FF0000"/>
                </a:solidFill>
              </a:rPr>
              <a:t>What cardinality would </a:t>
            </a:r>
            <a:r>
              <a:rPr lang="en-US" sz="3600" i="1" dirty="0" smtClean="0">
                <a:solidFill>
                  <a:srgbClr val="FF0000"/>
                </a:solidFill>
              </a:rPr>
              <a:t>you</a:t>
            </a:r>
            <a:r>
              <a:rPr lang="en-US" sz="3600" dirty="0" smtClean="0">
                <a:solidFill>
                  <a:srgbClr val="FF0000"/>
                </a:solidFill>
              </a:rPr>
              <a:t> estimate and why?</a:t>
            </a:r>
            <a:endParaRPr lang="en-US" sz="3600" dirty="0">
              <a:solidFill>
                <a:srgbClr val="FF0000"/>
              </a:solidFill>
            </a:endParaRPr>
          </a:p>
        </p:txBody>
      </p:sp>
    </p:spTree>
    <p:extLst>
      <p:ext uri="{BB962C8B-B14F-4D97-AF65-F5344CB8AC3E}">
        <p14:creationId xmlns:p14="http://schemas.microsoft.com/office/powerpoint/2010/main" val="40936284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050"/>
          <p:cNvSpPr>
            <a:spLocks noGrp="1" noChangeArrowheads="1"/>
          </p:cNvSpPr>
          <p:nvPr>
            <p:ph type="title"/>
          </p:nvPr>
        </p:nvSpPr>
        <p:spPr/>
        <p:txBody>
          <a:bodyPr/>
          <a:lstStyle/>
          <a:p>
            <a:r>
              <a:rPr lang="en-US" altLang="en-US" dirty="0" smtClean="0"/>
              <a:t>Explain plan lies…</a:t>
            </a:r>
          </a:p>
        </p:txBody>
      </p:sp>
      <p:sp>
        <p:nvSpPr>
          <p:cNvPr id="5123" name="Text Box 2051"/>
          <p:cNvSpPr txBox="1">
            <a:spLocks noChangeArrowheads="1"/>
          </p:cNvSpPr>
          <p:nvPr/>
        </p:nvSpPr>
        <p:spPr bwMode="auto">
          <a:xfrm>
            <a:off x="268289" y="884637"/>
            <a:ext cx="8669329" cy="3970302"/>
          </a:xfrm>
          <a:prstGeom prst="rect">
            <a:avLst/>
          </a:prstGeom>
          <a:solidFill>
            <a:schemeClr val="bg1">
              <a:lumMod val="85000"/>
            </a:schemeClr>
          </a:solidFill>
          <a:ln>
            <a:noFill/>
          </a:ln>
          <a:effectLst/>
        </p:spPr>
        <p:txBody>
          <a:bodyPr wrap="none" lIns="91424" tIns="45712" rIns="91424" bIns="45712">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ops$tkyte%ORA11GR2&gt; variable n </a:t>
            </a:r>
            <a:r>
              <a:rPr lang="en-US" altLang="en-US" sz="1400" dirty="0">
                <a:solidFill>
                  <a:srgbClr val="FF0000"/>
                </a:solidFill>
                <a:latin typeface="Courier New" pitchFamily="49" charset="0"/>
                <a:cs typeface="Arial" pitchFamily="34" charset="0"/>
              </a:rPr>
              <a:t>number</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ops$tkyte%ORA11GR2&gt; exec :n := 99</a:t>
            </a:r>
            <a:r>
              <a:rPr lang="en-US" altLang="en-US" sz="1400" dirty="0" smtClean="0">
                <a:solidFill>
                  <a:srgbClr val="000000"/>
                </a:solidFill>
                <a:latin typeface="Courier New" pitchFamily="49" charset="0"/>
                <a:cs typeface="Arial" pitchFamily="34" charset="0"/>
              </a:rPr>
              <a:t>;</a:t>
            </a:r>
            <a:endParaRPr lang="en-US" altLang="en-US" sz="1400" dirty="0">
              <a:solidFill>
                <a:srgbClr val="000000"/>
              </a:solidFill>
              <a:latin typeface="Courier New" pitchFamily="49" charset="0"/>
              <a:cs typeface="Arial" pitchFamily="34" charset="0"/>
            </a:endParaRP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PL/SQL procedure successfully completed.</a:t>
            </a:r>
          </a:p>
          <a:p>
            <a:pPr algn="l" eaLnBrk="1" hangingPunct="1">
              <a:lnSpc>
                <a:spcPct val="100000"/>
              </a:lnSpc>
              <a:spcBef>
                <a:spcPct val="0"/>
              </a:spcBef>
              <a:buClrTx/>
              <a:defRPr/>
            </a:pPr>
            <a:endParaRPr lang="en-US" altLang="en-US" sz="1400" dirty="0">
              <a:solidFill>
                <a:srgbClr val="000000"/>
              </a:solidFill>
              <a:latin typeface="Courier New" pitchFamily="49" charset="0"/>
              <a:cs typeface="Arial" pitchFamily="34" charset="0"/>
            </a:endParaRP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ops$tkyte%ORA11GR2&gt; set </a:t>
            </a:r>
            <a:r>
              <a:rPr lang="en-US" altLang="en-US" sz="1400" dirty="0" err="1">
                <a:solidFill>
                  <a:srgbClr val="000000"/>
                </a:solidFill>
                <a:latin typeface="Courier New" pitchFamily="49" charset="0"/>
                <a:cs typeface="Arial" pitchFamily="34" charset="0"/>
              </a:rPr>
              <a:t>autotrace</a:t>
            </a:r>
            <a:r>
              <a:rPr lang="en-US" altLang="en-US" sz="1400" dirty="0">
                <a:solidFill>
                  <a:srgbClr val="000000"/>
                </a:solidFill>
                <a:latin typeface="Courier New" pitchFamily="49" charset="0"/>
                <a:cs typeface="Arial" pitchFamily="34" charset="0"/>
              </a:rPr>
              <a:t> </a:t>
            </a:r>
            <a:r>
              <a:rPr lang="en-US" altLang="en-US" sz="1400" dirty="0" err="1">
                <a:solidFill>
                  <a:srgbClr val="000000"/>
                </a:solidFill>
                <a:latin typeface="Courier New" pitchFamily="49" charset="0"/>
                <a:cs typeface="Arial" pitchFamily="34" charset="0"/>
              </a:rPr>
              <a:t>traceonly</a:t>
            </a:r>
            <a:r>
              <a:rPr lang="en-US" altLang="en-US" sz="1400" dirty="0">
                <a:solidFill>
                  <a:srgbClr val="000000"/>
                </a:solidFill>
                <a:latin typeface="Courier New" pitchFamily="49" charset="0"/>
                <a:cs typeface="Arial" pitchFamily="34" charset="0"/>
              </a:rPr>
              <a:t> explain</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ops$tkyte%ORA11GR2&gt; select count(*) from t where id = :n</a:t>
            </a:r>
            <a:r>
              <a:rPr lang="en-US" altLang="en-US" sz="1400" dirty="0" smtClean="0">
                <a:solidFill>
                  <a:srgbClr val="000000"/>
                </a:solidFill>
                <a:latin typeface="Courier New" pitchFamily="49" charset="0"/>
                <a:cs typeface="Arial" pitchFamily="34" charset="0"/>
              </a:rPr>
              <a:t>;</a:t>
            </a:r>
            <a:endParaRPr lang="en-US" altLang="en-US" sz="1400" dirty="0">
              <a:solidFill>
                <a:srgbClr val="000000"/>
              </a:solidFill>
              <a:latin typeface="Courier New" pitchFamily="49" charset="0"/>
              <a:cs typeface="Arial" pitchFamily="34" charset="0"/>
            </a:endParaRP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 Id  | Operation             | Name  | Rows  | Bytes | Cost (%CPU)| Time     |</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   0 | SELECT STATEMENT      |       |     1 |     3 |    12   (0)| 00:00:01 |</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   1 |  SORT AGGREGATE       |       |     1 |     3 |            |          |</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  2 |   INDEX FAST FULL SCAN| T_IDX | </a:t>
            </a:r>
            <a:r>
              <a:rPr lang="en-US" altLang="en-US" sz="1400" dirty="0">
                <a:solidFill>
                  <a:srgbClr val="FF0000"/>
                </a:solidFill>
                <a:latin typeface="Courier New" pitchFamily="49" charset="0"/>
                <a:cs typeface="Arial" pitchFamily="34" charset="0"/>
              </a:rPr>
              <a:t>10000</a:t>
            </a:r>
            <a:r>
              <a:rPr lang="en-US" altLang="en-US" sz="1400" dirty="0">
                <a:solidFill>
                  <a:srgbClr val="000000"/>
                </a:solidFill>
                <a:latin typeface="Courier New" pitchFamily="49" charset="0"/>
                <a:cs typeface="Arial" pitchFamily="34" charset="0"/>
              </a:rPr>
              <a:t> | 30000 |    12   (0)| 00:00:01 |</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a:t>
            </a:r>
          </a:p>
          <a:p>
            <a:pPr algn="l" eaLnBrk="1" hangingPunct="1">
              <a:lnSpc>
                <a:spcPct val="100000"/>
              </a:lnSpc>
              <a:spcBef>
                <a:spcPct val="0"/>
              </a:spcBef>
              <a:buClrTx/>
              <a:defRPr/>
            </a:pPr>
            <a:endParaRPr lang="en-US" altLang="en-US" sz="1400" dirty="0">
              <a:solidFill>
                <a:srgbClr val="000000"/>
              </a:solidFill>
              <a:latin typeface="Courier New" pitchFamily="49" charset="0"/>
              <a:cs typeface="Arial" pitchFamily="34" charset="0"/>
            </a:endParaRP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Predicate Information (identified by operation id):</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a:t>
            </a:r>
          </a:p>
          <a:p>
            <a:pPr algn="l" eaLnBrk="1" hangingPunct="1">
              <a:lnSpc>
                <a:spcPct val="100000"/>
              </a:lnSpc>
              <a:spcBef>
                <a:spcPct val="0"/>
              </a:spcBef>
              <a:buClrTx/>
              <a:defRPr/>
            </a:pPr>
            <a:endParaRPr lang="en-US" altLang="en-US" sz="1400" dirty="0">
              <a:solidFill>
                <a:srgbClr val="000000"/>
              </a:solidFill>
              <a:latin typeface="Courier New" pitchFamily="49" charset="0"/>
              <a:cs typeface="Arial" pitchFamily="34" charset="0"/>
            </a:endParaRP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   2 - filter("ID"=</a:t>
            </a:r>
            <a:r>
              <a:rPr lang="en-US" altLang="en-US" sz="1400" dirty="0">
                <a:solidFill>
                  <a:srgbClr val="FF0000"/>
                </a:solidFill>
                <a:latin typeface="Courier New" pitchFamily="49" charset="0"/>
                <a:cs typeface="Arial" pitchFamily="34" charset="0"/>
              </a:rPr>
              <a:t>TO_NUMBER</a:t>
            </a:r>
            <a:r>
              <a:rPr lang="en-US" altLang="en-US" sz="1400" dirty="0">
                <a:solidFill>
                  <a:srgbClr val="000000"/>
                </a:solidFill>
                <a:latin typeface="Courier New" pitchFamily="49" charset="0"/>
                <a:cs typeface="Arial" pitchFamily="34" charset="0"/>
              </a:rPr>
              <a:t>(:N</a:t>
            </a:r>
            <a:r>
              <a:rPr lang="en-US" altLang="en-US" sz="1400" dirty="0" smtClean="0">
                <a:solidFill>
                  <a:srgbClr val="000000"/>
                </a:solidFill>
                <a:latin typeface="Courier New" pitchFamily="49" charset="0"/>
                <a:cs typeface="Arial" pitchFamily="34" charset="0"/>
              </a:rPr>
              <a:t>))   </a:t>
            </a:r>
            <a:r>
              <a:rPr lang="en-US" altLang="en-US" sz="1400" dirty="0" smtClean="0">
                <a:solidFill>
                  <a:srgbClr val="FF0000"/>
                </a:solidFill>
                <a:latin typeface="Courier New" pitchFamily="49" charset="0"/>
                <a:cs typeface="Arial" pitchFamily="34" charset="0"/>
              </a:rPr>
              <a:t>&lt;&lt;= a clue right here</a:t>
            </a:r>
            <a:endParaRPr lang="en-US" altLang="en-US" sz="1400" dirty="0">
              <a:solidFill>
                <a:srgbClr val="FF0000"/>
              </a:solidFill>
              <a:latin typeface="Courier New" pitchFamily="49" charset="0"/>
              <a:cs typeface="Arial" pitchFamily="34" charset="0"/>
            </a:endParaRPr>
          </a:p>
        </p:txBody>
      </p:sp>
    </p:spTree>
    <p:extLst>
      <p:ext uri="{BB962C8B-B14F-4D97-AF65-F5344CB8AC3E}">
        <p14:creationId xmlns:p14="http://schemas.microsoft.com/office/powerpoint/2010/main" val="293392136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050"/>
          <p:cNvSpPr>
            <a:spLocks noGrp="1" noChangeArrowheads="1"/>
          </p:cNvSpPr>
          <p:nvPr>
            <p:ph type="title"/>
          </p:nvPr>
        </p:nvSpPr>
        <p:spPr/>
        <p:txBody>
          <a:bodyPr/>
          <a:lstStyle/>
          <a:p>
            <a:r>
              <a:rPr lang="en-US" altLang="en-US" dirty="0" smtClean="0"/>
              <a:t>Explain plan lies…</a:t>
            </a:r>
          </a:p>
        </p:txBody>
      </p:sp>
      <p:sp>
        <p:nvSpPr>
          <p:cNvPr id="5123" name="Text Box 2051"/>
          <p:cNvSpPr txBox="1">
            <a:spLocks noChangeArrowheads="1"/>
          </p:cNvSpPr>
          <p:nvPr/>
        </p:nvSpPr>
        <p:spPr bwMode="auto">
          <a:xfrm>
            <a:off x="268288" y="884637"/>
            <a:ext cx="8239724" cy="3970302"/>
          </a:xfrm>
          <a:prstGeom prst="rect">
            <a:avLst/>
          </a:prstGeom>
          <a:solidFill>
            <a:schemeClr val="bg1">
              <a:lumMod val="85000"/>
            </a:schemeClr>
          </a:solidFill>
          <a:ln>
            <a:noFill/>
          </a:ln>
          <a:effectLst/>
        </p:spPr>
        <p:txBody>
          <a:bodyPr wrap="none" lIns="91424" tIns="45712" rIns="91424" bIns="45712">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ops$tkyte%ORA11GR2&gt; select count(*) from t where id = 1;</a:t>
            </a:r>
          </a:p>
          <a:p>
            <a:pPr algn="l" eaLnBrk="1" hangingPunct="1">
              <a:lnSpc>
                <a:spcPct val="100000"/>
              </a:lnSpc>
              <a:spcBef>
                <a:spcPct val="0"/>
              </a:spcBef>
              <a:buClrTx/>
              <a:defRPr/>
            </a:pPr>
            <a:endParaRPr lang="en-US" altLang="en-US" sz="1400" dirty="0">
              <a:solidFill>
                <a:srgbClr val="000000"/>
              </a:solidFill>
              <a:latin typeface="Courier New" pitchFamily="49" charset="0"/>
              <a:cs typeface="Arial" pitchFamily="34" charset="0"/>
            </a:endParaRP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Execution Plan</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Plan hash value: 293504097</a:t>
            </a:r>
          </a:p>
          <a:p>
            <a:pPr algn="l" eaLnBrk="1" hangingPunct="1">
              <a:lnSpc>
                <a:spcPct val="100000"/>
              </a:lnSpc>
              <a:spcBef>
                <a:spcPct val="0"/>
              </a:spcBef>
              <a:buClrTx/>
              <a:defRPr/>
            </a:pPr>
            <a:endParaRPr lang="en-US" altLang="en-US" sz="1400" dirty="0">
              <a:solidFill>
                <a:srgbClr val="000000"/>
              </a:solidFill>
              <a:latin typeface="Courier New" pitchFamily="49" charset="0"/>
              <a:cs typeface="Arial" pitchFamily="34" charset="0"/>
            </a:endParaRP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 Id  | Operation         | Name  | Rows  | Bytes | Cost (%CPU)| Time     |</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   0 | SELECT STATEMENT  |       |     1 |     3 |     1   (0)| 00:00:01 |</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   1 |  SORT AGGREGATE   |       |     1 |     3 |            |          |</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  2 |   INDEX RANGE SCAN| T_IDX |     </a:t>
            </a:r>
            <a:r>
              <a:rPr lang="en-US" altLang="en-US" sz="1400" dirty="0">
                <a:solidFill>
                  <a:srgbClr val="FF0000"/>
                </a:solidFill>
                <a:latin typeface="Courier New" pitchFamily="49" charset="0"/>
                <a:cs typeface="Arial" pitchFamily="34" charset="0"/>
              </a:rPr>
              <a:t>1 </a:t>
            </a:r>
            <a:r>
              <a:rPr lang="en-US" altLang="en-US" sz="1400" dirty="0">
                <a:solidFill>
                  <a:srgbClr val="000000"/>
                </a:solidFill>
                <a:latin typeface="Courier New" pitchFamily="49" charset="0"/>
                <a:cs typeface="Arial" pitchFamily="34" charset="0"/>
              </a:rPr>
              <a:t>|     3 |     1   (0)| 00:00:01 |</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a:t>
            </a:r>
          </a:p>
          <a:p>
            <a:pPr algn="l" eaLnBrk="1" hangingPunct="1">
              <a:lnSpc>
                <a:spcPct val="100000"/>
              </a:lnSpc>
              <a:spcBef>
                <a:spcPct val="0"/>
              </a:spcBef>
              <a:buClrTx/>
              <a:defRPr/>
            </a:pPr>
            <a:endParaRPr lang="en-US" altLang="en-US" sz="1400" dirty="0">
              <a:solidFill>
                <a:srgbClr val="000000"/>
              </a:solidFill>
              <a:latin typeface="Courier New" pitchFamily="49" charset="0"/>
              <a:cs typeface="Arial" pitchFamily="34" charset="0"/>
            </a:endParaRP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Predicate Information (identified by operation id):</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a:t>
            </a:r>
          </a:p>
          <a:p>
            <a:pPr algn="l" eaLnBrk="1" hangingPunct="1">
              <a:lnSpc>
                <a:spcPct val="100000"/>
              </a:lnSpc>
              <a:spcBef>
                <a:spcPct val="0"/>
              </a:spcBef>
              <a:buClrTx/>
              <a:defRPr/>
            </a:pPr>
            <a:endParaRPr lang="en-US" altLang="en-US" sz="1400" dirty="0">
              <a:solidFill>
                <a:srgbClr val="000000"/>
              </a:solidFill>
              <a:latin typeface="Courier New" pitchFamily="49" charset="0"/>
              <a:cs typeface="Arial" pitchFamily="34" charset="0"/>
            </a:endParaRP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   2 - access("ID"=1</a:t>
            </a:r>
            <a:r>
              <a:rPr lang="en-US" altLang="en-US" sz="1400" dirty="0" smtClean="0">
                <a:solidFill>
                  <a:srgbClr val="000000"/>
                </a:solidFill>
                <a:latin typeface="Courier New" pitchFamily="49" charset="0"/>
                <a:cs typeface="Arial" pitchFamily="34" charset="0"/>
              </a:rPr>
              <a:t>)</a:t>
            </a:r>
            <a:endParaRPr lang="en-US" altLang="en-US" sz="1400" dirty="0">
              <a:solidFill>
                <a:srgbClr val="000000"/>
              </a:solidFill>
              <a:latin typeface="Courier New" pitchFamily="49" charset="0"/>
              <a:cs typeface="Arial" pitchFamily="34" charset="0"/>
            </a:endParaRPr>
          </a:p>
        </p:txBody>
      </p:sp>
    </p:spTree>
    <p:extLst>
      <p:ext uri="{BB962C8B-B14F-4D97-AF65-F5344CB8AC3E}">
        <p14:creationId xmlns:p14="http://schemas.microsoft.com/office/powerpoint/2010/main" val="93740681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050"/>
          <p:cNvSpPr>
            <a:spLocks noGrp="1" noChangeArrowheads="1"/>
          </p:cNvSpPr>
          <p:nvPr>
            <p:ph type="title"/>
          </p:nvPr>
        </p:nvSpPr>
        <p:spPr/>
        <p:txBody>
          <a:bodyPr/>
          <a:lstStyle/>
          <a:p>
            <a:r>
              <a:rPr lang="en-US" altLang="en-US" dirty="0" smtClean="0"/>
              <a:t>Explain plan lies…</a:t>
            </a:r>
          </a:p>
        </p:txBody>
      </p:sp>
      <p:sp>
        <p:nvSpPr>
          <p:cNvPr id="5123" name="Text Box 2051"/>
          <p:cNvSpPr txBox="1">
            <a:spLocks noChangeArrowheads="1"/>
          </p:cNvSpPr>
          <p:nvPr/>
        </p:nvSpPr>
        <p:spPr bwMode="auto">
          <a:xfrm>
            <a:off x="268289" y="884637"/>
            <a:ext cx="8669329" cy="3970302"/>
          </a:xfrm>
          <a:prstGeom prst="rect">
            <a:avLst/>
          </a:prstGeom>
          <a:solidFill>
            <a:schemeClr val="bg1">
              <a:lumMod val="85000"/>
            </a:schemeClr>
          </a:solidFill>
          <a:ln>
            <a:noFill/>
          </a:ln>
          <a:effectLst/>
        </p:spPr>
        <p:txBody>
          <a:bodyPr wrap="none" lIns="91424" tIns="45712" rIns="91424" bIns="45712">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ops$tkyte%ORA11GR2&gt; select count(*) from t where id = 99;</a:t>
            </a:r>
          </a:p>
          <a:p>
            <a:pPr algn="l" eaLnBrk="1" hangingPunct="1">
              <a:lnSpc>
                <a:spcPct val="100000"/>
              </a:lnSpc>
              <a:spcBef>
                <a:spcPct val="0"/>
              </a:spcBef>
              <a:buClrTx/>
              <a:defRPr/>
            </a:pPr>
            <a:endParaRPr lang="en-US" altLang="en-US" sz="1400" dirty="0">
              <a:solidFill>
                <a:srgbClr val="000000"/>
              </a:solidFill>
              <a:latin typeface="Courier New" pitchFamily="49" charset="0"/>
              <a:cs typeface="Arial" pitchFamily="34" charset="0"/>
            </a:endParaRP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Execution Plan</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Plan hash value: 1058879072</a:t>
            </a:r>
          </a:p>
          <a:p>
            <a:pPr algn="l" eaLnBrk="1" hangingPunct="1">
              <a:lnSpc>
                <a:spcPct val="100000"/>
              </a:lnSpc>
              <a:spcBef>
                <a:spcPct val="0"/>
              </a:spcBef>
              <a:buClrTx/>
              <a:defRPr/>
            </a:pPr>
            <a:endParaRPr lang="en-US" altLang="en-US" sz="1400" dirty="0">
              <a:solidFill>
                <a:srgbClr val="000000"/>
              </a:solidFill>
              <a:latin typeface="Courier New" pitchFamily="49" charset="0"/>
              <a:cs typeface="Arial" pitchFamily="34" charset="0"/>
            </a:endParaRP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 Id  | Operation             | Name  | Rows  | Bytes | Cost (%CPU)| Time     |</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   0 | SELECT STATEMENT      |       |     1 |     3 |    12   (0)| 00:00:01 |</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   1 |  SORT AGGREGATE       |       |     1 |     3 |            |          |</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  2 |   INDEX FAST FULL SCAN| T_IDX | </a:t>
            </a:r>
            <a:r>
              <a:rPr lang="en-US" altLang="en-US" sz="1400" dirty="0">
                <a:solidFill>
                  <a:srgbClr val="FF0000"/>
                </a:solidFill>
                <a:latin typeface="Courier New" pitchFamily="49" charset="0"/>
                <a:cs typeface="Arial" pitchFamily="34" charset="0"/>
              </a:rPr>
              <a:t>19999</a:t>
            </a:r>
            <a:r>
              <a:rPr lang="en-US" altLang="en-US" sz="1400" dirty="0">
                <a:solidFill>
                  <a:srgbClr val="000000"/>
                </a:solidFill>
                <a:latin typeface="Courier New" pitchFamily="49" charset="0"/>
                <a:cs typeface="Arial" pitchFamily="34" charset="0"/>
              </a:rPr>
              <a:t> | 59997 |    12   (0)| 00:00:01 |</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a:t>
            </a:r>
          </a:p>
          <a:p>
            <a:pPr algn="l" eaLnBrk="1" hangingPunct="1">
              <a:lnSpc>
                <a:spcPct val="100000"/>
              </a:lnSpc>
              <a:spcBef>
                <a:spcPct val="0"/>
              </a:spcBef>
              <a:buClrTx/>
              <a:defRPr/>
            </a:pPr>
            <a:endParaRPr lang="en-US" altLang="en-US" sz="1400" dirty="0">
              <a:solidFill>
                <a:srgbClr val="000000"/>
              </a:solidFill>
              <a:latin typeface="Courier New" pitchFamily="49" charset="0"/>
              <a:cs typeface="Arial" pitchFamily="34" charset="0"/>
            </a:endParaRP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Predicate Information (identified by operation id):</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a:t>
            </a:r>
          </a:p>
          <a:p>
            <a:pPr algn="l" eaLnBrk="1" hangingPunct="1">
              <a:lnSpc>
                <a:spcPct val="100000"/>
              </a:lnSpc>
              <a:spcBef>
                <a:spcPct val="0"/>
              </a:spcBef>
              <a:buClrTx/>
              <a:defRPr/>
            </a:pPr>
            <a:endParaRPr lang="en-US" altLang="en-US" sz="1400" dirty="0">
              <a:solidFill>
                <a:srgbClr val="000000"/>
              </a:solidFill>
              <a:latin typeface="Courier New" pitchFamily="49" charset="0"/>
              <a:cs typeface="Arial" pitchFamily="34" charset="0"/>
            </a:endParaRP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   2 - filter("ID"=99</a:t>
            </a:r>
            <a:r>
              <a:rPr lang="en-US" altLang="en-US" sz="1400" dirty="0" smtClean="0">
                <a:solidFill>
                  <a:srgbClr val="000000"/>
                </a:solidFill>
                <a:latin typeface="Courier New" pitchFamily="49" charset="0"/>
                <a:cs typeface="Arial" pitchFamily="34" charset="0"/>
              </a:rPr>
              <a:t>)</a:t>
            </a:r>
            <a:endParaRPr lang="en-US" altLang="en-US" sz="1400" dirty="0">
              <a:solidFill>
                <a:srgbClr val="000000"/>
              </a:solidFill>
              <a:latin typeface="Courier New" pitchFamily="49" charset="0"/>
              <a:cs typeface="Arial" pitchFamily="34" charset="0"/>
            </a:endParaRPr>
          </a:p>
        </p:txBody>
      </p:sp>
    </p:spTree>
    <p:extLst>
      <p:ext uri="{BB962C8B-B14F-4D97-AF65-F5344CB8AC3E}">
        <p14:creationId xmlns:p14="http://schemas.microsoft.com/office/powerpoint/2010/main" val="8090945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050"/>
          <p:cNvSpPr>
            <a:spLocks noGrp="1" noChangeArrowheads="1"/>
          </p:cNvSpPr>
          <p:nvPr>
            <p:ph type="title"/>
          </p:nvPr>
        </p:nvSpPr>
        <p:spPr/>
        <p:txBody>
          <a:bodyPr/>
          <a:lstStyle/>
          <a:p>
            <a:r>
              <a:rPr lang="en-US" altLang="en-US" dirty="0" smtClean="0"/>
              <a:t>Explain plan lies…</a:t>
            </a:r>
          </a:p>
        </p:txBody>
      </p:sp>
      <p:sp>
        <p:nvSpPr>
          <p:cNvPr id="5123" name="Text Box 2051"/>
          <p:cNvSpPr txBox="1">
            <a:spLocks noChangeArrowheads="1"/>
          </p:cNvSpPr>
          <p:nvPr/>
        </p:nvSpPr>
        <p:spPr bwMode="auto">
          <a:xfrm>
            <a:off x="216918" y="1208272"/>
            <a:ext cx="8776729" cy="3323971"/>
          </a:xfrm>
          <a:prstGeom prst="rect">
            <a:avLst/>
          </a:prstGeom>
          <a:solidFill>
            <a:schemeClr val="bg1">
              <a:lumMod val="85000"/>
            </a:schemeClr>
          </a:solidFill>
          <a:ln>
            <a:noFill/>
          </a:ln>
          <a:effectLst/>
        </p:spPr>
        <p:txBody>
          <a:bodyPr wrap="none" lIns="91424" tIns="45712" rIns="91424" bIns="45712">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ops$tkyte%ORA11GR2&gt; set </a:t>
            </a:r>
            <a:r>
              <a:rPr lang="en-US" altLang="en-US" sz="1400" dirty="0" err="1">
                <a:solidFill>
                  <a:srgbClr val="000000"/>
                </a:solidFill>
                <a:latin typeface="Courier New" pitchFamily="49" charset="0"/>
                <a:cs typeface="Arial" pitchFamily="34" charset="0"/>
              </a:rPr>
              <a:t>autotrace</a:t>
            </a:r>
            <a:r>
              <a:rPr lang="en-US" altLang="en-US" sz="1400" dirty="0">
                <a:solidFill>
                  <a:srgbClr val="000000"/>
                </a:solidFill>
                <a:latin typeface="Courier New" pitchFamily="49" charset="0"/>
                <a:cs typeface="Arial" pitchFamily="34" charset="0"/>
              </a:rPr>
              <a:t> </a:t>
            </a:r>
            <a:r>
              <a:rPr lang="en-US" altLang="en-US" sz="1400" dirty="0" err="1">
                <a:solidFill>
                  <a:srgbClr val="000000"/>
                </a:solidFill>
                <a:latin typeface="Courier New" pitchFamily="49" charset="0"/>
                <a:cs typeface="Arial" pitchFamily="34" charset="0"/>
              </a:rPr>
              <a:t>traceonly</a:t>
            </a:r>
            <a:r>
              <a:rPr lang="en-US" altLang="en-US" sz="1400" dirty="0">
                <a:solidFill>
                  <a:srgbClr val="000000"/>
                </a:solidFill>
                <a:latin typeface="Courier New" pitchFamily="49" charset="0"/>
                <a:cs typeface="Arial" pitchFamily="34" charset="0"/>
              </a:rPr>
              <a:t> explain</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ops$tkyte%ORA11GR2&gt; select </a:t>
            </a:r>
            <a:r>
              <a:rPr lang="en-US" altLang="en-US" sz="1400" dirty="0" err="1">
                <a:solidFill>
                  <a:srgbClr val="000000"/>
                </a:solidFill>
                <a:latin typeface="Courier New" pitchFamily="49" charset="0"/>
                <a:cs typeface="Arial" pitchFamily="34" charset="0"/>
              </a:rPr>
              <a:t>object_id</a:t>
            </a:r>
            <a:r>
              <a:rPr lang="en-US" altLang="en-US" sz="1400" dirty="0">
                <a:solidFill>
                  <a:srgbClr val="000000"/>
                </a:solidFill>
                <a:latin typeface="Courier New" pitchFamily="49" charset="0"/>
                <a:cs typeface="Arial" pitchFamily="34" charset="0"/>
              </a:rPr>
              <a:t> from t where </a:t>
            </a:r>
            <a:r>
              <a:rPr lang="en-US" altLang="en-US" sz="1400" dirty="0" err="1">
                <a:solidFill>
                  <a:srgbClr val="000000"/>
                </a:solidFill>
                <a:latin typeface="Courier New" pitchFamily="49" charset="0"/>
                <a:cs typeface="Arial" pitchFamily="34" charset="0"/>
              </a:rPr>
              <a:t>str_id</a:t>
            </a:r>
            <a:r>
              <a:rPr lang="en-US" altLang="en-US" sz="1400" dirty="0">
                <a:solidFill>
                  <a:srgbClr val="000000"/>
                </a:solidFill>
                <a:latin typeface="Courier New" pitchFamily="49" charset="0"/>
                <a:cs typeface="Arial" pitchFamily="34" charset="0"/>
              </a:rPr>
              <a:t> = :n;</a:t>
            </a:r>
          </a:p>
          <a:p>
            <a:pPr algn="l" eaLnBrk="1" hangingPunct="1">
              <a:lnSpc>
                <a:spcPct val="100000"/>
              </a:lnSpc>
              <a:spcBef>
                <a:spcPct val="0"/>
              </a:spcBef>
              <a:buClrTx/>
              <a:defRPr/>
            </a:pPr>
            <a:endParaRPr lang="en-US" altLang="en-US" sz="1400" dirty="0">
              <a:solidFill>
                <a:srgbClr val="000000"/>
              </a:solidFill>
              <a:latin typeface="Courier New" pitchFamily="49" charset="0"/>
              <a:cs typeface="Arial" pitchFamily="34" charset="0"/>
            </a:endParaRP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 Id  | Operation                   | Name   | Rows  | Bytes | Cost (%CPU)| Time</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   0 | SELECT STATEMENT            |        |     1 |    19 |     2   (0)| 00:0</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   1 |  TABLE ACCESS BY INDEX ROWID| T      |     1 |    19 |     2   (0)| 00:0</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  2 |   INDEX RANGE SCAN          | T_IDX2 |     1 |       |     1   (0)| 00:0</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a:t>
            </a:r>
          </a:p>
          <a:p>
            <a:pPr algn="l" eaLnBrk="1" hangingPunct="1">
              <a:lnSpc>
                <a:spcPct val="100000"/>
              </a:lnSpc>
              <a:spcBef>
                <a:spcPct val="0"/>
              </a:spcBef>
              <a:buClrTx/>
              <a:defRPr/>
            </a:pPr>
            <a:endParaRPr lang="en-US" altLang="en-US" sz="1400" dirty="0">
              <a:solidFill>
                <a:srgbClr val="000000"/>
              </a:solidFill>
              <a:latin typeface="Courier New" pitchFamily="49" charset="0"/>
              <a:cs typeface="Arial" pitchFamily="34" charset="0"/>
            </a:endParaRP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Predicate Information (identified by operation id):</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a:t>
            </a:r>
          </a:p>
          <a:p>
            <a:pPr algn="l" eaLnBrk="1" hangingPunct="1">
              <a:lnSpc>
                <a:spcPct val="100000"/>
              </a:lnSpc>
              <a:spcBef>
                <a:spcPct val="0"/>
              </a:spcBef>
              <a:buClrTx/>
              <a:defRPr/>
            </a:pPr>
            <a:endParaRPr lang="en-US" altLang="en-US" sz="1400" dirty="0">
              <a:solidFill>
                <a:srgbClr val="000000"/>
              </a:solidFill>
              <a:latin typeface="Courier New" pitchFamily="49" charset="0"/>
              <a:cs typeface="Arial" pitchFamily="34" charset="0"/>
            </a:endParaRP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   2 - access("STR_ID"=:N</a:t>
            </a:r>
            <a:r>
              <a:rPr lang="en-US" altLang="en-US" sz="1400" dirty="0" smtClean="0">
                <a:solidFill>
                  <a:srgbClr val="000000"/>
                </a:solidFill>
                <a:latin typeface="Courier New" pitchFamily="49" charset="0"/>
                <a:cs typeface="Arial" pitchFamily="34" charset="0"/>
              </a:rPr>
              <a:t>)   </a:t>
            </a:r>
            <a:r>
              <a:rPr lang="en-US" altLang="en-US" sz="1400" dirty="0" smtClean="0">
                <a:solidFill>
                  <a:srgbClr val="FF0000"/>
                </a:solidFill>
                <a:latin typeface="Courier New" pitchFamily="49" charset="0"/>
                <a:cs typeface="Arial" pitchFamily="34" charset="0"/>
              </a:rPr>
              <a:t>&lt;&lt;== interesting</a:t>
            </a:r>
            <a:r>
              <a:rPr lang="en-US" altLang="en-US" sz="1400" dirty="0" smtClean="0">
                <a:solidFill>
                  <a:srgbClr val="000000"/>
                </a:solidFill>
                <a:latin typeface="Courier New" pitchFamily="49" charset="0"/>
                <a:cs typeface="Arial" pitchFamily="34" charset="0"/>
              </a:rPr>
              <a:t>…</a:t>
            </a:r>
            <a:endParaRPr lang="en-US" altLang="en-US" sz="1400" dirty="0">
              <a:solidFill>
                <a:srgbClr val="000000"/>
              </a:solidFill>
              <a:latin typeface="Courier New" pitchFamily="49" charset="0"/>
              <a:cs typeface="Arial" pitchFamily="34" charset="0"/>
            </a:endParaRPr>
          </a:p>
        </p:txBody>
      </p:sp>
    </p:spTree>
    <p:extLst>
      <p:ext uri="{BB962C8B-B14F-4D97-AF65-F5344CB8AC3E}">
        <p14:creationId xmlns:p14="http://schemas.microsoft.com/office/powerpoint/2010/main" val="243038612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050"/>
          <p:cNvSpPr>
            <a:spLocks noGrp="1" noChangeArrowheads="1"/>
          </p:cNvSpPr>
          <p:nvPr>
            <p:ph type="title"/>
          </p:nvPr>
        </p:nvSpPr>
        <p:spPr/>
        <p:txBody>
          <a:bodyPr/>
          <a:lstStyle/>
          <a:p>
            <a:r>
              <a:rPr lang="en-US" altLang="en-US" dirty="0" smtClean="0"/>
              <a:t>Explain plan lies…</a:t>
            </a:r>
          </a:p>
        </p:txBody>
      </p:sp>
      <p:sp>
        <p:nvSpPr>
          <p:cNvPr id="5123" name="Text Box 2051"/>
          <p:cNvSpPr txBox="1">
            <a:spLocks noChangeArrowheads="1"/>
          </p:cNvSpPr>
          <p:nvPr/>
        </p:nvSpPr>
        <p:spPr bwMode="auto">
          <a:xfrm>
            <a:off x="514868" y="1000222"/>
            <a:ext cx="8132322" cy="3970302"/>
          </a:xfrm>
          <a:prstGeom prst="rect">
            <a:avLst/>
          </a:prstGeom>
          <a:solidFill>
            <a:schemeClr val="bg1">
              <a:lumMod val="85000"/>
            </a:schemeClr>
          </a:solidFill>
          <a:ln>
            <a:noFill/>
          </a:ln>
          <a:effectLst/>
        </p:spPr>
        <p:txBody>
          <a:bodyPr wrap="none" lIns="91424" tIns="45712" rIns="91424" bIns="45712">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ops$tkyte%ORA11GR2&gt; select </a:t>
            </a:r>
            <a:r>
              <a:rPr lang="en-US" altLang="en-US" sz="1400" dirty="0" err="1">
                <a:solidFill>
                  <a:srgbClr val="000000"/>
                </a:solidFill>
                <a:latin typeface="Courier New" pitchFamily="49" charset="0"/>
                <a:cs typeface="Arial" pitchFamily="34" charset="0"/>
              </a:rPr>
              <a:t>object_id</a:t>
            </a:r>
            <a:r>
              <a:rPr lang="en-US" altLang="en-US" sz="1400" dirty="0">
                <a:solidFill>
                  <a:srgbClr val="000000"/>
                </a:solidFill>
                <a:latin typeface="Courier New" pitchFamily="49" charset="0"/>
                <a:cs typeface="Arial" pitchFamily="34" charset="0"/>
              </a:rPr>
              <a:t> from t where </a:t>
            </a:r>
            <a:r>
              <a:rPr lang="en-US" altLang="en-US" sz="1400" dirty="0" err="1">
                <a:solidFill>
                  <a:srgbClr val="000000"/>
                </a:solidFill>
                <a:latin typeface="Courier New" pitchFamily="49" charset="0"/>
                <a:cs typeface="Arial" pitchFamily="34" charset="0"/>
              </a:rPr>
              <a:t>str_id</a:t>
            </a:r>
            <a:r>
              <a:rPr lang="en-US" altLang="en-US" sz="1400" dirty="0">
                <a:solidFill>
                  <a:srgbClr val="000000"/>
                </a:solidFill>
                <a:latin typeface="Courier New" pitchFamily="49" charset="0"/>
                <a:cs typeface="Arial" pitchFamily="34" charset="0"/>
              </a:rPr>
              <a:t> = :n;</a:t>
            </a:r>
          </a:p>
          <a:p>
            <a:pPr algn="l" eaLnBrk="1" hangingPunct="1">
              <a:lnSpc>
                <a:spcPct val="100000"/>
              </a:lnSpc>
              <a:spcBef>
                <a:spcPct val="0"/>
              </a:spcBef>
              <a:buClrTx/>
              <a:defRPr/>
            </a:pPr>
            <a:endParaRPr lang="en-US" altLang="en-US" sz="1400" dirty="0">
              <a:solidFill>
                <a:srgbClr val="000000"/>
              </a:solidFill>
              <a:latin typeface="Courier New" pitchFamily="49" charset="0"/>
              <a:cs typeface="Arial" pitchFamily="34" charset="0"/>
            </a:endParaRP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 OBJECT_ID</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        99</a:t>
            </a:r>
          </a:p>
          <a:p>
            <a:pPr algn="l" eaLnBrk="1" hangingPunct="1">
              <a:lnSpc>
                <a:spcPct val="100000"/>
              </a:lnSpc>
              <a:spcBef>
                <a:spcPct val="0"/>
              </a:spcBef>
              <a:buClrTx/>
              <a:defRPr/>
            </a:pPr>
            <a:endParaRPr lang="en-US" altLang="en-US" sz="1400" dirty="0">
              <a:solidFill>
                <a:srgbClr val="000000"/>
              </a:solidFill>
              <a:latin typeface="Courier New" pitchFamily="49" charset="0"/>
              <a:cs typeface="Arial" pitchFamily="34" charset="0"/>
            </a:endParaRP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ops$tkyte%ORA11GR2&gt; select * from table(</a:t>
            </a:r>
            <a:r>
              <a:rPr lang="en-US" altLang="en-US" sz="1400" dirty="0" err="1">
                <a:solidFill>
                  <a:srgbClr val="000000"/>
                </a:solidFill>
                <a:latin typeface="Courier New" pitchFamily="49" charset="0"/>
                <a:cs typeface="Arial" pitchFamily="34" charset="0"/>
              </a:rPr>
              <a:t>dbms_xplan.display_cursor</a:t>
            </a:r>
            <a:r>
              <a:rPr lang="en-US" altLang="en-US" sz="1400" dirty="0" smtClean="0">
                <a:solidFill>
                  <a:srgbClr val="000000"/>
                </a:solidFill>
                <a:latin typeface="Courier New" pitchFamily="49" charset="0"/>
                <a:cs typeface="Arial" pitchFamily="34" charset="0"/>
              </a:rPr>
              <a:t>);</a:t>
            </a:r>
            <a:endParaRPr lang="en-US" altLang="en-US" sz="1400" dirty="0">
              <a:solidFill>
                <a:srgbClr val="000000"/>
              </a:solidFill>
              <a:latin typeface="Courier New" pitchFamily="49" charset="0"/>
              <a:cs typeface="Arial" pitchFamily="34" charset="0"/>
            </a:endParaRP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 Id  | Operation         | Name | Rows  | Bytes | Cost (%CPU)| Time     |</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   0 | SELECT STATEMENT  |      |       |       |    86 (100)|          |</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  1 |  TABLE ACCESS FULL| T    |     1 |    19 |    86   (0)| 00:00:02 |</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a:t>
            </a:r>
          </a:p>
          <a:p>
            <a:pPr algn="l" eaLnBrk="1" hangingPunct="1">
              <a:lnSpc>
                <a:spcPct val="100000"/>
              </a:lnSpc>
              <a:spcBef>
                <a:spcPct val="0"/>
              </a:spcBef>
              <a:buClrTx/>
              <a:defRPr/>
            </a:pPr>
            <a:endParaRPr lang="en-US" altLang="en-US" sz="1400" dirty="0">
              <a:solidFill>
                <a:srgbClr val="000000"/>
              </a:solidFill>
              <a:latin typeface="Courier New" pitchFamily="49" charset="0"/>
              <a:cs typeface="Arial" pitchFamily="34" charset="0"/>
            </a:endParaRP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Predicate Information (identified by operation id):</a:t>
            </a: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a:t>
            </a:r>
          </a:p>
          <a:p>
            <a:pPr algn="l" eaLnBrk="1" hangingPunct="1">
              <a:lnSpc>
                <a:spcPct val="100000"/>
              </a:lnSpc>
              <a:spcBef>
                <a:spcPct val="0"/>
              </a:spcBef>
              <a:buClrTx/>
              <a:defRPr/>
            </a:pPr>
            <a:endParaRPr lang="en-US" altLang="en-US" sz="1400" dirty="0">
              <a:solidFill>
                <a:srgbClr val="000000"/>
              </a:solidFill>
              <a:latin typeface="Courier New" pitchFamily="49" charset="0"/>
              <a:cs typeface="Arial" pitchFamily="34" charset="0"/>
            </a:endParaRP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   1 - filter(</a:t>
            </a:r>
            <a:r>
              <a:rPr lang="en-US" altLang="en-US" sz="1400" dirty="0">
                <a:solidFill>
                  <a:srgbClr val="FF0000"/>
                </a:solidFill>
                <a:latin typeface="Courier New" pitchFamily="49" charset="0"/>
                <a:cs typeface="Arial" pitchFamily="34" charset="0"/>
              </a:rPr>
              <a:t>TO_NUMBER</a:t>
            </a:r>
            <a:r>
              <a:rPr lang="en-US" altLang="en-US" sz="1400" dirty="0">
                <a:solidFill>
                  <a:srgbClr val="000000"/>
                </a:solidFill>
                <a:latin typeface="Courier New" pitchFamily="49" charset="0"/>
                <a:cs typeface="Arial" pitchFamily="34" charset="0"/>
              </a:rPr>
              <a:t>("STR_ID")=:N</a:t>
            </a:r>
            <a:r>
              <a:rPr lang="en-US" altLang="en-US" sz="1400" dirty="0" smtClean="0">
                <a:solidFill>
                  <a:srgbClr val="000000"/>
                </a:solidFill>
                <a:latin typeface="Courier New" pitchFamily="49" charset="0"/>
                <a:cs typeface="Arial" pitchFamily="34" charset="0"/>
              </a:rPr>
              <a:t>)   </a:t>
            </a:r>
            <a:r>
              <a:rPr lang="en-US" altLang="en-US" sz="1400" dirty="0" smtClean="0">
                <a:solidFill>
                  <a:srgbClr val="FF0000"/>
                </a:solidFill>
                <a:latin typeface="Courier New" pitchFamily="49" charset="0"/>
                <a:cs typeface="Arial" pitchFamily="34" charset="0"/>
              </a:rPr>
              <a:t>&lt;&lt;= string has to convert</a:t>
            </a:r>
            <a:r>
              <a:rPr lang="en-US" altLang="en-US" sz="1400" dirty="0" smtClean="0">
                <a:solidFill>
                  <a:srgbClr val="000000"/>
                </a:solidFill>
                <a:latin typeface="Courier New" pitchFamily="49" charset="0"/>
                <a:cs typeface="Arial" pitchFamily="34" charset="0"/>
              </a:rPr>
              <a:t>..</a:t>
            </a:r>
            <a:endParaRPr lang="en-US" altLang="en-US" sz="1400" dirty="0">
              <a:solidFill>
                <a:srgbClr val="000000"/>
              </a:solidFill>
              <a:latin typeface="Courier New" pitchFamily="49" charset="0"/>
              <a:cs typeface="Arial" pitchFamily="34" charset="0"/>
            </a:endParaRPr>
          </a:p>
        </p:txBody>
      </p:sp>
    </p:spTree>
    <p:extLst>
      <p:ext uri="{BB962C8B-B14F-4D97-AF65-F5344CB8AC3E}">
        <p14:creationId xmlns:p14="http://schemas.microsoft.com/office/powerpoint/2010/main" val="296257118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050"/>
          <p:cNvSpPr>
            <a:spLocks noGrp="1" noChangeArrowheads="1"/>
          </p:cNvSpPr>
          <p:nvPr>
            <p:ph type="title"/>
          </p:nvPr>
        </p:nvSpPr>
        <p:spPr/>
        <p:txBody>
          <a:bodyPr/>
          <a:lstStyle/>
          <a:p>
            <a:r>
              <a:rPr lang="en-US" altLang="en-US" dirty="0" smtClean="0"/>
              <a:t>Explain plan lies…</a:t>
            </a:r>
          </a:p>
        </p:txBody>
      </p:sp>
      <p:sp>
        <p:nvSpPr>
          <p:cNvPr id="5123" name="Text Box 2051"/>
          <p:cNvSpPr txBox="1">
            <a:spLocks noChangeArrowheads="1"/>
          </p:cNvSpPr>
          <p:nvPr/>
        </p:nvSpPr>
        <p:spPr bwMode="auto">
          <a:xfrm>
            <a:off x="514868" y="1000221"/>
            <a:ext cx="7380514" cy="3323971"/>
          </a:xfrm>
          <a:prstGeom prst="rect">
            <a:avLst/>
          </a:prstGeom>
          <a:solidFill>
            <a:schemeClr val="bg1">
              <a:lumMod val="85000"/>
            </a:schemeClr>
          </a:solidFill>
          <a:ln>
            <a:noFill/>
          </a:ln>
          <a:effectLst/>
        </p:spPr>
        <p:txBody>
          <a:bodyPr wrap="none" lIns="91424" tIns="45712" rIns="91424" bIns="45712">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lnSpc>
                <a:spcPct val="100000"/>
              </a:lnSpc>
              <a:spcBef>
                <a:spcPct val="0"/>
              </a:spcBef>
              <a:buClrTx/>
              <a:defRPr/>
            </a:pPr>
            <a:endParaRPr lang="en-US" altLang="en-US" sz="1400" dirty="0">
              <a:solidFill>
                <a:srgbClr val="000000"/>
              </a:solidFill>
              <a:latin typeface="Courier New" pitchFamily="49" charset="0"/>
              <a:cs typeface="Arial" pitchFamily="34" charset="0"/>
            </a:endParaRPr>
          </a:p>
          <a:p>
            <a:pPr algn="l" eaLnBrk="1" hangingPunct="1">
              <a:lnSpc>
                <a:spcPct val="100000"/>
              </a:lnSpc>
              <a:spcBef>
                <a:spcPct val="0"/>
              </a:spcBef>
              <a:buClrTx/>
              <a:defRPr/>
            </a:pPr>
            <a:r>
              <a:rPr lang="en-US" altLang="en-US" sz="1400" dirty="0">
                <a:solidFill>
                  <a:srgbClr val="000000"/>
                </a:solidFill>
                <a:latin typeface="Courier New" pitchFamily="49" charset="0"/>
                <a:cs typeface="Arial" pitchFamily="34" charset="0"/>
              </a:rPr>
              <a:t>   1 - filter(</a:t>
            </a:r>
            <a:r>
              <a:rPr lang="en-US" altLang="en-US" sz="1400" dirty="0">
                <a:solidFill>
                  <a:srgbClr val="FF0000"/>
                </a:solidFill>
                <a:latin typeface="Courier New" pitchFamily="49" charset="0"/>
                <a:cs typeface="Arial" pitchFamily="34" charset="0"/>
              </a:rPr>
              <a:t>TO_NUMBER</a:t>
            </a:r>
            <a:r>
              <a:rPr lang="en-US" altLang="en-US" sz="1400" dirty="0">
                <a:solidFill>
                  <a:srgbClr val="000000"/>
                </a:solidFill>
                <a:latin typeface="Courier New" pitchFamily="49" charset="0"/>
                <a:cs typeface="Arial" pitchFamily="34" charset="0"/>
              </a:rPr>
              <a:t>("STR_ID")=:N</a:t>
            </a:r>
            <a:r>
              <a:rPr lang="en-US" altLang="en-US" sz="1400" dirty="0" smtClean="0">
                <a:solidFill>
                  <a:srgbClr val="000000"/>
                </a:solidFill>
                <a:latin typeface="Courier New" pitchFamily="49" charset="0"/>
                <a:cs typeface="Arial" pitchFamily="34" charset="0"/>
              </a:rPr>
              <a:t>)   </a:t>
            </a:r>
            <a:r>
              <a:rPr lang="en-US" altLang="en-US" sz="1400" dirty="0" smtClean="0">
                <a:solidFill>
                  <a:srgbClr val="FF0000"/>
                </a:solidFill>
                <a:latin typeface="Courier New" pitchFamily="49" charset="0"/>
                <a:cs typeface="Arial" pitchFamily="34" charset="0"/>
              </a:rPr>
              <a:t>&lt;&lt;= string has to convert</a:t>
            </a:r>
            <a:r>
              <a:rPr lang="en-US" altLang="en-US" sz="1400" dirty="0" smtClean="0">
                <a:solidFill>
                  <a:srgbClr val="000000"/>
                </a:solidFill>
                <a:latin typeface="Courier New" pitchFamily="49" charset="0"/>
                <a:cs typeface="Arial" pitchFamily="34" charset="0"/>
              </a:rPr>
              <a:t>..</a:t>
            </a:r>
            <a:endParaRPr lang="en-US" altLang="en-US" sz="1400" dirty="0">
              <a:solidFill>
                <a:srgbClr val="000000"/>
              </a:solidFill>
              <a:latin typeface="Courier New" pitchFamily="49" charset="0"/>
              <a:cs typeface="Arial" pitchFamily="34" charset="0"/>
            </a:endParaRPr>
          </a:p>
          <a:p>
            <a:pPr algn="l" eaLnBrk="1" hangingPunct="1">
              <a:lnSpc>
                <a:spcPct val="100000"/>
              </a:lnSpc>
              <a:spcBef>
                <a:spcPct val="0"/>
              </a:spcBef>
              <a:buClrTx/>
              <a:defRPr/>
            </a:pPr>
            <a:endParaRPr lang="en-US" altLang="en-US" sz="1400" dirty="0" smtClean="0">
              <a:solidFill>
                <a:srgbClr val="000000"/>
              </a:solidFill>
              <a:latin typeface="Courier New" pitchFamily="49" charset="0"/>
              <a:cs typeface="Arial" pitchFamily="34" charset="0"/>
            </a:endParaRPr>
          </a:p>
          <a:p>
            <a:pPr algn="l" eaLnBrk="1" hangingPunct="1">
              <a:lnSpc>
                <a:spcPct val="100000"/>
              </a:lnSpc>
              <a:spcBef>
                <a:spcPct val="0"/>
              </a:spcBef>
              <a:buClrTx/>
              <a:defRPr/>
            </a:pPr>
            <a:r>
              <a:rPr lang="en-US" altLang="en-US" sz="1400" dirty="0" smtClean="0">
                <a:solidFill>
                  <a:srgbClr val="000000"/>
                </a:solidFill>
                <a:latin typeface="Courier New" pitchFamily="49" charset="0"/>
                <a:cs typeface="Arial" pitchFamily="34" charset="0"/>
              </a:rPr>
              <a:t>STR_ID</a:t>
            </a:r>
          </a:p>
          <a:p>
            <a:pPr algn="l" eaLnBrk="1" hangingPunct="1">
              <a:lnSpc>
                <a:spcPct val="100000"/>
              </a:lnSpc>
              <a:spcBef>
                <a:spcPct val="0"/>
              </a:spcBef>
              <a:buClrTx/>
              <a:defRPr/>
            </a:pPr>
            <a:r>
              <a:rPr lang="en-US" altLang="en-US" sz="1400" dirty="0" smtClean="0">
                <a:solidFill>
                  <a:srgbClr val="000000"/>
                </a:solidFill>
                <a:latin typeface="Courier New" pitchFamily="49" charset="0"/>
                <a:cs typeface="Arial" pitchFamily="34" charset="0"/>
              </a:rPr>
              <a:t>------</a:t>
            </a:r>
          </a:p>
          <a:p>
            <a:pPr algn="l" eaLnBrk="1" hangingPunct="1">
              <a:lnSpc>
                <a:spcPct val="100000"/>
              </a:lnSpc>
              <a:spcBef>
                <a:spcPct val="0"/>
              </a:spcBef>
              <a:buClrTx/>
              <a:defRPr/>
            </a:pPr>
            <a:r>
              <a:rPr lang="en-US" altLang="en-US" sz="1400" dirty="0" smtClean="0">
                <a:solidFill>
                  <a:srgbClr val="000000"/>
                </a:solidFill>
                <a:latin typeface="Courier New" pitchFamily="49" charset="0"/>
                <a:cs typeface="Arial" pitchFamily="34" charset="0"/>
              </a:rPr>
              <a:t>0</a:t>
            </a:r>
          </a:p>
          <a:p>
            <a:pPr algn="l" eaLnBrk="1" hangingPunct="1">
              <a:lnSpc>
                <a:spcPct val="100000"/>
              </a:lnSpc>
              <a:spcBef>
                <a:spcPct val="0"/>
              </a:spcBef>
              <a:buClrTx/>
              <a:defRPr/>
            </a:pPr>
            <a:r>
              <a:rPr lang="en-US" altLang="en-US" sz="1400" dirty="0" smtClean="0">
                <a:solidFill>
                  <a:srgbClr val="000000"/>
                </a:solidFill>
                <a:latin typeface="Courier New" pitchFamily="49" charset="0"/>
                <a:cs typeface="Arial" pitchFamily="34" charset="0"/>
              </a:rPr>
              <a:t>00</a:t>
            </a:r>
          </a:p>
          <a:p>
            <a:pPr algn="l" eaLnBrk="1" hangingPunct="1">
              <a:lnSpc>
                <a:spcPct val="100000"/>
              </a:lnSpc>
              <a:spcBef>
                <a:spcPct val="0"/>
              </a:spcBef>
              <a:buClrTx/>
              <a:defRPr/>
            </a:pPr>
            <a:r>
              <a:rPr lang="en-US" altLang="en-US" sz="1400" dirty="0" smtClean="0">
                <a:solidFill>
                  <a:srgbClr val="000000"/>
                </a:solidFill>
                <a:latin typeface="Courier New" pitchFamily="49" charset="0"/>
                <a:cs typeface="Arial" pitchFamily="34" charset="0"/>
              </a:rPr>
              <a:t>000</a:t>
            </a:r>
          </a:p>
          <a:p>
            <a:pPr algn="l" eaLnBrk="1" hangingPunct="1">
              <a:lnSpc>
                <a:spcPct val="100000"/>
              </a:lnSpc>
              <a:spcBef>
                <a:spcPct val="0"/>
              </a:spcBef>
              <a:buClrTx/>
              <a:defRPr/>
            </a:pPr>
            <a:r>
              <a:rPr lang="en-US" altLang="en-US" sz="1400" dirty="0" smtClean="0">
                <a:solidFill>
                  <a:srgbClr val="000000"/>
                </a:solidFill>
                <a:latin typeface="Courier New" pitchFamily="49" charset="0"/>
                <a:cs typeface="Arial" pitchFamily="34" charset="0"/>
              </a:rPr>
              <a:t>0.00</a:t>
            </a:r>
          </a:p>
          <a:p>
            <a:pPr algn="l" eaLnBrk="1" hangingPunct="1">
              <a:lnSpc>
                <a:spcPct val="100000"/>
              </a:lnSpc>
              <a:spcBef>
                <a:spcPct val="0"/>
              </a:spcBef>
              <a:buClrTx/>
              <a:defRPr/>
            </a:pPr>
            <a:r>
              <a:rPr lang="en-US" altLang="en-US" sz="1400" dirty="0" smtClean="0">
                <a:solidFill>
                  <a:srgbClr val="000000"/>
                </a:solidFill>
                <a:latin typeface="Courier New" pitchFamily="49" charset="0"/>
                <a:cs typeface="Arial" pitchFamily="34" charset="0"/>
              </a:rPr>
              <a:t>+0</a:t>
            </a:r>
          </a:p>
          <a:p>
            <a:pPr algn="l" eaLnBrk="1" hangingPunct="1">
              <a:lnSpc>
                <a:spcPct val="100000"/>
              </a:lnSpc>
              <a:spcBef>
                <a:spcPct val="0"/>
              </a:spcBef>
              <a:buClrTx/>
              <a:defRPr/>
            </a:pPr>
            <a:r>
              <a:rPr lang="en-US" altLang="en-US" sz="1400" dirty="0" smtClean="0">
                <a:solidFill>
                  <a:srgbClr val="000000"/>
                </a:solidFill>
                <a:latin typeface="Courier New" pitchFamily="49" charset="0"/>
                <a:cs typeface="Arial" pitchFamily="34" charset="0"/>
              </a:rPr>
              <a:t>-0</a:t>
            </a:r>
          </a:p>
          <a:p>
            <a:pPr algn="l" eaLnBrk="1" hangingPunct="1">
              <a:lnSpc>
                <a:spcPct val="100000"/>
              </a:lnSpc>
              <a:spcBef>
                <a:spcPct val="0"/>
              </a:spcBef>
              <a:buClrTx/>
              <a:defRPr/>
            </a:pPr>
            <a:endParaRPr lang="en-US" altLang="en-US" sz="1400" dirty="0">
              <a:solidFill>
                <a:srgbClr val="000000"/>
              </a:solidFill>
              <a:latin typeface="Courier New" pitchFamily="49" charset="0"/>
              <a:cs typeface="Arial" pitchFamily="34" charset="0"/>
            </a:endParaRPr>
          </a:p>
          <a:p>
            <a:pPr algn="l" eaLnBrk="1" hangingPunct="1">
              <a:lnSpc>
                <a:spcPct val="100000"/>
              </a:lnSpc>
              <a:spcBef>
                <a:spcPct val="0"/>
              </a:spcBef>
              <a:buClrTx/>
              <a:defRPr/>
            </a:pPr>
            <a:endParaRPr lang="en-US" altLang="en-US" sz="1400" dirty="0" smtClean="0">
              <a:solidFill>
                <a:srgbClr val="000000"/>
              </a:solidFill>
              <a:latin typeface="Courier New" pitchFamily="49" charset="0"/>
              <a:cs typeface="Arial" pitchFamily="34" charset="0"/>
            </a:endParaRPr>
          </a:p>
          <a:p>
            <a:pPr algn="l" eaLnBrk="1" hangingPunct="1">
              <a:lnSpc>
                <a:spcPct val="100000"/>
              </a:lnSpc>
              <a:spcBef>
                <a:spcPct val="0"/>
              </a:spcBef>
              <a:buClrTx/>
              <a:defRPr/>
            </a:pPr>
            <a:r>
              <a:rPr lang="en-US" altLang="en-US" sz="1400" dirty="0" smtClean="0">
                <a:solidFill>
                  <a:srgbClr val="000000"/>
                </a:solidFill>
                <a:latin typeface="Courier New" pitchFamily="49" charset="0"/>
                <a:cs typeface="Arial" pitchFamily="34" charset="0"/>
              </a:rPr>
              <a:t>1,000</a:t>
            </a:r>
          </a:p>
          <a:p>
            <a:pPr algn="l" eaLnBrk="1" hangingPunct="1">
              <a:lnSpc>
                <a:spcPct val="100000"/>
              </a:lnSpc>
              <a:spcBef>
                <a:spcPct val="0"/>
              </a:spcBef>
              <a:buClrTx/>
              <a:defRPr/>
            </a:pPr>
            <a:r>
              <a:rPr lang="en-US" altLang="en-US" sz="1400" dirty="0" smtClean="0">
                <a:solidFill>
                  <a:srgbClr val="000000"/>
                </a:solidFill>
                <a:latin typeface="Courier New" pitchFamily="49" charset="0"/>
                <a:cs typeface="Arial" pitchFamily="34" charset="0"/>
              </a:rPr>
              <a:t>1.000</a:t>
            </a:r>
            <a:endParaRPr lang="en-US" altLang="en-US" sz="1400" dirty="0">
              <a:solidFill>
                <a:srgbClr val="000000"/>
              </a:solidFill>
              <a:latin typeface="Courier New" pitchFamily="49" charset="0"/>
              <a:cs typeface="Arial" pitchFamily="34" charset="0"/>
            </a:endParaRPr>
          </a:p>
        </p:txBody>
      </p:sp>
    </p:spTree>
    <p:extLst>
      <p:ext uri="{BB962C8B-B14F-4D97-AF65-F5344CB8AC3E}">
        <p14:creationId xmlns:p14="http://schemas.microsoft.com/office/powerpoint/2010/main" val="255440948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Happens when a SQL statement is issued?</a:t>
            </a:r>
            <a:endParaRPr lang="en-US" sz="2800" dirty="0"/>
          </a:p>
        </p:txBody>
      </p:sp>
      <p:grpSp>
        <p:nvGrpSpPr>
          <p:cNvPr id="5" name="Group 120"/>
          <p:cNvGrpSpPr>
            <a:grpSpLocks/>
          </p:cNvGrpSpPr>
          <p:nvPr/>
        </p:nvGrpSpPr>
        <p:grpSpPr bwMode="auto">
          <a:xfrm>
            <a:off x="422598" y="776291"/>
            <a:ext cx="1020763" cy="800100"/>
            <a:chOff x="2047" y="1392"/>
            <a:chExt cx="643" cy="672"/>
          </a:xfrm>
        </p:grpSpPr>
        <p:pic>
          <p:nvPicPr>
            <p:cNvPr id="6" name="Picture 121"/>
            <p:cNvPicPr>
              <a:picLocks noChangeAspect="1" noChangeArrowheads="1"/>
            </p:cNvPicPr>
            <p:nvPr/>
          </p:nvPicPr>
          <p:blipFill>
            <a:blip r:embed="rId2" cstate="print"/>
            <a:srcRect/>
            <a:stretch>
              <a:fillRect/>
            </a:stretch>
          </p:blipFill>
          <p:spPr bwMode="auto">
            <a:xfrm>
              <a:off x="2047" y="1392"/>
              <a:ext cx="643" cy="587"/>
            </a:xfrm>
            <a:prstGeom prst="rect">
              <a:avLst/>
            </a:prstGeom>
            <a:noFill/>
            <a:ln w="9525">
              <a:noFill/>
              <a:round/>
              <a:headEnd/>
              <a:tailEnd/>
            </a:ln>
          </p:spPr>
        </p:pic>
        <p:sp>
          <p:nvSpPr>
            <p:cNvPr id="7" name="Text Box 122"/>
            <p:cNvSpPr txBox="1">
              <a:spLocks noChangeArrowheads="1"/>
            </p:cNvSpPr>
            <p:nvPr/>
          </p:nvSpPr>
          <p:spPr bwMode="auto">
            <a:xfrm>
              <a:off x="2162" y="1752"/>
              <a:ext cx="438" cy="312"/>
            </a:xfrm>
            <a:prstGeom prst="rect">
              <a:avLst/>
            </a:prstGeom>
            <a:noFill/>
            <a:ln w="9525">
              <a:noFill/>
              <a:round/>
              <a:headEnd/>
              <a:tailEnd/>
            </a:ln>
          </p:spPr>
          <p:txBody>
            <a:bodyPr wrap="none" lIns="90000" tIns="46800" rIns="90000" bIns="46800">
              <a:spAutoFit/>
            </a:bodyPr>
            <a:lstStyle/>
            <a:p>
              <a:pPr algn="ctr" defTabSz="457200">
                <a:spcBef>
                  <a:spcPts val="450"/>
                </a:spcBef>
                <a:buClr>
                  <a:srgbClr val="FF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smtClean="0">
                  <a:solidFill>
                    <a:srgbClr val="000000"/>
                  </a:solidFill>
                  <a:latin typeface="Arial" charset="0"/>
                  <a:ea typeface="MS Gothic" pitchFamily="49" charset="-128"/>
                  <a:cs typeface="+mn-cs"/>
                </a:rPr>
                <a:t>User</a:t>
              </a:r>
              <a:endParaRPr lang="en-GB" sz="1800" b="1" dirty="0">
                <a:solidFill>
                  <a:srgbClr val="000000"/>
                </a:solidFill>
                <a:latin typeface="Arial" charset="0"/>
                <a:ea typeface="MS Gothic" pitchFamily="49" charset="-128"/>
                <a:cs typeface="+mn-cs"/>
              </a:endParaRPr>
            </a:p>
          </p:txBody>
        </p:sp>
      </p:grpSp>
      <p:sp>
        <p:nvSpPr>
          <p:cNvPr id="9" name="Flowchart: Magnetic Disk 8"/>
          <p:cNvSpPr/>
          <p:nvPr/>
        </p:nvSpPr>
        <p:spPr bwMode="auto">
          <a:xfrm>
            <a:off x="116205" y="1470660"/>
            <a:ext cx="8846820" cy="3162300"/>
          </a:xfrm>
          <a:prstGeom prst="flowChartMagneticDisk">
            <a:avLst/>
          </a:prstGeom>
          <a:noFill/>
          <a:ln w="12700" cap="flat" cmpd="sng" algn="ctr">
            <a:solidFill>
              <a:schemeClr val="bg2"/>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16" name="AutoShape 4"/>
          <p:cNvSpPr>
            <a:spLocks noChangeArrowheads="1"/>
          </p:cNvSpPr>
          <p:nvPr/>
        </p:nvSpPr>
        <p:spPr bwMode="auto">
          <a:xfrm>
            <a:off x="7439025" y="2486026"/>
            <a:ext cx="1371600" cy="428625"/>
          </a:xfrm>
          <a:prstGeom prst="can">
            <a:avLst>
              <a:gd name="adj" fmla="val 25000"/>
            </a:avLst>
          </a:prstGeom>
          <a:solidFill>
            <a:srgbClr val="C0C0C0"/>
          </a:solidFill>
          <a:ln w="9525">
            <a:solidFill>
              <a:srgbClr val="000000"/>
            </a:solidFill>
            <a:round/>
            <a:headEnd/>
            <a:tailEnd/>
          </a:ln>
          <a:scene3d>
            <a:camera prst="perspectiveLeft"/>
            <a:lightRig rig="threePt" dir="t"/>
          </a:scene3d>
        </p:spPr>
        <p:txBody>
          <a:bodyPr tIns="91440"/>
          <a:lstStyle/>
          <a:p>
            <a:pPr algn="ctr" eaLnBrk="0" hangingPunct="0"/>
            <a:r>
              <a:rPr lang="en-US" sz="1800" dirty="0">
                <a:solidFill>
                  <a:srgbClr val="000000"/>
                </a:solidFill>
                <a:latin typeface="Arial" charset="0"/>
                <a:ea typeface="+mn-ea"/>
                <a:cs typeface="+mn-cs"/>
              </a:rPr>
              <a:t>Dictionary</a:t>
            </a:r>
          </a:p>
        </p:txBody>
      </p:sp>
      <p:grpSp>
        <p:nvGrpSpPr>
          <p:cNvPr id="81" name="Group 80"/>
          <p:cNvGrpSpPr/>
          <p:nvPr/>
        </p:nvGrpSpPr>
        <p:grpSpPr>
          <a:xfrm>
            <a:off x="295275" y="2533650"/>
            <a:ext cx="3705225" cy="1771650"/>
            <a:chOff x="295275" y="2533650"/>
            <a:chExt cx="3705225" cy="1771650"/>
          </a:xfrm>
        </p:grpSpPr>
        <p:grpSp>
          <p:nvGrpSpPr>
            <p:cNvPr id="19" name="Group 16"/>
            <p:cNvGrpSpPr/>
            <p:nvPr/>
          </p:nvGrpSpPr>
          <p:grpSpPr>
            <a:xfrm>
              <a:off x="295275" y="3000376"/>
              <a:ext cx="2000250" cy="1304924"/>
              <a:chOff x="5334000" y="1828800"/>
              <a:chExt cx="1905000" cy="1292396"/>
            </a:xfrm>
          </p:grpSpPr>
          <p:sp>
            <p:nvSpPr>
              <p:cNvPr id="20" name="Rounded Rectangle 19"/>
              <p:cNvSpPr/>
              <p:nvPr/>
            </p:nvSpPr>
            <p:spPr bwMode="auto">
              <a:xfrm>
                <a:off x="5334000" y="1828800"/>
                <a:ext cx="1905000" cy="1292396"/>
              </a:xfrm>
              <a:prstGeom prst="roundRect">
                <a:avLst/>
              </a:prstGeom>
              <a:noFill/>
              <a:ln w="9525" cap="flat" cmpd="sng" algn="ctr">
                <a:solidFill>
                  <a:schemeClr val="bg1">
                    <a:lumMod val="50000"/>
                  </a:schemeClr>
                </a:solidFill>
                <a:prstDash val="dash"/>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2075" tIns="46038" rIns="92075" bIns="46038" numCol="1" rtlCol="0" anchor="t" anchorCtr="0" compatLnSpc="1">
                <a:prstTxWarp prst="textNoShape">
                  <a:avLst/>
                </a:prstTxWarp>
                <a:noAutofit/>
              </a:bodyPr>
              <a:lstStyle/>
              <a:p>
                <a:pPr marL="119063" indent="-119063" algn="ctr">
                  <a:lnSpc>
                    <a:spcPct val="90000"/>
                  </a:lnSpc>
                  <a:spcBef>
                    <a:spcPct val="50000"/>
                  </a:spcBef>
                  <a:buClr>
                    <a:srgbClr val="667263"/>
                  </a:buClr>
                </a:pPr>
                <a:endParaRPr lang="en-US" sz="2000" b="1">
                  <a:solidFill>
                    <a:srgbClr val="000000"/>
                  </a:solidFill>
                  <a:latin typeface="Arial" charset="0"/>
                  <a:ea typeface="+mn-ea"/>
                  <a:cs typeface="+mn-cs"/>
                </a:endParaRPr>
              </a:p>
            </p:txBody>
          </p:sp>
          <p:sp>
            <p:nvSpPr>
              <p:cNvPr id="21" name="Rounded Rectangle 20"/>
              <p:cNvSpPr/>
              <p:nvPr/>
            </p:nvSpPr>
            <p:spPr bwMode="auto">
              <a:xfrm>
                <a:off x="5410200" y="2133600"/>
                <a:ext cx="1676400" cy="937812"/>
              </a:xfrm>
              <a:prstGeom prst="roundRect">
                <a:avLst/>
              </a:prstGeom>
              <a:solidFill>
                <a:srgbClr val="FFFF00">
                  <a:alpha val="20000"/>
                </a:srgbClr>
              </a:solidFill>
              <a:ln w="28575" cap="flat" cmpd="sng" algn="ctr">
                <a:solidFill>
                  <a:schemeClr val="bg1">
                    <a:lumMod val="50000"/>
                  </a:schemeClr>
                </a:solidFill>
                <a:prstDash val="solid"/>
                <a:round/>
                <a:headEnd type="none" w="med" len="med"/>
                <a:tailEnd type="none" w="med" len="med"/>
              </a:ln>
              <a:effectLst/>
              <a:scene3d>
                <a:camera prst="orthographicFront"/>
                <a:lightRig rig="threePt" dir="t"/>
              </a:scene3d>
              <a:sp3d>
                <a:bevelT/>
              </a:sp3d>
            </p:spPr>
            <p:txBody>
              <a:bodyPr vert="horz" wrap="square" lIns="92075" tIns="46038" rIns="92075" bIns="46038" numCol="1" rtlCol="0" anchor="t" anchorCtr="0" compatLnSpc="1">
                <a:prstTxWarp prst="textNoShape">
                  <a:avLst/>
                </a:prstTxWarp>
                <a:noAutofit/>
              </a:bodyPr>
              <a:lstStyle/>
              <a:p>
                <a:pPr marL="119063" indent="-119063" algn="ctr">
                  <a:lnSpc>
                    <a:spcPct val="90000"/>
                  </a:lnSpc>
                  <a:spcBef>
                    <a:spcPct val="50000"/>
                  </a:spcBef>
                  <a:buClr>
                    <a:srgbClr val="667263"/>
                  </a:buClr>
                </a:pPr>
                <a:endParaRPr lang="en-US" sz="2000" b="1">
                  <a:solidFill>
                    <a:srgbClr val="000000"/>
                  </a:solidFill>
                  <a:latin typeface="Arial" charset="0"/>
                  <a:ea typeface="+mn-ea"/>
                  <a:cs typeface="+mn-cs"/>
                </a:endParaRPr>
              </a:p>
            </p:txBody>
          </p:sp>
          <p:sp>
            <p:nvSpPr>
              <p:cNvPr id="22" name="Text Box 11"/>
              <p:cNvSpPr txBox="1">
                <a:spLocks noChangeArrowheads="1"/>
              </p:cNvSpPr>
              <p:nvPr/>
            </p:nvSpPr>
            <p:spPr bwMode="auto">
              <a:xfrm>
                <a:off x="5486400" y="2133600"/>
                <a:ext cx="1477867" cy="369332"/>
              </a:xfrm>
              <a:prstGeom prst="rect">
                <a:avLst/>
              </a:prstGeom>
              <a:noFill/>
              <a:ln w="9525">
                <a:noFill/>
                <a:miter lim="800000"/>
                <a:headEnd/>
                <a:tailEnd/>
              </a:ln>
              <a:effectLst/>
            </p:spPr>
            <p:txBody>
              <a:bodyPr wrap="square">
                <a:spAutoFit/>
              </a:bodyPr>
              <a:lstStyle/>
              <a:p>
                <a:r>
                  <a:rPr lang="en-US" sz="1200" b="1" dirty="0" smtClean="0">
                    <a:solidFill>
                      <a:srgbClr val="000000"/>
                    </a:solidFill>
                    <a:latin typeface="Arial"/>
                    <a:ea typeface="+mn-ea"/>
                    <a:cs typeface="+mn-cs"/>
                  </a:rPr>
                  <a:t>Library Cache</a:t>
                </a:r>
                <a:endParaRPr lang="en-US" sz="1200" b="1" dirty="0">
                  <a:solidFill>
                    <a:srgbClr val="000000"/>
                  </a:solidFill>
                  <a:latin typeface="Arial"/>
                  <a:ea typeface="+mn-ea"/>
                  <a:cs typeface="+mn-cs"/>
                </a:endParaRPr>
              </a:p>
            </p:txBody>
          </p:sp>
          <p:sp>
            <p:nvSpPr>
              <p:cNvPr id="23" name="Rounded Rectangle 22"/>
              <p:cNvSpPr/>
              <p:nvPr/>
            </p:nvSpPr>
            <p:spPr bwMode="auto">
              <a:xfrm>
                <a:off x="5486400" y="2438400"/>
                <a:ext cx="1447800" cy="618068"/>
              </a:xfrm>
              <a:prstGeom prst="roundRect">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a:scene3d>
                <a:camera prst="orthographicFront"/>
                <a:lightRig rig="threePt" dir="t"/>
              </a:scene3d>
              <a:sp3d>
                <a:bevelT/>
              </a:sp3d>
            </p:spPr>
            <p:txBody>
              <a:bodyPr vert="horz" wrap="square" lIns="92075" tIns="46038" rIns="92075" bIns="46038" numCol="1" rtlCol="0" anchor="t" anchorCtr="0" compatLnSpc="1">
                <a:prstTxWarp prst="textNoShape">
                  <a:avLst/>
                </a:prstTxWarp>
                <a:noAutofit/>
              </a:bodyPr>
              <a:lstStyle/>
              <a:p>
                <a:pPr marL="119063" indent="-119063" algn="ctr">
                  <a:lnSpc>
                    <a:spcPct val="90000"/>
                  </a:lnSpc>
                  <a:spcBef>
                    <a:spcPct val="50000"/>
                  </a:spcBef>
                  <a:buClr>
                    <a:srgbClr val="667263"/>
                  </a:buClr>
                </a:pPr>
                <a:endParaRPr lang="en-US" sz="2000" b="1">
                  <a:solidFill>
                    <a:srgbClr val="000000"/>
                  </a:solidFill>
                  <a:latin typeface="Arial" charset="0"/>
                  <a:ea typeface="+mn-ea"/>
                  <a:cs typeface="+mn-cs"/>
                </a:endParaRPr>
              </a:p>
            </p:txBody>
          </p:sp>
          <p:sp>
            <p:nvSpPr>
              <p:cNvPr id="24" name="Text Box 11"/>
              <p:cNvSpPr txBox="1">
                <a:spLocks noChangeArrowheads="1"/>
              </p:cNvSpPr>
              <p:nvPr/>
            </p:nvSpPr>
            <p:spPr bwMode="auto">
              <a:xfrm>
                <a:off x="5489459" y="2438400"/>
                <a:ext cx="1284764" cy="338555"/>
              </a:xfrm>
              <a:prstGeom prst="rect">
                <a:avLst/>
              </a:prstGeom>
              <a:noFill/>
              <a:ln w="9525">
                <a:noFill/>
                <a:miter lim="800000"/>
                <a:headEnd/>
                <a:tailEnd/>
              </a:ln>
              <a:effectLst/>
            </p:spPr>
            <p:txBody>
              <a:bodyPr wrap="none">
                <a:spAutoFit/>
              </a:bodyPr>
              <a:lstStyle/>
              <a:p>
                <a:r>
                  <a:rPr lang="en-US" sz="1050" b="1" dirty="0" smtClean="0">
                    <a:solidFill>
                      <a:srgbClr val="000000"/>
                    </a:solidFill>
                    <a:latin typeface="Arial"/>
                    <a:ea typeface="+mn-ea"/>
                    <a:cs typeface="+mn-cs"/>
                  </a:rPr>
                  <a:t>Shared SQL Area</a:t>
                </a:r>
                <a:endParaRPr lang="en-US" sz="1050" b="1" dirty="0">
                  <a:solidFill>
                    <a:srgbClr val="000000"/>
                  </a:solidFill>
                  <a:latin typeface="Arial"/>
                  <a:ea typeface="+mn-ea"/>
                  <a:cs typeface="+mn-cs"/>
                </a:endParaRPr>
              </a:p>
            </p:txBody>
          </p:sp>
          <p:sp>
            <p:nvSpPr>
              <p:cNvPr id="25" name="Text Box 11"/>
              <p:cNvSpPr txBox="1">
                <a:spLocks noChangeArrowheads="1"/>
              </p:cNvSpPr>
              <p:nvPr/>
            </p:nvSpPr>
            <p:spPr bwMode="auto">
              <a:xfrm>
                <a:off x="5410200" y="1828800"/>
                <a:ext cx="1232166" cy="410369"/>
              </a:xfrm>
              <a:prstGeom prst="rect">
                <a:avLst/>
              </a:prstGeom>
              <a:noFill/>
              <a:ln w="9525">
                <a:noFill/>
                <a:miter lim="800000"/>
                <a:headEnd/>
                <a:tailEnd/>
              </a:ln>
              <a:effectLst/>
            </p:spPr>
            <p:txBody>
              <a:bodyPr wrap="none">
                <a:spAutoFit/>
              </a:bodyPr>
              <a:lstStyle/>
              <a:p>
                <a:r>
                  <a:rPr lang="en-US" sz="1400" b="1" dirty="0" smtClean="0">
                    <a:solidFill>
                      <a:srgbClr val="000000"/>
                    </a:solidFill>
                    <a:latin typeface="Arial"/>
                    <a:ea typeface="+mn-ea"/>
                    <a:cs typeface="+mn-cs"/>
                  </a:rPr>
                  <a:t>Shared Pool</a:t>
                </a:r>
                <a:endParaRPr lang="en-US" sz="1400" b="1" dirty="0">
                  <a:solidFill>
                    <a:srgbClr val="000000"/>
                  </a:solidFill>
                  <a:latin typeface="Arial"/>
                  <a:ea typeface="+mn-ea"/>
                  <a:cs typeface="+mn-cs"/>
                </a:endParaRPr>
              </a:p>
            </p:txBody>
          </p:sp>
          <p:grpSp>
            <p:nvGrpSpPr>
              <p:cNvPr id="26" name="Group 65"/>
              <p:cNvGrpSpPr/>
              <p:nvPr/>
            </p:nvGrpSpPr>
            <p:grpSpPr>
              <a:xfrm>
                <a:off x="6400800" y="2743200"/>
                <a:ext cx="457200" cy="328295"/>
                <a:chOff x="7315200" y="4020977"/>
                <a:chExt cx="457200" cy="328295"/>
              </a:xfrm>
            </p:grpSpPr>
            <p:sp>
              <p:nvSpPr>
                <p:cNvPr id="32" name="Oval 33"/>
                <p:cNvSpPr>
                  <a:spLocks noChangeArrowheads="1"/>
                </p:cNvSpPr>
                <p:nvPr/>
              </p:nvSpPr>
              <p:spPr bwMode="auto">
                <a:xfrm>
                  <a:off x="7421880" y="4020977"/>
                  <a:ext cx="274320" cy="243839"/>
                </a:xfrm>
                <a:prstGeom prst="ellipse">
                  <a:avLst/>
                </a:prstGeom>
                <a:solidFill>
                  <a:schemeClr val="accent3"/>
                </a:solidFill>
                <a:ln w="9525">
                  <a:solidFill>
                    <a:schemeClr val="tx1"/>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90000"/>
                    </a:lnSpc>
                    <a:spcBef>
                      <a:spcPct val="50000"/>
                    </a:spcBef>
                    <a:buClr>
                      <a:srgbClr val="667263"/>
                    </a:buClr>
                  </a:pPr>
                  <a:endParaRPr lang="en-US" sz="2000" b="1">
                    <a:solidFill>
                      <a:srgbClr val="000000"/>
                    </a:solidFill>
                    <a:latin typeface="Arial" charset="0"/>
                    <a:ea typeface="+mn-ea"/>
                    <a:cs typeface="+mn-cs"/>
                  </a:endParaRPr>
                </a:p>
              </p:txBody>
            </p:sp>
            <p:sp>
              <p:nvSpPr>
                <p:cNvPr id="33" name="Text Box 34"/>
                <p:cNvSpPr txBox="1">
                  <a:spLocks noChangeArrowheads="1"/>
                </p:cNvSpPr>
                <p:nvPr/>
              </p:nvSpPr>
              <p:spPr bwMode="auto">
                <a:xfrm>
                  <a:off x="7315200" y="4020978"/>
                  <a:ext cx="457200" cy="328294"/>
                </a:xfrm>
                <a:prstGeom prst="rect">
                  <a:avLst/>
                </a:prstGeom>
                <a:noFill/>
                <a:ln w="9525">
                  <a:noFill/>
                  <a:miter lim="800000"/>
                  <a:headEnd/>
                  <a:tailEnd/>
                </a:ln>
                <a:effectLst/>
              </p:spPr>
              <p:txBody>
                <a:bodyPr wrap="square">
                  <a:spAutoFit/>
                </a:bodyPr>
                <a:lstStyle/>
                <a:p>
                  <a:pPr algn="ctr"/>
                  <a:r>
                    <a:rPr lang="en-US" sz="1000" dirty="0" err="1">
                      <a:solidFill>
                        <a:srgbClr val="000000"/>
                      </a:solidFill>
                      <a:latin typeface="Arial" charset="0"/>
                      <a:ea typeface="+mn-ea"/>
                      <a:cs typeface="+mn-cs"/>
                    </a:rPr>
                    <a:t>Cn</a:t>
                  </a:r>
                  <a:endParaRPr lang="en-US" sz="1000" dirty="0">
                    <a:solidFill>
                      <a:srgbClr val="000000"/>
                    </a:solidFill>
                    <a:latin typeface="Arial" charset="0"/>
                    <a:ea typeface="+mn-ea"/>
                    <a:cs typeface="+mn-cs"/>
                  </a:endParaRPr>
                </a:p>
              </p:txBody>
            </p:sp>
          </p:grpSp>
          <p:sp>
            <p:nvSpPr>
              <p:cNvPr id="27" name="Oval 33"/>
              <p:cNvSpPr>
                <a:spLocks noChangeArrowheads="1"/>
              </p:cNvSpPr>
              <p:nvPr/>
            </p:nvSpPr>
            <p:spPr bwMode="auto">
              <a:xfrm>
                <a:off x="5516880" y="2743200"/>
                <a:ext cx="274320" cy="243839"/>
              </a:xfrm>
              <a:prstGeom prst="ellipse">
                <a:avLst/>
              </a:prstGeom>
              <a:solidFill>
                <a:schemeClr val="accent3"/>
              </a:solidFill>
              <a:ln w="9525">
                <a:solidFill>
                  <a:schemeClr val="tx1"/>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90000"/>
                  </a:lnSpc>
                  <a:spcBef>
                    <a:spcPct val="50000"/>
                  </a:spcBef>
                  <a:buClr>
                    <a:srgbClr val="667263"/>
                  </a:buClr>
                </a:pPr>
                <a:endParaRPr lang="en-US" sz="2000" b="1">
                  <a:solidFill>
                    <a:srgbClr val="000000"/>
                  </a:solidFill>
                  <a:latin typeface="Arial" charset="0"/>
                  <a:ea typeface="+mn-ea"/>
                  <a:cs typeface="+mn-cs"/>
                </a:endParaRPr>
              </a:p>
            </p:txBody>
          </p:sp>
          <p:sp>
            <p:nvSpPr>
              <p:cNvPr id="28" name="Text Box 34"/>
              <p:cNvSpPr txBox="1">
                <a:spLocks noChangeArrowheads="1"/>
              </p:cNvSpPr>
              <p:nvPr/>
            </p:nvSpPr>
            <p:spPr bwMode="auto">
              <a:xfrm>
                <a:off x="5410200" y="2743201"/>
                <a:ext cx="457200" cy="328295"/>
              </a:xfrm>
              <a:prstGeom prst="rect">
                <a:avLst/>
              </a:prstGeom>
              <a:noFill/>
              <a:ln w="9525">
                <a:noFill/>
                <a:miter lim="800000"/>
                <a:headEnd/>
                <a:tailEnd/>
              </a:ln>
              <a:effectLst/>
            </p:spPr>
            <p:txBody>
              <a:bodyPr wrap="square">
                <a:spAutoFit/>
              </a:bodyPr>
              <a:lstStyle/>
              <a:p>
                <a:pPr algn="ctr"/>
                <a:r>
                  <a:rPr lang="en-US" sz="1000" dirty="0" smtClean="0">
                    <a:solidFill>
                      <a:srgbClr val="000000"/>
                    </a:solidFill>
                    <a:latin typeface="Arial" charset="0"/>
                    <a:ea typeface="+mn-ea"/>
                    <a:cs typeface="+mn-cs"/>
                  </a:rPr>
                  <a:t>C1</a:t>
                </a:r>
                <a:endParaRPr lang="en-US" sz="1000" dirty="0">
                  <a:solidFill>
                    <a:srgbClr val="000000"/>
                  </a:solidFill>
                  <a:latin typeface="Arial" charset="0"/>
                  <a:ea typeface="+mn-ea"/>
                  <a:cs typeface="+mn-cs"/>
                </a:endParaRPr>
              </a:p>
            </p:txBody>
          </p:sp>
          <p:sp>
            <p:nvSpPr>
              <p:cNvPr id="29" name="Oval 33"/>
              <p:cNvSpPr>
                <a:spLocks noChangeArrowheads="1"/>
              </p:cNvSpPr>
              <p:nvPr/>
            </p:nvSpPr>
            <p:spPr bwMode="auto">
              <a:xfrm>
                <a:off x="5897880" y="2743200"/>
                <a:ext cx="274320" cy="243839"/>
              </a:xfrm>
              <a:prstGeom prst="ellipse">
                <a:avLst/>
              </a:prstGeom>
              <a:solidFill>
                <a:schemeClr val="accent3"/>
              </a:solidFill>
              <a:ln w="9525">
                <a:solidFill>
                  <a:schemeClr val="tx1"/>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90000"/>
                  </a:lnSpc>
                  <a:spcBef>
                    <a:spcPct val="50000"/>
                  </a:spcBef>
                  <a:buClr>
                    <a:srgbClr val="667263"/>
                  </a:buClr>
                </a:pPr>
                <a:endParaRPr lang="en-US" sz="2000" b="1">
                  <a:solidFill>
                    <a:srgbClr val="000000"/>
                  </a:solidFill>
                  <a:latin typeface="Arial" charset="0"/>
                  <a:ea typeface="+mn-ea"/>
                  <a:cs typeface="+mn-cs"/>
                </a:endParaRPr>
              </a:p>
            </p:txBody>
          </p:sp>
          <p:sp>
            <p:nvSpPr>
              <p:cNvPr id="30" name="Text Box 34"/>
              <p:cNvSpPr txBox="1">
                <a:spLocks noChangeArrowheads="1"/>
              </p:cNvSpPr>
              <p:nvPr/>
            </p:nvSpPr>
            <p:spPr bwMode="auto">
              <a:xfrm>
                <a:off x="5791200" y="2743201"/>
                <a:ext cx="457200" cy="328295"/>
              </a:xfrm>
              <a:prstGeom prst="rect">
                <a:avLst/>
              </a:prstGeom>
              <a:noFill/>
              <a:ln w="9525">
                <a:noFill/>
                <a:miter lim="800000"/>
                <a:headEnd/>
                <a:tailEnd/>
              </a:ln>
              <a:effectLst/>
            </p:spPr>
            <p:txBody>
              <a:bodyPr wrap="square">
                <a:spAutoFit/>
              </a:bodyPr>
              <a:lstStyle/>
              <a:p>
                <a:pPr algn="ctr"/>
                <a:r>
                  <a:rPr lang="en-US" sz="1000" dirty="0" smtClean="0">
                    <a:solidFill>
                      <a:srgbClr val="000000"/>
                    </a:solidFill>
                    <a:latin typeface="Arial" charset="0"/>
                    <a:ea typeface="+mn-ea"/>
                    <a:cs typeface="+mn-cs"/>
                  </a:rPr>
                  <a:t>C2</a:t>
                </a:r>
                <a:endParaRPr lang="en-US" sz="1000" dirty="0">
                  <a:solidFill>
                    <a:srgbClr val="000000"/>
                  </a:solidFill>
                  <a:latin typeface="Arial" charset="0"/>
                  <a:ea typeface="+mn-ea"/>
                  <a:cs typeface="+mn-cs"/>
                </a:endParaRPr>
              </a:p>
            </p:txBody>
          </p:sp>
          <p:sp>
            <p:nvSpPr>
              <p:cNvPr id="31" name="TextBox 30"/>
              <p:cNvSpPr txBox="1"/>
              <p:nvPr/>
            </p:nvSpPr>
            <p:spPr>
              <a:xfrm>
                <a:off x="6096000" y="2602468"/>
                <a:ext cx="457200" cy="499281"/>
              </a:xfrm>
              <a:prstGeom prst="rect">
                <a:avLst/>
              </a:prstGeom>
              <a:noFill/>
            </p:spPr>
            <p:txBody>
              <a:bodyPr wrap="square" rtlCol="0">
                <a:spAutoFit/>
              </a:bodyPr>
              <a:lstStyle/>
              <a:p>
                <a:pPr algn="ctr">
                  <a:lnSpc>
                    <a:spcPct val="90000"/>
                  </a:lnSpc>
                  <a:spcBef>
                    <a:spcPct val="50000"/>
                  </a:spcBef>
                  <a:buClr>
                    <a:srgbClr val="667263"/>
                  </a:buClr>
                </a:pPr>
                <a:r>
                  <a:rPr lang="en-US" sz="2000" b="1" dirty="0" smtClean="0">
                    <a:solidFill>
                      <a:srgbClr val="000000"/>
                    </a:solidFill>
                    <a:latin typeface="Arial" charset="0"/>
                    <a:ea typeface="+mn-ea"/>
                    <a:cs typeface="+mn-cs"/>
                  </a:rPr>
                  <a:t>…</a:t>
                </a:r>
                <a:endParaRPr lang="en-US" sz="2000" b="1" dirty="0">
                  <a:solidFill>
                    <a:srgbClr val="000000"/>
                  </a:solidFill>
                  <a:latin typeface="Arial" charset="0"/>
                  <a:ea typeface="+mn-ea"/>
                  <a:cs typeface="+mn-cs"/>
                </a:endParaRPr>
              </a:p>
            </p:txBody>
          </p:sp>
        </p:grpSp>
        <p:cxnSp>
          <p:nvCxnSpPr>
            <p:cNvPr id="41" name="Straight Arrow Connector 40"/>
            <p:cNvCxnSpPr/>
            <p:nvPr/>
          </p:nvCxnSpPr>
          <p:spPr bwMode="auto">
            <a:xfrm flipH="1">
              <a:off x="2362200" y="2533650"/>
              <a:ext cx="1638300" cy="1057275"/>
            </a:xfrm>
            <a:prstGeom prst="straightConnector1">
              <a:avLst/>
            </a:prstGeom>
            <a:noFill/>
            <a:ln w="28575" cap="flat" cmpd="sng" algn="ctr">
              <a:solidFill>
                <a:schemeClr val="tx1"/>
              </a:solidFill>
              <a:prstDash val="solid"/>
              <a:round/>
              <a:headEnd type="none" w="med" len="med"/>
              <a:tailEnd type="triangle" w="med" len="med"/>
            </a:ln>
            <a:effectLst/>
          </p:spPr>
        </p:cxnSp>
        <p:sp>
          <p:nvSpPr>
            <p:cNvPr id="42" name="TextBox 41"/>
            <p:cNvSpPr txBox="1"/>
            <p:nvPr/>
          </p:nvSpPr>
          <p:spPr>
            <a:xfrm>
              <a:off x="2752725" y="2909888"/>
              <a:ext cx="285750" cy="369332"/>
            </a:xfrm>
            <a:prstGeom prst="rect">
              <a:avLst/>
            </a:prstGeom>
            <a:noFill/>
          </p:spPr>
          <p:txBody>
            <a:bodyPr wrap="square" rtlCol="0">
              <a:spAutoFit/>
            </a:bodyPr>
            <a:lstStyle/>
            <a:p>
              <a:pPr algn="ctr">
                <a:lnSpc>
                  <a:spcPct val="90000"/>
                </a:lnSpc>
                <a:spcBef>
                  <a:spcPct val="50000"/>
                </a:spcBef>
                <a:buClr>
                  <a:srgbClr val="667263"/>
                </a:buClr>
              </a:pPr>
              <a:r>
                <a:rPr lang="en-US" sz="2000" b="1" dirty="0" smtClean="0">
                  <a:solidFill>
                    <a:srgbClr val="667263"/>
                  </a:solidFill>
                  <a:latin typeface="Arial" charset="0"/>
                  <a:ea typeface="+mn-ea"/>
                  <a:cs typeface="+mn-cs"/>
                </a:rPr>
                <a:t>3</a:t>
              </a:r>
              <a:endParaRPr lang="en-US" sz="2000" b="1" dirty="0">
                <a:solidFill>
                  <a:srgbClr val="667263"/>
                </a:solidFill>
                <a:latin typeface="Arial" charset="0"/>
                <a:ea typeface="+mn-ea"/>
                <a:cs typeface="+mn-cs"/>
              </a:endParaRPr>
            </a:p>
          </p:txBody>
        </p:sp>
      </p:grpSp>
      <p:grpSp>
        <p:nvGrpSpPr>
          <p:cNvPr id="67" name="Group 66"/>
          <p:cNvGrpSpPr/>
          <p:nvPr/>
        </p:nvGrpSpPr>
        <p:grpSpPr>
          <a:xfrm>
            <a:off x="3819525" y="2705100"/>
            <a:ext cx="4972050" cy="1403525"/>
            <a:chOff x="3819525" y="3000375"/>
            <a:chExt cx="4972050" cy="1403525"/>
          </a:xfrm>
        </p:grpSpPr>
        <p:sp>
          <p:nvSpPr>
            <p:cNvPr id="17" name="Rectangle 16"/>
            <p:cNvSpPr/>
            <p:nvPr/>
          </p:nvSpPr>
          <p:spPr bwMode="auto">
            <a:xfrm>
              <a:off x="7210425" y="3710870"/>
              <a:ext cx="1524000" cy="290465"/>
            </a:xfrm>
            <a:prstGeom prst="rect">
              <a:avLst/>
            </a:prstGeom>
            <a:solidFill>
              <a:schemeClr val="tx2">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2075" tIns="46038" rIns="92075" bIns="46038" numCol="1" rtlCol="0" anchor="t" anchorCtr="0" compatLnSpc="1">
              <a:prstTxWarp prst="textNoShape">
                <a:avLst/>
              </a:prstTxWarp>
              <a:spAutoFit/>
            </a:bodyPr>
            <a:lstStyle/>
            <a:p>
              <a:pPr marL="119063" indent="-119063">
                <a:lnSpc>
                  <a:spcPct val="90000"/>
                </a:lnSpc>
                <a:spcBef>
                  <a:spcPct val="50000"/>
                </a:spcBef>
                <a:buClr>
                  <a:srgbClr val="667263"/>
                </a:buClr>
              </a:pPr>
              <a:r>
                <a:rPr lang="en-US" sz="1400" b="1" dirty="0" smtClean="0">
                  <a:solidFill>
                    <a:srgbClr val="000000"/>
                  </a:solidFill>
                  <a:latin typeface="Arial" charset="0"/>
                  <a:ea typeface="+mn-ea"/>
                  <a:cs typeface="+mn-cs"/>
                </a:rPr>
                <a:t>Cost Estimator</a:t>
              </a:r>
            </a:p>
          </p:txBody>
        </p:sp>
        <p:grpSp>
          <p:nvGrpSpPr>
            <p:cNvPr id="66" name="Group 65"/>
            <p:cNvGrpSpPr/>
            <p:nvPr/>
          </p:nvGrpSpPr>
          <p:grpSpPr>
            <a:xfrm>
              <a:off x="3819525" y="3000375"/>
              <a:ext cx="4972050" cy="1403525"/>
              <a:chOff x="3819525" y="3000375"/>
              <a:chExt cx="4972050" cy="1403525"/>
            </a:xfrm>
          </p:grpSpPr>
          <p:sp>
            <p:nvSpPr>
              <p:cNvPr id="45" name="Rectangle 44"/>
              <p:cNvSpPr/>
              <p:nvPr/>
            </p:nvSpPr>
            <p:spPr bwMode="auto">
              <a:xfrm>
                <a:off x="3943350" y="3272720"/>
                <a:ext cx="2057400" cy="290465"/>
              </a:xfrm>
              <a:prstGeom prst="rect">
                <a:avLst/>
              </a:prstGeom>
              <a:solidFill>
                <a:schemeClr val="tx2">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2075" tIns="46038" rIns="92075" bIns="46038" numCol="1" rtlCol="0" anchor="t" anchorCtr="0" compatLnSpc="1">
                <a:prstTxWarp prst="textNoShape">
                  <a:avLst/>
                </a:prstTxWarp>
                <a:spAutoFit/>
              </a:bodyPr>
              <a:lstStyle/>
              <a:p>
                <a:pPr marL="119063" indent="-119063">
                  <a:lnSpc>
                    <a:spcPct val="90000"/>
                  </a:lnSpc>
                  <a:spcBef>
                    <a:spcPct val="50000"/>
                  </a:spcBef>
                  <a:buClr>
                    <a:srgbClr val="667263"/>
                  </a:buClr>
                </a:pPr>
                <a:r>
                  <a:rPr lang="en-US" sz="1400" b="1" dirty="0" smtClean="0">
                    <a:solidFill>
                      <a:srgbClr val="000000"/>
                    </a:solidFill>
                    <a:latin typeface="Arial" charset="0"/>
                    <a:ea typeface="+mn-ea"/>
                    <a:cs typeface="+mn-cs"/>
                  </a:rPr>
                  <a:t>Query Transformation</a:t>
                </a:r>
              </a:p>
            </p:txBody>
          </p:sp>
          <p:sp>
            <p:nvSpPr>
              <p:cNvPr id="46" name="Rectangle 45"/>
              <p:cNvSpPr/>
              <p:nvPr/>
            </p:nvSpPr>
            <p:spPr bwMode="auto">
              <a:xfrm>
                <a:off x="4010025" y="3729920"/>
                <a:ext cx="1638300" cy="290465"/>
              </a:xfrm>
              <a:prstGeom prst="rect">
                <a:avLst/>
              </a:prstGeom>
              <a:solidFill>
                <a:schemeClr val="tx2">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2075" tIns="46038" rIns="92075" bIns="46038" numCol="1" rtlCol="0" anchor="t" anchorCtr="0" compatLnSpc="1">
                <a:prstTxWarp prst="textNoShape">
                  <a:avLst/>
                </a:prstTxWarp>
                <a:spAutoFit/>
              </a:bodyPr>
              <a:lstStyle/>
              <a:p>
                <a:pPr marL="119063" indent="-119063">
                  <a:lnSpc>
                    <a:spcPct val="90000"/>
                  </a:lnSpc>
                  <a:spcBef>
                    <a:spcPct val="50000"/>
                  </a:spcBef>
                  <a:buClr>
                    <a:srgbClr val="667263"/>
                  </a:buClr>
                </a:pPr>
                <a:r>
                  <a:rPr lang="en-US" sz="1400" b="1" dirty="0" smtClean="0">
                    <a:solidFill>
                      <a:srgbClr val="000000"/>
                    </a:solidFill>
                    <a:latin typeface="Arial" charset="0"/>
                    <a:ea typeface="+mn-ea"/>
                    <a:cs typeface="+mn-cs"/>
                  </a:rPr>
                  <a:t>Plan Generator</a:t>
                </a:r>
              </a:p>
            </p:txBody>
          </p:sp>
          <p:sp>
            <p:nvSpPr>
              <p:cNvPr id="47" name="Line 19"/>
              <p:cNvSpPr>
                <a:spLocks noChangeShapeType="1"/>
              </p:cNvSpPr>
              <p:nvPr/>
            </p:nvSpPr>
            <p:spPr bwMode="auto">
              <a:xfrm>
                <a:off x="4391025" y="3000375"/>
                <a:ext cx="0" cy="171450"/>
              </a:xfrm>
              <a:prstGeom prst="line">
                <a:avLst/>
              </a:prstGeom>
              <a:noFill/>
              <a:ln w="28575">
                <a:solidFill>
                  <a:schemeClr val="tx1"/>
                </a:solidFill>
                <a:round/>
                <a:headEnd/>
                <a:tailEnd type="triangle" w="med" len="med"/>
              </a:ln>
              <a:effectLst/>
            </p:spPr>
            <p:txBody>
              <a:bodyPr/>
              <a:lstStyle/>
              <a:p>
                <a:pPr algn="ctr">
                  <a:lnSpc>
                    <a:spcPct val="90000"/>
                  </a:lnSpc>
                  <a:spcBef>
                    <a:spcPct val="50000"/>
                  </a:spcBef>
                  <a:buClr>
                    <a:srgbClr val="667263"/>
                  </a:buClr>
                </a:pPr>
                <a:endParaRPr lang="en-US" sz="2000" b="1">
                  <a:solidFill>
                    <a:srgbClr val="000000"/>
                  </a:solidFill>
                  <a:latin typeface="Arial" charset="0"/>
                  <a:ea typeface="+mn-ea"/>
                  <a:cs typeface="+mn-cs"/>
                </a:endParaRPr>
              </a:p>
            </p:txBody>
          </p:sp>
          <p:sp>
            <p:nvSpPr>
              <p:cNvPr id="48" name="Line 19"/>
              <p:cNvSpPr>
                <a:spLocks noChangeShapeType="1"/>
              </p:cNvSpPr>
              <p:nvPr/>
            </p:nvSpPr>
            <p:spPr bwMode="auto">
              <a:xfrm>
                <a:off x="4391025" y="3524250"/>
                <a:ext cx="0" cy="171450"/>
              </a:xfrm>
              <a:prstGeom prst="line">
                <a:avLst/>
              </a:prstGeom>
              <a:noFill/>
              <a:ln w="28575">
                <a:solidFill>
                  <a:schemeClr val="tx1"/>
                </a:solidFill>
                <a:round/>
                <a:headEnd/>
                <a:tailEnd type="triangle" w="med" len="med"/>
              </a:ln>
              <a:effectLst/>
            </p:spPr>
            <p:txBody>
              <a:bodyPr/>
              <a:lstStyle/>
              <a:p>
                <a:pPr algn="ctr">
                  <a:lnSpc>
                    <a:spcPct val="90000"/>
                  </a:lnSpc>
                  <a:spcBef>
                    <a:spcPct val="50000"/>
                  </a:spcBef>
                  <a:buClr>
                    <a:srgbClr val="667263"/>
                  </a:buClr>
                </a:pPr>
                <a:endParaRPr lang="en-US" sz="2000" b="1">
                  <a:solidFill>
                    <a:srgbClr val="000000"/>
                  </a:solidFill>
                  <a:latin typeface="Arial" charset="0"/>
                  <a:ea typeface="+mn-ea"/>
                  <a:cs typeface="+mn-cs"/>
                </a:endParaRPr>
              </a:p>
            </p:txBody>
          </p:sp>
          <p:sp>
            <p:nvSpPr>
              <p:cNvPr id="50" name="Line 16"/>
              <p:cNvSpPr>
                <a:spLocks noChangeShapeType="1"/>
              </p:cNvSpPr>
              <p:nvPr/>
            </p:nvSpPr>
            <p:spPr bwMode="auto">
              <a:xfrm flipH="1" flipV="1">
                <a:off x="5619752" y="3852863"/>
                <a:ext cx="1600197" cy="23812"/>
              </a:xfrm>
              <a:prstGeom prst="line">
                <a:avLst/>
              </a:prstGeom>
              <a:noFill/>
              <a:ln w="28575">
                <a:solidFill>
                  <a:schemeClr val="tx1"/>
                </a:solidFill>
                <a:round/>
                <a:headEnd/>
                <a:tailEnd type="triangle" w="med" len="med"/>
              </a:ln>
              <a:effectLst/>
            </p:spPr>
            <p:txBody>
              <a:bodyPr/>
              <a:lstStyle/>
              <a:p>
                <a:pPr algn="ctr">
                  <a:lnSpc>
                    <a:spcPct val="90000"/>
                  </a:lnSpc>
                  <a:spcBef>
                    <a:spcPct val="50000"/>
                  </a:spcBef>
                  <a:buClr>
                    <a:srgbClr val="667263"/>
                  </a:buClr>
                </a:pPr>
                <a:endParaRPr lang="en-US" sz="2000" b="1">
                  <a:solidFill>
                    <a:srgbClr val="000000"/>
                  </a:solidFill>
                  <a:latin typeface="Arial" charset="0"/>
                  <a:ea typeface="+mn-ea"/>
                  <a:cs typeface="+mn-cs"/>
                </a:endParaRPr>
              </a:p>
            </p:txBody>
          </p:sp>
          <p:sp>
            <p:nvSpPr>
              <p:cNvPr id="51" name="Line 15"/>
              <p:cNvSpPr>
                <a:spLocks noChangeShapeType="1"/>
              </p:cNvSpPr>
              <p:nvPr/>
            </p:nvSpPr>
            <p:spPr bwMode="auto">
              <a:xfrm flipV="1">
                <a:off x="5629275" y="3162300"/>
                <a:ext cx="1885950" cy="628650"/>
              </a:xfrm>
              <a:prstGeom prst="line">
                <a:avLst/>
              </a:prstGeom>
              <a:noFill/>
              <a:ln w="28575">
                <a:solidFill>
                  <a:schemeClr val="tx1"/>
                </a:solidFill>
                <a:round/>
                <a:headEnd type="triangle" w="med" len="med"/>
                <a:tailEnd/>
              </a:ln>
              <a:effectLst/>
            </p:spPr>
            <p:txBody>
              <a:bodyPr/>
              <a:lstStyle/>
              <a:p>
                <a:pPr algn="ctr">
                  <a:lnSpc>
                    <a:spcPct val="90000"/>
                  </a:lnSpc>
                  <a:spcBef>
                    <a:spcPct val="50000"/>
                  </a:spcBef>
                  <a:buClr>
                    <a:srgbClr val="667263"/>
                  </a:buClr>
                </a:pPr>
                <a:endParaRPr lang="en-US" sz="2000" b="1">
                  <a:solidFill>
                    <a:srgbClr val="000000"/>
                  </a:solidFill>
                  <a:latin typeface="Arial" charset="0"/>
                  <a:ea typeface="+mn-ea"/>
                  <a:cs typeface="+mn-cs"/>
                </a:endParaRPr>
              </a:p>
            </p:txBody>
          </p:sp>
          <p:sp>
            <p:nvSpPr>
              <p:cNvPr id="52" name="Line 17"/>
              <p:cNvSpPr>
                <a:spLocks noChangeShapeType="1"/>
              </p:cNvSpPr>
              <p:nvPr/>
            </p:nvSpPr>
            <p:spPr bwMode="auto">
              <a:xfrm flipH="1">
                <a:off x="6010274" y="3019425"/>
                <a:ext cx="1381125" cy="409575"/>
              </a:xfrm>
              <a:prstGeom prst="line">
                <a:avLst/>
              </a:prstGeom>
              <a:noFill/>
              <a:ln w="28575">
                <a:solidFill>
                  <a:schemeClr val="tx1"/>
                </a:solidFill>
                <a:round/>
                <a:headEnd/>
                <a:tailEnd type="triangle" w="med" len="med"/>
              </a:ln>
              <a:effectLst/>
            </p:spPr>
            <p:txBody>
              <a:bodyPr/>
              <a:lstStyle/>
              <a:p>
                <a:pPr algn="ctr">
                  <a:lnSpc>
                    <a:spcPct val="90000"/>
                  </a:lnSpc>
                  <a:spcBef>
                    <a:spcPct val="50000"/>
                  </a:spcBef>
                  <a:buClr>
                    <a:srgbClr val="667263"/>
                  </a:buClr>
                </a:pPr>
                <a:endParaRPr lang="en-US" sz="2000" b="1">
                  <a:solidFill>
                    <a:srgbClr val="000000"/>
                  </a:solidFill>
                  <a:latin typeface="Arial" charset="0"/>
                  <a:ea typeface="+mn-ea"/>
                  <a:cs typeface="+mn-cs"/>
                </a:endParaRPr>
              </a:p>
            </p:txBody>
          </p:sp>
          <p:grpSp>
            <p:nvGrpSpPr>
              <p:cNvPr id="54" name="Group 50"/>
              <p:cNvGrpSpPr/>
              <p:nvPr/>
            </p:nvGrpSpPr>
            <p:grpSpPr>
              <a:xfrm>
                <a:off x="3819525" y="3200400"/>
                <a:ext cx="4972050" cy="933450"/>
                <a:chOff x="3886200" y="4038600"/>
                <a:chExt cx="4972050" cy="1244600"/>
              </a:xfrm>
            </p:grpSpPr>
            <p:sp>
              <p:nvSpPr>
                <p:cNvPr id="55" name="Line 25"/>
                <p:cNvSpPr>
                  <a:spLocks noChangeShapeType="1"/>
                </p:cNvSpPr>
                <p:nvPr/>
              </p:nvSpPr>
              <p:spPr bwMode="auto">
                <a:xfrm>
                  <a:off x="3886200" y="4038600"/>
                  <a:ext cx="2209800" cy="0"/>
                </a:xfrm>
                <a:prstGeom prst="line">
                  <a:avLst/>
                </a:prstGeom>
                <a:noFill/>
                <a:ln w="28575" cap="rnd">
                  <a:solidFill>
                    <a:srgbClr val="7F7F7F"/>
                  </a:solidFill>
                  <a:prstDash val="sysDot"/>
                  <a:round/>
                  <a:headEnd/>
                  <a:tailEnd/>
                </a:ln>
                <a:effectLst/>
              </p:spPr>
              <p:txBody>
                <a:bodyPr/>
                <a:lstStyle/>
                <a:p>
                  <a:pPr algn="ctr">
                    <a:lnSpc>
                      <a:spcPct val="90000"/>
                    </a:lnSpc>
                    <a:spcBef>
                      <a:spcPct val="50000"/>
                    </a:spcBef>
                    <a:buClr>
                      <a:srgbClr val="667263"/>
                    </a:buClr>
                  </a:pPr>
                  <a:endParaRPr lang="en-US" sz="2000" b="1">
                    <a:solidFill>
                      <a:srgbClr val="000000"/>
                    </a:solidFill>
                    <a:latin typeface="Arial" charset="0"/>
                    <a:ea typeface="+mn-ea"/>
                    <a:cs typeface="+mn-cs"/>
                  </a:endParaRPr>
                </a:p>
              </p:txBody>
            </p:sp>
            <p:sp>
              <p:nvSpPr>
                <p:cNvPr id="56" name="Line 26"/>
                <p:cNvSpPr>
                  <a:spLocks noChangeShapeType="1"/>
                </p:cNvSpPr>
                <p:nvPr/>
              </p:nvSpPr>
              <p:spPr bwMode="auto">
                <a:xfrm>
                  <a:off x="6096000" y="4038600"/>
                  <a:ext cx="19050" cy="546100"/>
                </a:xfrm>
                <a:prstGeom prst="line">
                  <a:avLst/>
                </a:prstGeom>
                <a:noFill/>
                <a:ln w="28575" cap="rnd">
                  <a:solidFill>
                    <a:schemeClr val="accent1"/>
                  </a:solidFill>
                  <a:prstDash val="sysDot"/>
                  <a:round/>
                  <a:headEnd/>
                  <a:tailEnd/>
                </a:ln>
                <a:effectLst/>
              </p:spPr>
              <p:txBody>
                <a:bodyPr/>
                <a:lstStyle/>
                <a:p>
                  <a:pPr algn="ctr">
                    <a:lnSpc>
                      <a:spcPct val="90000"/>
                    </a:lnSpc>
                    <a:spcBef>
                      <a:spcPct val="50000"/>
                    </a:spcBef>
                    <a:buClr>
                      <a:srgbClr val="667263"/>
                    </a:buClr>
                  </a:pPr>
                  <a:endParaRPr lang="en-US" sz="2000" b="1">
                    <a:solidFill>
                      <a:srgbClr val="000000"/>
                    </a:solidFill>
                    <a:latin typeface="Arial" charset="0"/>
                    <a:ea typeface="+mn-ea"/>
                    <a:cs typeface="+mn-cs"/>
                  </a:endParaRPr>
                </a:p>
              </p:txBody>
            </p:sp>
            <p:sp>
              <p:nvSpPr>
                <p:cNvPr id="57" name="Line 27"/>
                <p:cNvSpPr>
                  <a:spLocks noChangeShapeType="1"/>
                </p:cNvSpPr>
                <p:nvPr/>
              </p:nvSpPr>
              <p:spPr bwMode="auto">
                <a:xfrm>
                  <a:off x="6096000" y="4572000"/>
                  <a:ext cx="2762250" cy="25400"/>
                </a:xfrm>
                <a:prstGeom prst="line">
                  <a:avLst/>
                </a:prstGeom>
                <a:noFill/>
                <a:ln w="28575" cap="rnd">
                  <a:solidFill>
                    <a:schemeClr val="accent1"/>
                  </a:solidFill>
                  <a:prstDash val="sysDot"/>
                  <a:round/>
                  <a:headEnd/>
                  <a:tailEnd/>
                </a:ln>
                <a:effectLst/>
              </p:spPr>
              <p:txBody>
                <a:bodyPr/>
                <a:lstStyle/>
                <a:p>
                  <a:pPr algn="ctr">
                    <a:lnSpc>
                      <a:spcPct val="90000"/>
                    </a:lnSpc>
                    <a:spcBef>
                      <a:spcPct val="50000"/>
                    </a:spcBef>
                    <a:buClr>
                      <a:srgbClr val="667263"/>
                    </a:buClr>
                  </a:pPr>
                  <a:endParaRPr lang="en-US" sz="2000" b="1">
                    <a:solidFill>
                      <a:srgbClr val="000000"/>
                    </a:solidFill>
                    <a:latin typeface="Arial" charset="0"/>
                    <a:ea typeface="+mn-ea"/>
                    <a:cs typeface="+mn-cs"/>
                  </a:endParaRPr>
                </a:p>
              </p:txBody>
            </p:sp>
            <p:sp>
              <p:nvSpPr>
                <p:cNvPr id="58" name="Line 22"/>
                <p:cNvSpPr>
                  <a:spLocks noChangeShapeType="1"/>
                </p:cNvSpPr>
                <p:nvPr/>
              </p:nvSpPr>
              <p:spPr bwMode="auto">
                <a:xfrm>
                  <a:off x="8829675" y="4622800"/>
                  <a:ext cx="9525" cy="660400"/>
                </a:xfrm>
                <a:prstGeom prst="line">
                  <a:avLst/>
                </a:prstGeom>
                <a:noFill/>
                <a:ln w="28575" cap="rnd">
                  <a:solidFill>
                    <a:schemeClr val="accent1"/>
                  </a:solidFill>
                  <a:prstDash val="sysDot"/>
                  <a:round/>
                  <a:headEnd/>
                  <a:tailEnd/>
                </a:ln>
                <a:effectLst/>
              </p:spPr>
              <p:txBody>
                <a:bodyPr/>
                <a:lstStyle/>
                <a:p>
                  <a:pPr algn="ctr">
                    <a:lnSpc>
                      <a:spcPct val="90000"/>
                    </a:lnSpc>
                    <a:spcBef>
                      <a:spcPct val="50000"/>
                    </a:spcBef>
                    <a:buClr>
                      <a:srgbClr val="667263"/>
                    </a:buClr>
                  </a:pPr>
                  <a:endParaRPr lang="en-US" sz="2000" b="1">
                    <a:solidFill>
                      <a:srgbClr val="000000"/>
                    </a:solidFill>
                    <a:latin typeface="Arial" charset="0"/>
                    <a:ea typeface="+mn-ea"/>
                    <a:cs typeface="+mn-cs"/>
                  </a:endParaRPr>
                </a:p>
              </p:txBody>
            </p:sp>
            <p:sp>
              <p:nvSpPr>
                <p:cNvPr id="59" name="Line 22"/>
                <p:cNvSpPr>
                  <a:spLocks noChangeShapeType="1"/>
                </p:cNvSpPr>
                <p:nvPr/>
              </p:nvSpPr>
              <p:spPr bwMode="auto">
                <a:xfrm>
                  <a:off x="3886200" y="4038600"/>
                  <a:ext cx="0" cy="1143000"/>
                </a:xfrm>
                <a:prstGeom prst="line">
                  <a:avLst/>
                </a:prstGeom>
                <a:noFill/>
                <a:ln w="28575" cap="rnd">
                  <a:solidFill>
                    <a:schemeClr val="accent1"/>
                  </a:solidFill>
                  <a:prstDash val="sysDot"/>
                  <a:round/>
                  <a:headEnd/>
                  <a:tailEnd/>
                </a:ln>
                <a:effectLst/>
              </p:spPr>
              <p:txBody>
                <a:bodyPr/>
                <a:lstStyle/>
                <a:p>
                  <a:pPr algn="ctr">
                    <a:lnSpc>
                      <a:spcPct val="90000"/>
                    </a:lnSpc>
                    <a:spcBef>
                      <a:spcPct val="50000"/>
                    </a:spcBef>
                    <a:buClr>
                      <a:srgbClr val="667263"/>
                    </a:buClr>
                  </a:pPr>
                  <a:endParaRPr lang="en-US" sz="2000" b="1">
                    <a:solidFill>
                      <a:srgbClr val="000000"/>
                    </a:solidFill>
                    <a:latin typeface="Arial" charset="0"/>
                    <a:ea typeface="+mn-ea"/>
                    <a:cs typeface="+mn-cs"/>
                  </a:endParaRPr>
                </a:p>
              </p:txBody>
            </p:sp>
            <p:sp>
              <p:nvSpPr>
                <p:cNvPr id="60" name="Line 23"/>
                <p:cNvSpPr>
                  <a:spLocks noChangeShapeType="1"/>
                </p:cNvSpPr>
                <p:nvPr/>
              </p:nvSpPr>
              <p:spPr bwMode="auto">
                <a:xfrm>
                  <a:off x="3962400" y="5181599"/>
                  <a:ext cx="4876800" cy="38100"/>
                </a:xfrm>
                <a:prstGeom prst="line">
                  <a:avLst/>
                </a:prstGeom>
                <a:noFill/>
                <a:ln w="28575" cap="rnd">
                  <a:solidFill>
                    <a:schemeClr val="accent1"/>
                  </a:solidFill>
                  <a:prstDash val="sysDot"/>
                  <a:round/>
                  <a:headEnd/>
                  <a:tailEnd/>
                </a:ln>
                <a:effectLst/>
              </p:spPr>
              <p:txBody>
                <a:bodyPr/>
                <a:lstStyle/>
                <a:p>
                  <a:pPr algn="ctr">
                    <a:lnSpc>
                      <a:spcPct val="90000"/>
                    </a:lnSpc>
                    <a:spcBef>
                      <a:spcPct val="50000"/>
                    </a:spcBef>
                    <a:buClr>
                      <a:srgbClr val="667263"/>
                    </a:buClr>
                  </a:pPr>
                  <a:endParaRPr lang="en-US" sz="2000" b="1">
                    <a:solidFill>
                      <a:srgbClr val="000000"/>
                    </a:solidFill>
                    <a:latin typeface="Arial" charset="0"/>
                    <a:ea typeface="+mn-ea"/>
                    <a:cs typeface="+mn-cs"/>
                  </a:endParaRPr>
                </a:p>
              </p:txBody>
            </p:sp>
          </p:grpSp>
          <p:sp>
            <p:nvSpPr>
              <p:cNvPr id="64" name="TextBox 63"/>
              <p:cNvSpPr txBox="1"/>
              <p:nvPr/>
            </p:nvSpPr>
            <p:spPr>
              <a:xfrm>
                <a:off x="6105525" y="4057651"/>
                <a:ext cx="1447800" cy="346249"/>
              </a:xfrm>
              <a:prstGeom prst="rect">
                <a:avLst/>
              </a:prstGeom>
              <a:noFill/>
            </p:spPr>
            <p:txBody>
              <a:bodyPr wrap="square" rtlCol="0">
                <a:spAutoFit/>
              </a:bodyPr>
              <a:lstStyle/>
              <a:p>
                <a:pPr algn="ctr">
                  <a:lnSpc>
                    <a:spcPct val="90000"/>
                  </a:lnSpc>
                  <a:spcBef>
                    <a:spcPct val="50000"/>
                  </a:spcBef>
                  <a:buClr>
                    <a:srgbClr val="667263"/>
                  </a:buClr>
                </a:pPr>
                <a:r>
                  <a:rPr lang="en-US" sz="1800" dirty="0" smtClean="0">
                    <a:solidFill>
                      <a:schemeClr val="accent1"/>
                    </a:solidFill>
                    <a:latin typeface="Arial" charset="0"/>
                    <a:ea typeface="+mn-ea"/>
                    <a:cs typeface="+mn-cs"/>
                  </a:rPr>
                  <a:t>Optimizer</a:t>
                </a:r>
                <a:endParaRPr lang="en-US" sz="1800" dirty="0">
                  <a:solidFill>
                    <a:schemeClr val="accent1"/>
                  </a:solidFill>
                  <a:latin typeface="Arial" charset="0"/>
                  <a:ea typeface="+mn-ea"/>
                  <a:cs typeface="+mn-cs"/>
                </a:endParaRPr>
              </a:p>
            </p:txBody>
          </p:sp>
        </p:grpSp>
      </p:grpSp>
      <p:sp>
        <p:nvSpPr>
          <p:cNvPr id="65" name="TextBox 64"/>
          <p:cNvSpPr txBox="1"/>
          <p:nvPr/>
        </p:nvSpPr>
        <p:spPr>
          <a:xfrm>
            <a:off x="6438899" y="1237775"/>
            <a:ext cx="2257426" cy="374461"/>
          </a:xfrm>
          <a:prstGeom prst="rect">
            <a:avLst/>
          </a:prstGeom>
          <a:noFill/>
        </p:spPr>
        <p:txBody>
          <a:bodyPr wrap="square" rtlCol="0">
            <a:spAutoFit/>
          </a:bodyPr>
          <a:lstStyle/>
          <a:p>
            <a:pPr algn="ctr">
              <a:lnSpc>
                <a:spcPct val="90000"/>
              </a:lnSpc>
              <a:spcBef>
                <a:spcPct val="50000"/>
              </a:spcBef>
              <a:buClr>
                <a:srgbClr val="667263"/>
              </a:buClr>
            </a:pPr>
            <a:r>
              <a:rPr lang="en-US" sz="2000" b="1" dirty="0" smtClean="0">
                <a:solidFill>
                  <a:srgbClr val="FFFFFF">
                    <a:lumMod val="50000"/>
                  </a:srgbClr>
                </a:solidFill>
                <a:latin typeface="Arial" charset="0"/>
                <a:ea typeface="+mn-ea"/>
                <a:cs typeface="+mn-cs"/>
              </a:rPr>
              <a:t>Oracle Database </a:t>
            </a:r>
            <a:endParaRPr lang="en-US" sz="2000" b="1" dirty="0">
              <a:solidFill>
                <a:srgbClr val="FFFFFF">
                  <a:lumMod val="50000"/>
                </a:srgbClr>
              </a:solidFill>
              <a:latin typeface="Arial" charset="0"/>
              <a:ea typeface="+mn-ea"/>
              <a:cs typeface="+mn-cs"/>
            </a:endParaRPr>
          </a:p>
        </p:txBody>
      </p:sp>
      <p:grpSp>
        <p:nvGrpSpPr>
          <p:cNvPr id="85" name="Group 84"/>
          <p:cNvGrpSpPr/>
          <p:nvPr/>
        </p:nvGrpSpPr>
        <p:grpSpPr>
          <a:xfrm>
            <a:off x="3895725" y="1116806"/>
            <a:ext cx="3543300" cy="1674019"/>
            <a:chOff x="3895725" y="1116806"/>
            <a:chExt cx="3543300" cy="1674019"/>
          </a:xfrm>
        </p:grpSpPr>
        <p:sp>
          <p:nvSpPr>
            <p:cNvPr id="53" name="Line 18"/>
            <p:cNvSpPr>
              <a:spLocks noChangeShapeType="1"/>
            </p:cNvSpPr>
            <p:nvPr/>
          </p:nvSpPr>
          <p:spPr bwMode="auto">
            <a:xfrm flipH="1" flipV="1">
              <a:off x="5895975" y="2171700"/>
              <a:ext cx="1543050" cy="438150"/>
            </a:xfrm>
            <a:prstGeom prst="line">
              <a:avLst/>
            </a:prstGeom>
            <a:noFill/>
            <a:ln w="28575">
              <a:solidFill>
                <a:schemeClr val="tx1"/>
              </a:solidFill>
              <a:round/>
              <a:headEnd/>
              <a:tailEnd type="triangle" w="med" len="med"/>
            </a:ln>
            <a:effectLst/>
          </p:spPr>
          <p:txBody>
            <a:bodyPr/>
            <a:lstStyle/>
            <a:p>
              <a:pPr algn="ctr">
                <a:lnSpc>
                  <a:spcPct val="90000"/>
                </a:lnSpc>
                <a:spcBef>
                  <a:spcPct val="50000"/>
                </a:spcBef>
                <a:buClr>
                  <a:srgbClr val="667263"/>
                </a:buClr>
              </a:pPr>
              <a:endParaRPr lang="en-US" sz="2000" b="1">
                <a:solidFill>
                  <a:srgbClr val="000000"/>
                </a:solidFill>
                <a:latin typeface="Arial" charset="0"/>
                <a:ea typeface="+mn-ea"/>
                <a:cs typeface="+mn-cs"/>
              </a:endParaRPr>
            </a:p>
          </p:txBody>
        </p:sp>
        <p:grpSp>
          <p:nvGrpSpPr>
            <p:cNvPr id="80" name="Group 79"/>
            <p:cNvGrpSpPr/>
            <p:nvPr/>
          </p:nvGrpSpPr>
          <p:grpSpPr>
            <a:xfrm>
              <a:off x="3895725" y="1116806"/>
              <a:ext cx="3420388" cy="1674019"/>
              <a:chOff x="3895725" y="1116806"/>
              <a:chExt cx="3420388" cy="1674019"/>
            </a:xfrm>
          </p:grpSpPr>
          <p:sp>
            <p:nvSpPr>
              <p:cNvPr id="63" name="Line 19"/>
              <p:cNvSpPr>
                <a:spLocks noChangeShapeType="1"/>
              </p:cNvSpPr>
              <p:nvPr/>
            </p:nvSpPr>
            <p:spPr bwMode="auto">
              <a:xfrm flipH="1">
                <a:off x="4391024" y="1190625"/>
                <a:ext cx="9526" cy="390525"/>
              </a:xfrm>
              <a:prstGeom prst="line">
                <a:avLst/>
              </a:prstGeom>
              <a:noFill/>
              <a:ln w="28575">
                <a:solidFill>
                  <a:schemeClr val="tx1"/>
                </a:solidFill>
                <a:round/>
                <a:headEnd/>
                <a:tailEnd type="triangle" w="med" len="med"/>
              </a:ln>
              <a:effectLst/>
            </p:spPr>
            <p:txBody>
              <a:bodyPr/>
              <a:lstStyle/>
              <a:p>
                <a:pPr algn="ctr">
                  <a:lnSpc>
                    <a:spcPct val="90000"/>
                  </a:lnSpc>
                  <a:spcBef>
                    <a:spcPct val="50000"/>
                  </a:spcBef>
                  <a:buClr>
                    <a:srgbClr val="667263"/>
                  </a:buClr>
                </a:pPr>
                <a:endParaRPr lang="en-US" sz="2000" b="1">
                  <a:solidFill>
                    <a:srgbClr val="000000"/>
                  </a:solidFill>
                  <a:latin typeface="Arial" charset="0"/>
                  <a:ea typeface="+mn-ea"/>
                  <a:cs typeface="+mn-cs"/>
                </a:endParaRPr>
              </a:p>
            </p:txBody>
          </p:sp>
          <p:sp>
            <p:nvSpPr>
              <p:cNvPr id="37" name="Rectangle 36"/>
              <p:cNvSpPr/>
              <p:nvPr/>
            </p:nvSpPr>
            <p:spPr bwMode="auto">
              <a:xfrm>
                <a:off x="4000499" y="1546971"/>
                <a:ext cx="1457325" cy="286874"/>
              </a:xfrm>
              <a:prstGeom prst="rect">
                <a:avLst/>
              </a:prstGeom>
              <a:solidFill>
                <a:srgbClr val="9FB3A9"/>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2075" tIns="46038" rIns="92075" bIns="46038" numCol="1" rtlCol="0" anchor="t" anchorCtr="0" compatLnSpc="1">
                <a:prstTxWarp prst="textNoShape">
                  <a:avLst/>
                </a:prstTxWarp>
                <a:spAutoFit/>
              </a:bodyPr>
              <a:lstStyle/>
              <a:p>
                <a:pPr marL="119063" indent="-119063">
                  <a:lnSpc>
                    <a:spcPct val="90000"/>
                  </a:lnSpc>
                  <a:spcBef>
                    <a:spcPct val="50000"/>
                  </a:spcBef>
                  <a:buClr>
                    <a:srgbClr val="667263"/>
                  </a:buClr>
                </a:pPr>
                <a:r>
                  <a:rPr lang="en-US" sz="1400" b="1" dirty="0" smtClean="0">
                    <a:solidFill>
                      <a:srgbClr val="000000"/>
                    </a:solidFill>
                    <a:latin typeface="Arial" charset="0"/>
                    <a:ea typeface="+mn-ea"/>
                    <a:cs typeface="+mn-cs"/>
                  </a:rPr>
                  <a:t>Syntax Check</a:t>
                </a:r>
              </a:p>
            </p:txBody>
          </p:sp>
          <p:sp>
            <p:nvSpPr>
              <p:cNvPr id="38" name="Rectangle 37"/>
              <p:cNvSpPr/>
              <p:nvPr/>
            </p:nvSpPr>
            <p:spPr bwMode="auto">
              <a:xfrm>
                <a:off x="4019550" y="2004171"/>
                <a:ext cx="1676400" cy="286874"/>
              </a:xfrm>
              <a:prstGeom prst="rect">
                <a:avLst/>
              </a:prstGeom>
              <a:solidFill>
                <a:srgbClr val="9FB3A9"/>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2075" tIns="46038" rIns="92075" bIns="46038" numCol="1" rtlCol="0" anchor="t" anchorCtr="0" compatLnSpc="1">
                <a:prstTxWarp prst="textNoShape">
                  <a:avLst/>
                </a:prstTxWarp>
                <a:spAutoFit/>
              </a:bodyPr>
              <a:lstStyle/>
              <a:p>
                <a:pPr marL="119063" indent="-119063">
                  <a:lnSpc>
                    <a:spcPct val="90000"/>
                  </a:lnSpc>
                  <a:spcBef>
                    <a:spcPct val="50000"/>
                  </a:spcBef>
                  <a:buClr>
                    <a:srgbClr val="667263"/>
                  </a:buClr>
                </a:pPr>
                <a:r>
                  <a:rPr lang="en-US" sz="1400" dirty="0" smtClean="0">
                    <a:solidFill>
                      <a:srgbClr val="000000"/>
                    </a:solidFill>
                  </a:rPr>
                  <a:t>Semantic Check</a:t>
                </a:r>
                <a:endParaRPr lang="en-US" sz="1400" b="1" dirty="0" smtClean="0">
                  <a:solidFill>
                    <a:srgbClr val="000000"/>
                  </a:solidFill>
                  <a:latin typeface="Arial" charset="0"/>
                  <a:ea typeface="+mn-ea"/>
                  <a:cs typeface="+mn-cs"/>
                </a:endParaRPr>
              </a:p>
            </p:txBody>
          </p:sp>
          <p:sp>
            <p:nvSpPr>
              <p:cNvPr id="39" name="Rectangle 38"/>
              <p:cNvSpPr/>
              <p:nvPr/>
            </p:nvSpPr>
            <p:spPr bwMode="auto">
              <a:xfrm>
                <a:off x="4038600" y="2423271"/>
                <a:ext cx="2057400" cy="286874"/>
              </a:xfrm>
              <a:prstGeom prst="rect">
                <a:avLst/>
              </a:prstGeom>
              <a:solidFill>
                <a:srgbClr val="9FB3A9"/>
              </a:solidFill>
              <a:ln w="9525" cap="flat" cmpd="sng" algn="ctr">
                <a:solidFill>
                  <a:srgbClr val="9FB3A9"/>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2075" tIns="46038" rIns="92075" bIns="46038" numCol="1" rtlCol="0" anchor="t" anchorCtr="0" compatLnSpc="1">
                <a:prstTxWarp prst="textNoShape">
                  <a:avLst/>
                </a:prstTxWarp>
                <a:spAutoFit/>
              </a:bodyPr>
              <a:lstStyle/>
              <a:p>
                <a:pPr marL="119063" indent="-119063">
                  <a:lnSpc>
                    <a:spcPct val="90000"/>
                  </a:lnSpc>
                  <a:spcBef>
                    <a:spcPct val="50000"/>
                  </a:spcBef>
                  <a:buClr>
                    <a:srgbClr val="667263"/>
                  </a:buClr>
                </a:pPr>
                <a:r>
                  <a:rPr lang="en-US" sz="1400" b="1" dirty="0" smtClean="0">
                    <a:solidFill>
                      <a:srgbClr val="000000"/>
                    </a:solidFill>
                    <a:latin typeface="Arial" charset="0"/>
                    <a:ea typeface="+mn-ea"/>
                    <a:cs typeface="+mn-cs"/>
                  </a:rPr>
                  <a:t>Shared Pool check</a:t>
                </a:r>
              </a:p>
            </p:txBody>
          </p:sp>
          <p:sp>
            <p:nvSpPr>
              <p:cNvPr id="61" name="Line 19"/>
              <p:cNvSpPr>
                <a:spLocks noChangeShapeType="1"/>
              </p:cNvSpPr>
              <p:nvPr/>
            </p:nvSpPr>
            <p:spPr bwMode="auto">
              <a:xfrm>
                <a:off x="4391025" y="2276475"/>
                <a:ext cx="0" cy="171450"/>
              </a:xfrm>
              <a:prstGeom prst="line">
                <a:avLst/>
              </a:prstGeom>
              <a:noFill/>
              <a:ln w="28575">
                <a:solidFill>
                  <a:schemeClr val="tx1"/>
                </a:solidFill>
                <a:round/>
                <a:headEnd/>
                <a:tailEnd type="triangle" w="med" len="med"/>
              </a:ln>
              <a:effectLst/>
            </p:spPr>
            <p:txBody>
              <a:bodyPr/>
              <a:lstStyle/>
              <a:p>
                <a:pPr algn="ctr">
                  <a:lnSpc>
                    <a:spcPct val="90000"/>
                  </a:lnSpc>
                  <a:spcBef>
                    <a:spcPct val="50000"/>
                  </a:spcBef>
                  <a:buClr>
                    <a:srgbClr val="667263"/>
                  </a:buClr>
                </a:pPr>
                <a:endParaRPr lang="en-US" sz="2000" b="1">
                  <a:solidFill>
                    <a:srgbClr val="000000"/>
                  </a:solidFill>
                  <a:latin typeface="Arial" charset="0"/>
                  <a:ea typeface="+mn-ea"/>
                  <a:cs typeface="+mn-cs"/>
                </a:endParaRPr>
              </a:p>
            </p:txBody>
          </p:sp>
          <p:sp>
            <p:nvSpPr>
              <p:cNvPr id="62" name="Line 19"/>
              <p:cNvSpPr>
                <a:spLocks noChangeShapeType="1"/>
              </p:cNvSpPr>
              <p:nvPr/>
            </p:nvSpPr>
            <p:spPr bwMode="auto">
              <a:xfrm>
                <a:off x="4391025" y="1819275"/>
                <a:ext cx="0" cy="171450"/>
              </a:xfrm>
              <a:prstGeom prst="line">
                <a:avLst/>
              </a:prstGeom>
              <a:noFill/>
              <a:ln w="28575">
                <a:solidFill>
                  <a:schemeClr val="tx1"/>
                </a:solidFill>
                <a:round/>
                <a:headEnd/>
                <a:tailEnd type="triangle" w="med" len="med"/>
              </a:ln>
              <a:effectLst/>
            </p:spPr>
            <p:txBody>
              <a:bodyPr/>
              <a:lstStyle/>
              <a:p>
                <a:pPr algn="ctr">
                  <a:lnSpc>
                    <a:spcPct val="90000"/>
                  </a:lnSpc>
                  <a:spcBef>
                    <a:spcPct val="50000"/>
                  </a:spcBef>
                  <a:buClr>
                    <a:srgbClr val="667263"/>
                  </a:buClr>
                </a:pPr>
                <a:endParaRPr lang="en-US" sz="2000" b="1">
                  <a:solidFill>
                    <a:srgbClr val="000000"/>
                  </a:solidFill>
                  <a:latin typeface="Arial" charset="0"/>
                  <a:ea typeface="+mn-ea"/>
                  <a:cs typeface="+mn-cs"/>
                </a:endParaRPr>
              </a:p>
            </p:txBody>
          </p:sp>
          <p:sp>
            <p:nvSpPr>
              <p:cNvPr id="71" name="TextBox 70"/>
              <p:cNvSpPr txBox="1"/>
              <p:nvPr/>
            </p:nvSpPr>
            <p:spPr>
              <a:xfrm>
                <a:off x="4581525" y="1116806"/>
                <a:ext cx="285750" cy="651460"/>
              </a:xfrm>
              <a:prstGeom prst="rect">
                <a:avLst/>
              </a:prstGeom>
              <a:noFill/>
            </p:spPr>
            <p:txBody>
              <a:bodyPr wrap="square" rtlCol="0">
                <a:spAutoFit/>
              </a:bodyPr>
              <a:lstStyle/>
              <a:p>
                <a:pPr algn="ctr">
                  <a:lnSpc>
                    <a:spcPct val="90000"/>
                  </a:lnSpc>
                  <a:spcBef>
                    <a:spcPct val="50000"/>
                  </a:spcBef>
                  <a:buClr>
                    <a:srgbClr val="667263"/>
                  </a:buClr>
                </a:pPr>
                <a:r>
                  <a:rPr lang="en-US" sz="2000" b="1" dirty="0" smtClean="0">
                    <a:solidFill>
                      <a:srgbClr val="667263"/>
                    </a:solidFill>
                    <a:latin typeface="Arial" charset="0"/>
                    <a:ea typeface="+mn-ea"/>
                    <a:cs typeface="+mn-cs"/>
                  </a:rPr>
                  <a:t>2</a:t>
                </a:r>
                <a:endParaRPr lang="en-US" sz="2000" b="1" dirty="0">
                  <a:solidFill>
                    <a:srgbClr val="667263"/>
                  </a:solidFill>
                  <a:latin typeface="Arial" charset="0"/>
                  <a:ea typeface="+mn-ea"/>
                  <a:cs typeface="+mn-cs"/>
                </a:endParaRPr>
              </a:p>
            </p:txBody>
          </p:sp>
          <p:sp>
            <p:nvSpPr>
              <p:cNvPr id="72" name="Text Box 11"/>
              <p:cNvSpPr txBox="1">
                <a:spLocks noChangeArrowheads="1"/>
              </p:cNvSpPr>
              <p:nvPr/>
            </p:nvSpPr>
            <p:spPr bwMode="auto">
              <a:xfrm>
                <a:off x="6285062" y="1676401"/>
                <a:ext cx="1031051" cy="341632"/>
              </a:xfrm>
              <a:prstGeom prst="rect">
                <a:avLst/>
              </a:prstGeom>
              <a:noFill/>
              <a:ln w="9525">
                <a:noFill/>
                <a:miter lim="800000"/>
                <a:headEnd/>
                <a:tailEnd/>
              </a:ln>
              <a:effectLst/>
            </p:spPr>
            <p:txBody>
              <a:bodyPr wrap="none">
                <a:spAutoFit/>
              </a:bodyPr>
              <a:lstStyle/>
              <a:p>
                <a:r>
                  <a:rPr lang="en-US" sz="1800" b="1" dirty="0" smtClean="0">
                    <a:solidFill>
                      <a:schemeClr val="accent1"/>
                    </a:solidFill>
                    <a:latin typeface="Arial"/>
                    <a:ea typeface="+mn-ea"/>
                    <a:cs typeface="+mn-cs"/>
                  </a:rPr>
                  <a:t>Parsing</a:t>
                </a:r>
                <a:endParaRPr lang="en-US" sz="1800" b="1" dirty="0">
                  <a:solidFill>
                    <a:schemeClr val="accent1"/>
                  </a:solidFill>
                  <a:latin typeface="Arial"/>
                  <a:ea typeface="+mn-ea"/>
                  <a:cs typeface="+mn-cs"/>
                </a:endParaRPr>
              </a:p>
            </p:txBody>
          </p:sp>
          <p:sp>
            <p:nvSpPr>
              <p:cNvPr id="76" name="Rounded Rectangle 75"/>
              <p:cNvSpPr/>
              <p:nvPr/>
            </p:nvSpPr>
            <p:spPr bwMode="auto">
              <a:xfrm>
                <a:off x="3895725" y="1533525"/>
                <a:ext cx="2457450" cy="1257300"/>
              </a:xfrm>
              <a:prstGeom prst="roundRect">
                <a:avLst/>
              </a:prstGeom>
              <a:noFill/>
              <a:ln w="19050" cap="flat" cmpd="sng" algn="ctr">
                <a:solidFill>
                  <a:schemeClr val="accent1"/>
                </a:solidFill>
                <a:prstDash val="dashDot"/>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charset="0"/>
                </a:endParaRPr>
              </a:p>
            </p:txBody>
          </p:sp>
        </p:grpSp>
      </p:grpSp>
      <p:grpSp>
        <p:nvGrpSpPr>
          <p:cNvPr id="83" name="Group 82"/>
          <p:cNvGrpSpPr/>
          <p:nvPr/>
        </p:nvGrpSpPr>
        <p:grpSpPr>
          <a:xfrm>
            <a:off x="1466850" y="816770"/>
            <a:ext cx="3170558" cy="651460"/>
            <a:chOff x="1466850" y="816770"/>
            <a:chExt cx="3170558" cy="651460"/>
          </a:xfrm>
        </p:grpSpPr>
        <p:pic>
          <p:nvPicPr>
            <p:cNvPr id="4" name="Picture 23"/>
            <p:cNvPicPr>
              <a:picLocks noChangeAspect="1" noChangeArrowheads="1"/>
            </p:cNvPicPr>
            <p:nvPr/>
          </p:nvPicPr>
          <p:blipFill>
            <a:blip r:embed="rId3" cstate="print"/>
            <a:srcRect/>
            <a:stretch>
              <a:fillRect/>
            </a:stretch>
          </p:blipFill>
          <p:spPr bwMode="auto">
            <a:xfrm>
              <a:off x="4183383" y="838201"/>
              <a:ext cx="454025" cy="623888"/>
            </a:xfrm>
            <a:prstGeom prst="rect">
              <a:avLst/>
            </a:prstGeom>
            <a:noFill/>
            <a:ln w="9525">
              <a:noFill/>
              <a:miter lim="800000"/>
              <a:headEnd/>
              <a:tailEnd/>
            </a:ln>
          </p:spPr>
        </p:pic>
        <p:cxnSp>
          <p:nvCxnSpPr>
            <p:cNvPr id="8" name="AutoShape 10"/>
            <p:cNvCxnSpPr>
              <a:cxnSpLocks noChangeShapeType="1"/>
            </p:cNvCxnSpPr>
            <p:nvPr/>
          </p:nvCxnSpPr>
          <p:spPr bwMode="auto">
            <a:xfrm flipV="1">
              <a:off x="1466850" y="1092995"/>
              <a:ext cx="2716533" cy="40480"/>
            </a:xfrm>
            <a:prstGeom prst="straightConnector1">
              <a:avLst/>
            </a:prstGeom>
            <a:noFill/>
            <a:ln w="28440">
              <a:solidFill>
                <a:srgbClr val="000000"/>
              </a:solidFill>
              <a:prstDash val="sysDot"/>
              <a:miter lim="800000"/>
              <a:headEnd/>
              <a:tailEnd type="triangle" w="med" len="med"/>
            </a:ln>
          </p:spPr>
        </p:cxnSp>
        <p:sp>
          <p:nvSpPr>
            <p:cNvPr id="70" name="TextBox 69"/>
            <p:cNvSpPr txBox="1"/>
            <p:nvPr/>
          </p:nvSpPr>
          <p:spPr>
            <a:xfrm>
              <a:off x="3028950" y="816770"/>
              <a:ext cx="285750" cy="651460"/>
            </a:xfrm>
            <a:prstGeom prst="rect">
              <a:avLst/>
            </a:prstGeom>
            <a:noFill/>
          </p:spPr>
          <p:txBody>
            <a:bodyPr wrap="square" rtlCol="0">
              <a:spAutoFit/>
            </a:bodyPr>
            <a:lstStyle/>
            <a:p>
              <a:pPr algn="ctr">
                <a:lnSpc>
                  <a:spcPct val="90000"/>
                </a:lnSpc>
                <a:spcBef>
                  <a:spcPct val="50000"/>
                </a:spcBef>
                <a:buClr>
                  <a:srgbClr val="667263"/>
                </a:buClr>
              </a:pPr>
              <a:r>
                <a:rPr lang="en-US" sz="2000" b="1" dirty="0" smtClean="0">
                  <a:solidFill>
                    <a:srgbClr val="667263"/>
                  </a:solidFill>
                  <a:latin typeface="Arial" charset="0"/>
                  <a:ea typeface="+mn-ea"/>
                  <a:cs typeface="+mn-cs"/>
                </a:rPr>
                <a:t>1</a:t>
              </a:r>
              <a:endParaRPr lang="en-US" sz="2000" b="1" dirty="0">
                <a:solidFill>
                  <a:srgbClr val="667263"/>
                </a:solidFill>
                <a:latin typeface="Arial" charset="0"/>
                <a:ea typeface="+mn-ea"/>
                <a:cs typeface="+mn-cs"/>
              </a:endParaRPr>
            </a:p>
          </p:txBody>
        </p:sp>
      </p:grpSp>
      <p:grpSp>
        <p:nvGrpSpPr>
          <p:cNvPr id="82" name="Group 81"/>
          <p:cNvGrpSpPr/>
          <p:nvPr/>
        </p:nvGrpSpPr>
        <p:grpSpPr>
          <a:xfrm>
            <a:off x="407991" y="1466850"/>
            <a:ext cx="2544759" cy="1551573"/>
            <a:chOff x="407991" y="1466850"/>
            <a:chExt cx="2544759" cy="1551573"/>
          </a:xfrm>
        </p:grpSpPr>
        <p:cxnSp>
          <p:nvCxnSpPr>
            <p:cNvPr id="34" name="AutoShape 10"/>
            <p:cNvCxnSpPr>
              <a:cxnSpLocks noChangeShapeType="1"/>
            </p:cNvCxnSpPr>
            <p:nvPr/>
          </p:nvCxnSpPr>
          <p:spPr bwMode="auto">
            <a:xfrm flipH="1" flipV="1">
              <a:off x="742950" y="1466850"/>
              <a:ext cx="4762" cy="309564"/>
            </a:xfrm>
            <a:prstGeom prst="straightConnector1">
              <a:avLst/>
            </a:prstGeom>
            <a:noFill/>
            <a:ln w="28440">
              <a:solidFill>
                <a:srgbClr val="000000"/>
              </a:solidFill>
              <a:prstDash val="sysDot"/>
              <a:miter lim="800000"/>
              <a:headEnd/>
              <a:tailEnd type="triangle" w="med" len="med"/>
            </a:ln>
          </p:spPr>
        </p:cxnSp>
        <p:sp>
          <p:nvSpPr>
            <p:cNvPr id="35" name="TextBox 34"/>
            <p:cNvSpPr txBox="1"/>
            <p:nvPr/>
          </p:nvSpPr>
          <p:spPr>
            <a:xfrm>
              <a:off x="762000" y="2366963"/>
              <a:ext cx="285750" cy="651460"/>
            </a:xfrm>
            <a:prstGeom prst="rect">
              <a:avLst/>
            </a:prstGeom>
            <a:noFill/>
          </p:spPr>
          <p:txBody>
            <a:bodyPr wrap="square" rtlCol="0">
              <a:spAutoFit/>
            </a:bodyPr>
            <a:lstStyle/>
            <a:p>
              <a:pPr algn="ctr">
                <a:lnSpc>
                  <a:spcPct val="90000"/>
                </a:lnSpc>
                <a:spcBef>
                  <a:spcPct val="50000"/>
                </a:spcBef>
                <a:buClr>
                  <a:srgbClr val="667263"/>
                </a:buClr>
              </a:pPr>
              <a:r>
                <a:rPr lang="en-US" sz="2000" b="1" dirty="0" smtClean="0">
                  <a:solidFill>
                    <a:srgbClr val="667263"/>
                  </a:solidFill>
                  <a:latin typeface="Arial" charset="0"/>
                  <a:ea typeface="+mn-ea"/>
                  <a:cs typeface="+mn-cs"/>
                </a:rPr>
                <a:t>4</a:t>
              </a:r>
              <a:endParaRPr lang="en-US" sz="2000" b="1" dirty="0">
                <a:solidFill>
                  <a:srgbClr val="667263"/>
                </a:solidFill>
                <a:latin typeface="Arial" charset="0"/>
                <a:ea typeface="+mn-ea"/>
                <a:cs typeface="+mn-cs"/>
              </a:endParaRPr>
            </a:p>
          </p:txBody>
        </p:sp>
        <p:pic>
          <p:nvPicPr>
            <p:cNvPr id="36" name="Picture 79" descr="D:\11g_NF\Auto_SQL_Tuning_19043\gears.gif"/>
            <p:cNvPicPr>
              <a:picLocks noChangeAspect="1" noChangeArrowheads="1"/>
            </p:cNvPicPr>
            <p:nvPr/>
          </p:nvPicPr>
          <p:blipFill>
            <a:blip r:embed="rId4" cstate="print"/>
            <a:srcRect/>
            <a:stretch>
              <a:fillRect/>
            </a:stretch>
          </p:blipFill>
          <p:spPr bwMode="auto">
            <a:xfrm>
              <a:off x="407991" y="1763316"/>
              <a:ext cx="689301" cy="396478"/>
            </a:xfrm>
            <a:prstGeom prst="rect">
              <a:avLst/>
            </a:prstGeom>
            <a:noFill/>
            <a:ln w="9525">
              <a:noFill/>
              <a:miter lim="800000"/>
              <a:headEnd/>
              <a:tailEnd/>
            </a:ln>
          </p:spPr>
        </p:pic>
        <p:sp>
          <p:nvSpPr>
            <p:cNvPr id="40" name="Line 40"/>
            <p:cNvSpPr>
              <a:spLocks noChangeShapeType="1"/>
            </p:cNvSpPr>
            <p:nvPr/>
          </p:nvSpPr>
          <p:spPr bwMode="auto">
            <a:xfrm flipV="1">
              <a:off x="742950" y="2228850"/>
              <a:ext cx="9525" cy="752474"/>
            </a:xfrm>
            <a:prstGeom prst="line">
              <a:avLst/>
            </a:prstGeom>
            <a:noFill/>
            <a:ln w="28575">
              <a:solidFill>
                <a:schemeClr val="tx1"/>
              </a:solidFill>
              <a:round/>
              <a:headEnd/>
              <a:tailEnd type="triangle" w="med" len="med"/>
            </a:ln>
            <a:effectLst/>
          </p:spPr>
          <p:txBody>
            <a:bodyPr/>
            <a:lstStyle/>
            <a:p>
              <a:pPr algn="ctr">
                <a:lnSpc>
                  <a:spcPct val="90000"/>
                </a:lnSpc>
                <a:spcBef>
                  <a:spcPct val="50000"/>
                </a:spcBef>
                <a:buClr>
                  <a:srgbClr val="667263"/>
                </a:buClr>
              </a:pPr>
              <a:endParaRPr lang="en-US" sz="2000" b="1">
                <a:solidFill>
                  <a:srgbClr val="000000"/>
                </a:solidFill>
                <a:latin typeface="Arial" charset="0"/>
                <a:ea typeface="+mn-ea"/>
                <a:cs typeface="+mn-cs"/>
              </a:endParaRPr>
            </a:p>
          </p:txBody>
        </p:sp>
        <p:sp>
          <p:nvSpPr>
            <p:cNvPr id="79" name="Text Box 39"/>
            <p:cNvSpPr txBox="1">
              <a:spLocks noChangeArrowheads="1"/>
            </p:cNvSpPr>
            <p:nvPr/>
          </p:nvSpPr>
          <p:spPr bwMode="auto">
            <a:xfrm>
              <a:off x="876302" y="1712120"/>
              <a:ext cx="2076448" cy="341632"/>
            </a:xfrm>
            <a:prstGeom prst="rect">
              <a:avLst/>
            </a:prstGeom>
            <a:noFill/>
            <a:ln w="9525">
              <a:noFill/>
              <a:miter lim="800000"/>
              <a:headEnd/>
              <a:tailEnd/>
            </a:ln>
            <a:effectLst/>
          </p:spPr>
          <p:txBody>
            <a:bodyPr wrap="square">
              <a:spAutoFit/>
            </a:bodyPr>
            <a:lstStyle/>
            <a:p>
              <a:pPr algn="ctr"/>
              <a:r>
                <a:rPr lang="en-US" sz="1800" b="1" dirty="0" smtClean="0">
                  <a:solidFill>
                    <a:srgbClr val="000000"/>
                  </a:solidFill>
                  <a:latin typeface="Arial" charset="0"/>
                  <a:ea typeface="+mn-ea"/>
                  <a:cs typeface="+mn-cs"/>
                </a:rPr>
                <a:t>SQL Execution</a:t>
              </a:r>
              <a:endParaRPr lang="en-US" sz="1800" b="1" dirty="0">
                <a:solidFill>
                  <a:srgbClr val="000000"/>
                </a:solidFill>
                <a:latin typeface="Arial" charset="0"/>
                <a:ea typeface="+mn-ea"/>
                <a:cs typeface="+mn-cs"/>
              </a:endParaRPr>
            </a:p>
          </p:txBody>
        </p:sp>
      </p:grpSp>
      <p:grpSp>
        <p:nvGrpSpPr>
          <p:cNvPr id="75" name="Group 74"/>
          <p:cNvGrpSpPr/>
          <p:nvPr/>
        </p:nvGrpSpPr>
        <p:grpSpPr>
          <a:xfrm>
            <a:off x="2286000" y="3762375"/>
            <a:ext cx="3429000" cy="565306"/>
            <a:chOff x="2286000" y="3762375"/>
            <a:chExt cx="3429000" cy="565306"/>
          </a:xfrm>
        </p:grpSpPr>
        <p:grpSp>
          <p:nvGrpSpPr>
            <p:cNvPr id="84" name="Group 83"/>
            <p:cNvGrpSpPr/>
            <p:nvPr/>
          </p:nvGrpSpPr>
          <p:grpSpPr>
            <a:xfrm>
              <a:off x="2286000" y="3762375"/>
              <a:ext cx="3429000" cy="496135"/>
              <a:chOff x="2286000" y="3762375"/>
              <a:chExt cx="3429000" cy="496135"/>
            </a:xfrm>
          </p:grpSpPr>
          <p:grpSp>
            <p:nvGrpSpPr>
              <p:cNvPr id="68" name="Group 67"/>
              <p:cNvGrpSpPr/>
              <p:nvPr/>
            </p:nvGrpSpPr>
            <p:grpSpPr>
              <a:xfrm>
                <a:off x="4038600" y="3762375"/>
                <a:ext cx="1676400" cy="496135"/>
                <a:chOff x="4038600" y="4057650"/>
                <a:chExt cx="1676400" cy="496135"/>
              </a:xfrm>
            </p:grpSpPr>
            <p:sp>
              <p:nvSpPr>
                <p:cNvPr id="18" name="Rectangle 17"/>
                <p:cNvSpPr/>
                <p:nvPr/>
              </p:nvSpPr>
              <p:spPr bwMode="auto">
                <a:xfrm>
                  <a:off x="4038600" y="4263320"/>
                  <a:ext cx="1676400" cy="290465"/>
                </a:xfrm>
                <a:prstGeom prst="rect">
                  <a:avLst/>
                </a:prstGeom>
                <a:solidFill>
                  <a:schemeClr val="tx2">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2075" tIns="46038" rIns="92075" bIns="46038" numCol="1" rtlCol="0" anchor="t" anchorCtr="0" compatLnSpc="1">
                  <a:prstTxWarp prst="textNoShape">
                    <a:avLst/>
                  </a:prstTxWarp>
                  <a:spAutoFit/>
                </a:bodyPr>
                <a:lstStyle/>
                <a:p>
                  <a:pPr marL="119063" indent="-119063">
                    <a:lnSpc>
                      <a:spcPct val="90000"/>
                    </a:lnSpc>
                    <a:spcBef>
                      <a:spcPct val="50000"/>
                    </a:spcBef>
                    <a:buClr>
                      <a:srgbClr val="667263"/>
                    </a:buClr>
                  </a:pPr>
                  <a:r>
                    <a:rPr lang="en-US" sz="1400" b="1" dirty="0" smtClean="0">
                      <a:solidFill>
                        <a:srgbClr val="000000"/>
                      </a:solidFill>
                      <a:latin typeface="Arial" charset="0"/>
                      <a:ea typeface="+mn-ea"/>
                      <a:cs typeface="+mn-cs"/>
                    </a:rPr>
                    <a:t>Code Generator</a:t>
                  </a:r>
                </a:p>
              </p:txBody>
            </p:sp>
            <p:sp>
              <p:nvSpPr>
                <p:cNvPr id="49" name="Line 19"/>
                <p:cNvSpPr>
                  <a:spLocks noChangeShapeType="1"/>
                </p:cNvSpPr>
                <p:nvPr/>
              </p:nvSpPr>
              <p:spPr bwMode="auto">
                <a:xfrm>
                  <a:off x="4391025" y="4057650"/>
                  <a:ext cx="0" cy="171450"/>
                </a:xfrm>
                <a:prstGeom prst="line">
                  <a:avLst/>
                </a:prstGeom>
                <a:noFill/>
                <a:ln w="28575">
                  <a:solidFill>
                    <a:schemeClr val="tx1"/>
                  </a:solidFill>
                  <a:round/>
                  <a:headEnd/>
                  <a:tailEnd type="triangle" w="med" len="med"/>
                </a:ln>
                <a:effectLst/>
              </p:spPr>
              <p:txBody>
                <a:bodyPr/>
                <a:lstStyle/>
                <a:p>
                  <a:pPr algn="ctr">
                    <a:lnSpc>
                      <a:spcPct val="90000"/>
                    </a:lnSpc>
                    <a:spcBef>
                      <a:spcPct val="50000"/>
                    </a:spcBef>
                    <a:buClr>
                      <a:srgbClr val="667263"/>
                    </a:buClr>
                  </a:pPr>
                  <a:endParaRPr lang="en-US" sz="2000" b="1">
                    <a:solidFill>
                      <a:srgbClr val="000000"/>
                    </a:solidFill>
                    <a:latin typeface="Arial" charset="0"/>
                    <a:ea typeface="+mn-ea"/>
                    <a:cs typeface="+mn-cs"/>
                  </a:endParaRPr>
                </a:p>
              </p:txBody>
            </p:sp>
          </p:grpSp>
          <p:sp>
            <p:nvSpPr>
              <p:cNvPr id="69" name="Line 37"/>
              <p:cNvSpPr>
                <a:spLocks noChangeShapeType="1"/>
              </p:cNvSpPr>
              <p:nvPr/>
            </p:nvSpPr>
            <p:spPr bwMode="auto">
              <a:xfrm flipH="1" flipV="1">
                <a:off x="2286000" y="4086225"/>
                <a:ext cx="1676400" cy="0"/>
              </a:xfrm>
              <a:prstGeom prst="line">
                <a:avLst/>
              </a:prstGeom>
              <a:noFill/>
              <a:ln w="28575">
                <a:solidFill>
                  <a:schemeClr val="tx1"/>
                </a:solidFill>
                <a:round/>
                <a:headEnd/>
                <a:tailEnd type="triangle" w="med" len="med"/>
              </a:ln>
              <a:effectLst/>
            </p:spPr>
            <p:txBody>
              <a:bodyPr/>
              <a:lstStyle/>
              <a:p>
                <a:pPr algn="ctr">
                  <a:lnSpc>
                    <a:spcPct val="90000"/>
                  </a:lnSpc>
                  <a:spcBef>
                    <a:spcPct val="50000"/>
                  </a:spcBef>
                  <a:buClr>
                    <a:srgbClr val="667263"/>
                  </a:buClr>
                </a:pPr>
                <a:endParaRPr lang="en-US" sz="2000" b="1">
                  <a:solidFill>
                    <a:srgbClr val="000000"/>
                  </a:solidFill>
                  <a:latin typeface="Arial" charset="0"/>
                  <a:ea typeface="+mn-ea"/>
                  <a:cs typeface="+mn-cs"/>
                </a:endParaRPr>
              </a:p>
            </p:txBody>
          </p:sp>
        </p:grpSp>
        <p:pic>
          <p:nvPicPr>
            <p:cNvPr id="73" name="Picture 72" descr="basic_plan_HJ_sales_product_from_em.png"/>
            <p:cNvPicPr>
              <a:picLocks noChangeAspect="1"/>
            </p:cNvPicPr>
            <p:nvPr/>
          </p:nvPicPr>
          <p:blipFill>
            <a:blip r:embed="rId5" cstate="print"/>
            <a:stretch>
              <a:fillRect/>
            </a:stretch>
          </p:blipFill>
          <p:spPr>
            <a:xfrm>
              <a:off x="2781299" y="3903381"/>
              <a:ext cx="914401" cy="424300"/>
            </a:xfrm>
            <a:prstGeom prst="rect">
              <a:avLst/>
            </a:prstGeom>
            <a:ln w="88900" cap="sq" cmpd="thickThin">
              <a:solidFill>
                <a:srgbClr val="000000"/>
              </a:solidFill>
              <a:prstDash val="solid"/>
              <a:miter lim="800000"/>
            </a:ln>
            <a:effectLst>
              <a:innerShdw blurRad="76200">
                <a:srgbClr val="000000"/>
              </a:innerShdw>
            </a:effectLst>
          </p:spPr>
        </p:pic>
      </p:gr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050"/>
          <p:cNvSpPr>
            <a:spLocks noGrp="1" noChangeArrowheads="1"/>
          </p:cNvSpPr>
          <p:nvPr>
            <p:ph type="title"/>
          </p:nvPr>
        </p:nvSpPr>
        <p:spPr/>
        <p:txBody>
          <a:bodyPr/>
          <a:lstStyle/>
          <a:p>
            <a:r>
              <a:rPr lang="en-US" dirty="0"/>
              <a:t>How to get an</a:t>
            </a:r>
            <a:r>
              <a:rPr lang="en-US" dirty="0" smtClean="0"/>
              <a:t> execution plan example 2 </a:t>
            </a:r>
            <a:endParaRPr lang="en-US" dirty="0"/>
          </a:p>
        </p:txBody>
      </p:sp>
      <p:sp>
        <p:nvSpPr>
          <p:cNvPr id="30723" name="Rectangle 2051"/>
          <p:cNvSpPr>
            <a:spLocks noGrp="1" noChangeArrowheads="1"/>
          </p:cNvSpPr>
          <p:nvPr>
            <p:ph sz="quarter" idx="12"/>
          </p:nvPr>
        </p:nvSpPr>
        <p:spPr/>
        <p:txBody>
          <a:bodyPr/>
          <a:lstStyle/>
          <a:p>
            <a:pPr>
              <a:lnSpc>
                <a:spcPct val="90000"/>
              </a:lnSpc>
              <a:buFontTx/>
              <a:buNone/>
            </a:pPr>
            <a:r>
              <a:rPr lang="en-US" sz="2000" dirty="0" smtClean="0"/>
              <a:t>Generate </a:t>
            </a:r>
            <a:r>
              <a:rPr lang="en-US" sz="2000" dirty="0"/>
              <a:t>&amp; display execution plan for</a:t>
            </a:r>
            <a:r>
              <a:rPr lang="en-US" sz="2000" dirty="0" smtClean="0"/>
              <a:t> last </a:t>
            </a:r>
            <a:r>
              <a:rPr lang="en-US" sz="2000" dirty="0"/>
              <a:t>SQL </a:t>
            </a:r>
            <a:r>
              <a:rPr lang="en-US" sz="2000" dirty="0" err="1"/>
              <a:t>stmts</a:t>
            </a:r>
            <a:r>
              <a:rPr lang="en-US" sz="2000" dirty="0"/>
              <a:t> executed in a session</a:t>
            </a:r>
            <a:endParaRPr lang="en-US" sz="2000" dirty="0" smtClean="0"/>
          </a:p>
          <a:p>
            <a:pPr>
              <a:lnSpc>
                <a:spcPct val="90000"/>
              </a:lnSpc>
              <a:buFontTx/>
              <a:buNone/>
            </a:pPr>
            <a:r>
              <a:rPr lang="en-US" sz="2000" dirty="0" smtClean="0"/>
              <a:t>   </a:t>
            </a:r>
            <a:r>
              <a:rPr lang="en-US" sz="1800" dirty="0" smtClean="0"/>
              <a:t>SQL</a:t>
            </a:r>
            <a:r>
              <a:rPr lang="en-US" sz="1800" dirty="0"/>
              <a:t>&gt;SELECT </a:t>
            </a:r>
            <a:r>
              <a:rPr lang="en-US" sz="1800" dirty="0" err="1"/>
              <a:t>prod_category</a:t>
            </a:r>
            <a:r>
              <a:rPr lang="en-US" sz="1800" dirty="0"/>
              <a:t>, </a:t>
            </a:r>
            <a:r>
              <a:rPr lang="en-US" sz="1800" dirty="0" err="1"/>
              <a:t>avg(amount_sold</a:t>
            </a:r>
            <a:r>
              <a:rPr lang="en-US" sz="1800" dirty="0"/>
              <a:t>)</a:t>
            </a:r>
            <a:r>
              <a:rPr lang="en-US" sz="1800" dirty="0" smtClean="0"/>
              <a:t/>
            </a:r>
            <a:br>
              <a:rPr lang="en-US" sz="1800" dirty="0" smtClean="0"/>
            </a:br>
            <a:r>
              <a:rPr lang="en-US" sz="1800" dirty="0" smtClean="0"/>
              <a:t>         FROM    sales </a:t>
            </a:r>
            <a:r>
              <a:rPr lang="en-US" sz="1800" dirty="0" err="1"/>
              <a:t>s</a:t>
            </a:r>
            <a:r>
              <a:rPr lang="en-US" sz="1800" dirty="0"/>
              <a:t>, products </a:t>
            </a:r>
            <a:r>
              <a:rPr lang="en-US" sz="1800" dirty="0" err="1"/>
              <a:t>p</a:t>
            </a:r>
            <a:r>
              <a:rPr lang="en-US" sz="1800" dirty="0" smtClean="0"/>
              <a:t/>
            </a:r>
            <a:br>
              <a:rPr lang="en-US" sz="1800" dirty="0" smtClean="0"/>
            </a:br>
            <a:r>
              <a:rPr lang="en-US" sz="1800" dirty="0" smtClean="0"/>
              <a:t>         WHERE </a:t>
            </a:r>
            <a:r>
              <a:rPr lang="en-US" sz="1800" dirty="0" err="1"/>
              <a:t>p.prod_id</a:t>
            </a:r>
            <a:r>
              <a:rPr lang="en-US" sz="1800" dirty="0"/>
              <a:t> = </a:t>
            </a:r>
            <a:r>
              <a:rPr lang="en-US" sz="1800" dirty="0" err="1"/>
              <a:t>s.prod_id</a:t>
            </a:r>
            <a:r>
              <a:rPr lang="en-US" sz="1800" dirty="0" smtClean="0"/>
              <a:t/>
            </a:r>
            <a:br>
              <a:rPr lang="en-US" sz="1800" dirty="0" smtClean="0"/>
            </a:br>
            <a:r>
              <a:rPr lang="en-US" sz="1800" dirty="0" smtClean="0"/>
              <a:t>         GROUP </a:t>
            </a:r>
            <a:r>
              <a:rPr lang="en-US" sz="1800" dirty="0"/>
              <a:t>BY </a:t>
            </a:r>
            <a:r>
              <a:rPr lang="en-US" sz="1800" dirty="0" err="1"/>
              <a:t>prod_category</a:t>
            </a:r>
            <a:r>
              <a:rPr lang="en-US" sz="1800" dirty="0" smtClean="0"/>
              <a:t>;</a:t>
            </a:r>
          </a:p>
          <a:p>
            <a:pPr>
              <a:lnSpc>
                <a:spcPct val="90000"/>
              </a:lnSpc>
              <a:buFontTx/>
              <a:buNone/>
            </a:pPr>
            <a:r>
              <a:rPr lang="en-US" sz="1800" dirty="0" smtClean="0">
                <a:latin typeface="Arial Unicode MS" charset="0"/>
              </a:rPr>
              <a:t> </a:t>
            </a:r>
            <a:br>
              <a:rPr lang="en-US" sz="1800" dirty="0" smtClean="0">
                <a:latin typeface="Arial Unicode MS" charset="0"/>
              </a:rPr>
            </a:br>
            <a:r>
              <a:rPr lang="en-US" sz="1800" dirty="0"/>
              <a:t/>
            </a:r>
            <a:br>
              <a:rPr lang="en-US" sz="1800" dirty="0"/>
            </a:br>
            <a:r>
              <a:rPr lang="en-US" sz="1800" dirty="0"/>
              <a:t>SQL&gt; SELECT </a:t>
            </a:r>
            <a:r>
              <a:rPr lang="en-US" sz="1800" dirty="0" err="1"/>
              <a:t>plan_table_output</a:t>
            </a:r>
            <a:r>
              <a:rPr lang="en-US" sz="1800" dirty="0"/>
              <a:t/>
            </a:r>
            <a:br>
              <a:rPr lang="en-US" sz="1800" dirty="0"/>
            </a:br>
            <a:r>
              <a:rPr lang="en-US" sz="1800" dirty="0"/>
              <a:t>FROM </a:t>
            </a:r>
            <a:r>
              <a:rPr lang="en-US" sz="1800" dirty="0" err="1"/>
              <a:t>table(dbms_xplan.display_cursor(null,null,'basic</a:t>
            </a:r>
            <a:r>
              <a:rPr lang="en-US" sz="1800" dirty="0"/>
              <a:t>'))</a:t>
            </a:r>
            <a:r>
              <a:rPr lang="en-US" sz="1800" dirty="0" smtClean="0"/>
              <a:t>;</a:t>
            </a:r>
            <a:endParaRPr lang="en-US" sz="1800" dirty="0" smtClean="0">
              <a:latin typeface="Arial Unicode MS" charset="0"/>
            </a:endParaRPr>
          </a:p>
          <a:p>
            <a:pPr>
              <a:lnSpc>
                <a:spcPct val="90000"/>
              </a:lnSpc>
              <a:buFontTx/>
              <a:buNone/>
            </a:pPr>
            <a:r>
              <a:rPr lang="en-US" sz="1600" dirty="0">
                <a:latin typeface="Courier New" charset="0"/>
              </a:rPr>
              <a:t/>
            </a:r>
            <a:br>
              <a:rPr lang="en-US" sz="1600" dirty="0">
                <a:latin typeface="Courier New" charset="0"/>
              </a:rPr>
            </a:br>
            <a:endParaRPr lang="en-US" sz="1600" dirty="0">
              <a:latin typeface="Courier New" charset="0"/>
            </a:endParaRPr>
          </a:p>
        </p:txBody>
      </p:sp>
      <p:sp>
        <p:nvSpPr>
          <p:cNvPr id="6" name="Text Placeholder 5"/>
          <p:cNvSpPr>
            <a:spLocks noGrp="1"/>
          </p:cNvSpPr>
          <p:nvPr>
            <p:ph type="body" sz="quarter" idx="13"/>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DBMS_XPLAN parameters</a:t>
            </a:r>
          </a:p>
        </p:txBody>
      </p:sp>
      <p:sp>
        <p:nvSpPr>
          <p:cNvPr id="33795" name="Rectangle 3"/>
          <p:cNvSpPr>
            <a:spLocks noGrp="1" noChangeArrowheads="1"/>
          </p:cNvSpPr>
          <p:nvPr>
            <p:ph sz="quarter" idx="12"/>
          </p:nvPr>
        </p:nvSpPr>
        <p:spPr>
          <a:xfrm>
            <a:off x="457200" y="1335830"/>
            <a:ext cx="8229600" cy="3062606"/>
          </a:xfrm>
        </p:spPr>
        <p:txBody>
          <a:bodyPr/>
          <a:lstStyle/>
          <a:p>
            <a:r>
              <a:rPr lang="en-US" sz="2000" dirty="0"/>
              <a:t>DBMS_XPLAN.DISPLAY takes 3 parameters</a:t>
            </a:r>
          </a:p>
          <a:p>
            <a:pPr lvl="1"/>
            <a:r>
              <a:rPr lang="en-US" sz="1600" dirty="0">
                <a:ea typeface="ＭＳ Ｐゴシック" charset="-128"/>
              </a:rPr>
              <a:t>plan table name (default 'PLAN_TABLE'),</a:t>
            </a:r>
          </a:p>
          <a:p>
            <a:pPr lvl="1"/>
            <a:r>
              <a:rPr lang="en-US" sz="1600" dirty="0" err="1">
                <a:ea typeface="ＭＳ Ｐゴシック" charset="-128"/>
              </a:rPr>
              <a:t>statement_id</a:t>
            </a:r>
            <a:r>
              <a:rPr lang="en-US" sz="1600" dirty="0">
                <a:ea typeface="ＭＳ Ｐゴシック" charset="-128"/>
              </a:rPr>
              <a:t> (default null),</a:t>
            </a:r>
          </a:p>
          <a:p>
            <a:pPr lvl="1"/>
            <a:r>
              <a:rPr lang="en-US" sz="1600" dirty="0">
                <a:ea typeface="ＭＳ Ｐゴシック" charset="-128"/>
              </a:rPr>
              <a:t>format (default 'TYPICAL')</a:t>
            </a:r>
          </a:p>
          <a:p>
            <a:r>
              <a:rPr lang="en-US" sz="2000" dirty="0"/>
              <a:t>DBMS_XPLAN.DISPLAY_CURSOR takes 3 parameters</a:t>
            </a:r>
          </a:p>
          <a:p>
            <a:pPr lvl="1"/>
            <a:r>
              <a:rPr lang="en-US" sz="1600" dirty="0">
                <a:ea typeface="ＭＳ Ｐゴシック" charset="-128"/>
              </a:rPr>
              <a:t>SQL_ID (default last statement executed in this session),</a:t>
            </a:r>
          </a:p>
          <a:p>
            <a:pPr lvl="1"/>
            <a:r>
              <a:rPr lang="en-US" sz="1600" dirty="0">
                <a:ea typeface="ＭＳ Ｐゴシック" charset="-128"/>
              </a:rPr>
              <a:t>Child number (default 0),</a:t>
            </a:r>
          </a:p>
          <a:p>
            <a:pPr lvl="1"/>
            <a:r>
              <a:rPr lang="en-US" sz="1600" dirty="0">
                <a:ea typeface="ＭＳ Ｐゴシック" charset="-128"/>
              </a:rPr>
              <a:t>format (default 'TYPICAL')</a:t>
            </a:r>
          </a:p>
          <a:p>
            <a:r>
              <a:rPr lang="en-US" sz="2000" dirty="0" smtClean="0"/>
              <a:t>Format* </a:t>
            </a:r>
            <a:r>
              <a:rPr lang="en-US" sz="2000" dirty="0"/>
              <a:t>is highly </a:t>
            </a:r>
            <a:r>
              <a:rPr lang="en-US" sz="2000" dirty="0" smtClean="0"/>
              <a:t>customizable - </a:t>
            </a:r>
            <a:r>
              <a:rPr lang="en-US" dirty="0" smtClean="0">
                <a:ea typeface="ＭＳ Ｐゴシック" charset="-128"/>
              </a:rPr>
              <a:t>Basic ,Typical</a:t>
            </a:r>
            <a:r>
              <a:rPr lang="en-US" dirty="0" smtClean="0"/>
              <a:t>, </a:t>
            </a:r>
            <a:r>
              <a:rPr lang="en-US" dirty="0" smtClean="0">
                <a:ea typeface="ＭＳ Ｐゴシック" charset="-128"/>
              </a:rPr>
              <a:t>All</a:t>
            </a:r>
            <a:endParaRPr lang="en-US" dirty="0">
              <a:ea typeface="ＭＳ Ｐゴシック" charset="-128"/>
            </a:endParaRPr>
          </a:p>
          <a:p>
            <a:pPr lvl="1"/>
            <a:r>
              <a:rPr lang="en-US" sz="1600" dirty="0">
                <a:ea typeface="ＭＳ Ｐゴシック" charset="-128"/>
              </a:rPr>
              <a:t>Additional low level parameters show more detail</a:t>
            </a:r>
          </a:p>
        </p:txBody>
      </p:sp>
      <p:sp>
        <p:nvSpPr>
          <p:cNvPr id="5" name="Text Placeholder 4"/>
          <p:cNvSpPr>
            <a:spLocks noGrp="1"/>
          </p:cNvSpPr>
          <p:nvPr>
            <p:ph type="body" sz="quarter" idx="13"/>
          </p:nvPr>
        </p:nvSpPr>
        <p:spPr/>
        <p:txBody>
          <a:bodyPr/>
          <a:lstStyle/>
          <a:p>
            <a:endParaRPr lang="en-US"/>
          </a:p>
        </p:txBody>
      </p:sp>
      <p:sp>
        <p:nvSpPr>
          <p:cNvPr id="6" name="TextBox 5"/>
          <p:cNvSpPr txBox="1"/>
          <p:nvPr/>
        </p:nvSpPr>
        <p:spPr>
          <a:xfrm>
            <a:off x="3131820" y="4774168"/>
            <a:ext cx="5707380" cy="286232"/>
          </a:xfrm>
          <a:prstGeom prst="rect">
            <a:avLst/>
          </a:prstGeom>
          <a:noFill/>
        </p:spPr>
        <p:txBody>
          <a:bodyPr wrap="square" rtlCol="0">
            <a:spAutoFit/>
          </a:bodyPr>
          <a:lstStyle/>
          <a:p>
            <a:r>
              <a:rPr lang="en-US" sz="1400" dirty="0" smtClean="0">
                <a:solidFill>
                  <a:schemeClr val="tx2"/>
                </a:solidFill>
              </a:rPr>
              <a:t>*More information on formatting on </a:t>
            </a:r>
            <a:r>
              <a:rPr lang="en-US" sz="1400" dirty="0" smtClean="0">
                <a:solidFill>
                  <a:schemeClr val="tx2"/>
                </a:solidFill>
                <a:hlinkClick r:id="rId2"/>
              </a:rPr>
              <a:t>Optimizer blog</a:t>
            </a:r>
            <a:endParaRPr lang="en-US" sz="1400" dirty="0" smtClean="0">
              <a:solidFill>
                <a:schemeClr val="tx2"/>
              </a:solidFill>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noFill/>
        </p:spPr>
        <p:txBody>
          <a:bodyPr/>
          <a:lstStyle/>
          <a:p>
            <a:pPr eaLnBrk="1" hangingPunct="1"/>
            <a:r>
              <a:rPr lang="en-US" dirty="0" smtClean="0"/>
              <a:t>Agenda</a:t>
            </a:r>
            <a:br>
              <a:rPr lang="en-US" dirty="0" smtClean="0"/>
            </a:br>
            <a:endParaRPr lang="en-US" dirty="0"/>
          </a:p>
        </p:txBody>
      </p:sp>
      <p:sp>
        <p:nvSpPr>
          <p:cNvPr id="16389" name="Rectangle 5"/>
          <p:cNvSpPr>
            <a:spLocks noGrp="1" noChangeArrowheads="1"/>
          </p:cNvSpPr>
          <p:nvPr>
            <p:ph type="body" sz="quarter" idx="13"/>
          </p:nvPr>
        </p:nvSpPr>
        <p:spPr>
          <a:noFill/>
        </p:spPr>
        <p:txBody>
          <a:bodyPr/>
          <a:lstStyle/>
          <a:p>
            <a:pPr>
              <a:lnSpc>
                <a:spcPct val="90000"/>
              </a:lnSpc>
            </a:pPr>
            <a:r>
              <a:rPr lang="en-US" dirty="0" smtClean="0"/>
              <a:t>What is an execution plan </a:t>
            </a:r>
          </a:p>
          <a:p>
            <a:pPr>
              <a:lnSpc>
                <a:spcPct val="90000"/>
              </a:lnSpc>
            </a:pPr>
            <a:r>
              <a:rPr lang="en-US" dirty="0" smtClean="0">
                <a:solidFill>
                  <a:srgbClr val="424545"/>
                </a:solidFill>
              </a:rPr>
              <a:t>How to generate a plan</a:t>
            </a:r>
          </a:p>
          <a:p>
            <a:pPr>
              <a:lnSpc>
                <a:spcPct val="90000"/>
              </a:lnSpc>
            </a:pPr>
            <a:r>
              <a:rPr lang="en-US" dirty="0" smtClean="0">
                <a:solidFill>
                  <a:schemeClr val="accent1"/>
                </a:solidFill>
              </a:rPr>
              <a:t>What is a good plan for the Optimizer</a:t>
            </a:r>
          </a:p>
          <a:p>
            <a:pPr>
              <a:lnSpc>
                <a:spcPct val="90000"/>
              </a:lnSpc>
            </a:pPr>
            <a:r>
              <a:rPr lang="en-US" dirty="0" smtClean="0"/>
              <a:t>Understanding execution plans</a:t>
            </a:r>
            <a:endParaRPr lang="en-US" dirty="0" smtClean="0">
              <a:ea typeface="Arial" charset="0"/>
              <a:cs typeface="Arial" charset="0"/>
            </a:endParaRPr>
          </a:p>
          <a:p>
            <a:pPr>
              <a:lnSpc>
                <a:spcPct val="90000"/>
              </a:lnSpc>
            </a:pPr>
            <a:r>
              <a:rPr lang="en-US" dirty="0" smtClean="0"/>
              <a:t>Execution plan examples</a:t>
            </a:r>
          </a:p>
          <a:p>
            <a:pPr eaLnBrk="1" hangingPunct="1"/>
            <a:endParaRPr lang="en-US"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t>What’s a</a:t>
            </a:r>
            <a:r>
              <a:rPr lang="en-US" dirty="0" smtClean="0"/>
              <a:t> good </a:t>
            </a:r>
            <a:r>
              <a:rPr lang="en-US" dirty="0"/>
              <a:t>p</a:t>
            </a:r>
            <a:r>
              <a:rPr lang="en-US" dirty="0" smtClean="0"/>
              <a:t>lan </a:t>
            </a:r>
            <a:r>
              <a:rPr lang="en-US" dirty="0"/>
              <a:t>for the Optimizer?</a:t>
            </a:r>
          </a:p>
        </p:txBody>
      </p:sp>
      <p:sp>
        <p:nvSpPr>
          <p:cNvPr id="36867" name="Rectangle 3"/>
          <p:cNvSpPr>
            <a:spLocks noGrp="1" noChangeArrowheads="1"/>
          </p:cNvSpPr>
          <p:nvPr>
            <p:ph sz="quarter" idx="12"/>
          </p:nvPr>
        </p:nvSpPr>
        <p:spPr/>
        <p:txBody>
          <a:bodyPr/>
          <a:lstStyle/>
          <a:p>
            <a:pPr>
              <a:buFontTx/>
              <a:buNone/>
            </a:pPr>
            <a:r>
              <a:rPr lang="en-US" dirty="0"/>
              <a:t>The Optimizer has two different goals</a:t>
            </a:r>
          </a:p>
          <a:p>
            <a:r>
              <a:rPr lang="en-US" dirty="0"/>
              <a:t>Serial execution: It’s all about cost</a:t>
            </a:r>
          </a:p>
          <a:p>
            <a:pPr lvl="1"/>
            <a:r>
              <a:rPr lang="en-US" dirty="0">
                <a:ea typeface="ＭＳ Ｐゴシック" charset="-128"/>
              </a:rPr>
              <a:t>The cheaper, the better</a:t>
            </a:r>
          </a:p>
          <a:p>
            <a:r>
              <a:rPr lang="en-US" dirty="0"/>
              <a:t>Parallel execution: it’s all about performance</a:t>
            </a:r>
          </a:p>
          <a:p>
            <a:pPr lvl="1"/>
            <a:r>
              <a:rPr lang="en-US" dirty="0">
                <a:ea typeface="ＭＳ Ｐゴシック" charset="-128"/>
              </a:rPr>
              <a:t>The faster, the </a:t>
            </a:r>
            <a:r>
              <a:rPr lang="en-US" dirty="0" smtClean="0">
                <a:ea typeface="ＭＳ Ｐゴシック" charset="-128"/>
              </a:rPr>
              <a:t>better</a:t>
            </a:r>
            <a:endParaRPr lang="en-US" dirty="0">
              <a:ea typeface="ＭＳ Ｐゴシック" charset="-128"/>
            </a:endParaRPr>
          </a:p>
          <a:p>
            <a:pPr>
              <a:buFontTx/>
              <a:buNone/>
            </a:pPr>
            <a:r>
              <a:rPr lang="en-US" dirty="0"/>
              <a:t>Two fundamental questions:</a:t>
            </a:r>
          </a:p>
          <a:p>
            <a:r>
              <a:rPr lang="en-US" dirty="0"/>
              <a:t>What is cost?</a:t>
            </a:r>
          </a:p>
          <a:p>
            <a:r>
              <a:rPr lang="en-US" dirty="0"/>
              <a:t>What is performance?</a:t>
            </a:r>
          </a:p>
        </p:txBody>
      </p:sp>
      <p:sp>
        <p:nvSpPr>
          <p:cNvPr id="5" name="Text Placeholder 4"/>
          <p:cNvSpPr>
            <a:spLocks noGrp="1"/>
          </p:cNvSpPr>
          <p:nvPr>
            <p:ph type="body" sz="quarter" idx="13"/>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a:t>What is</a:t>
            </a:r>
            <a:r>
              <a:rPr lang="en-US" dirty="0" smtClean="0"/>
              <a:t> cost</a:t>
            </a:r>
            <a:r>
              <a:rPr lang="en-US" dirty="0"/>
              <a:t>?</a:t>
            </a:r>
          </a:p>
        </p:txBody>
      </p:sp>
      <p:sp>
        <p:nvSpPr>
          <p:cNvPr id="37891" name="Rectangle 3"/>
          <p:cNvSpPr>
            <a:spLocks noGrp="1" noChangeArrowheads="1"/>
          </p:cNvSpPr>
          <p:nvPr>
            <p:ph sz="quarter" idx="12"/>
          </p:nvPr>
        </p:nvSpPr>
        <p:spPr/>
        <p:txBody>
          <a:bodyPr/>
          <a:lstStyle/>
          <a:p>
            <a:r>
              <a:rPr lang="en-US" sz="2000" dirty="0"/>
              <a:t>A </a:t>
            </a:r>
            <a:r>
              <a:rPr lang="en-US" sz="2000" dirty="0" smtClean="0"/>
              <a:t>magical </a:t>
            </a:r>
            <a:r>
              <a:rPr lang="en-US" sz="2000" dirty="0"/>
              <a:t>number the optimizer makes up?</a:t>
            </a:r>
          </a:p>
          <a:p>
            <a:r>
              <a:rPr lang="en-US" sz="2000" dirty="0"/>
              <a:t>Resources required to execute a SQL statement?</a:t>
            </a:r>
            <a:endParaRPr lang="en-US" sz="2000" dirty="0" smtClean="0"/>
          </a:p>
          <a:p>
            <a:r>
              <a:rPr lang="en-US" sz="2000" dirty="0" smtClean="0"/>
              <a:t>Estimate </a:t>
            </a:r>
            <a:r>
              <a:rPr lang="en-US" sz="2000" dirty="0"/>
              <a:t>of how long it will take to execute a statement?</a:t>
            </a:r>
          </a:p>
          <a:p>
            <a:endParaRPr lang="en-US" dirty="0"/>
          </a:p>
        </p:txBody>
      </p:sp>
      <p:sp>
        <p:nvSpPr>
          <p:cNvPr id="9" name="Text Placeholder 8"/>
          <p:cNvSpPr>
            <a:spLocks noGrp="1"/>
          </p:cNvSpPr>
          <p:nvPr>
            <p:ph type="body" sz="quarter" idx="13"/>
          </p:nvPr>
        </p:nvSpPr>
        <p:spPr/>
        <p:txBody>
          <a:bodyPr/>
          <a:lstStyle/>
          <a:p>
            <a:endParaRPr lang="en-US"/>
          </a:p>
        </p:txBody>
      </p:sp>
      <p:sp>
        <p:nvSpPr>
          <p:cNvPr id="37892" name="Text Box 4"/>
          <p:cNvSpPr txBox="1">
            <a:spLocks noChangeArrowheads="1"/>
          </p:cNvSpPr>
          <p:nvPr/>
        </p:nvSpPr>
        <p:spPr bwMode="auto">
          <a:xfrm>
            <a:off x="533400" y="3086100"/>
            <a:ext cx="8229600" cy="369974"/>
          </a:xfrm>
          <a:prstGeom prst="rect">
            <a:avLst/>
          </a:prstGeom>
          <a:noFill/>
          <a:ln w="9525">
            <a:noFill/>
            <a:miter lim="800000"/>
            <a:headEnd/>
            <a:tailEnd/>
          </a:ln>
        </p:spPr>
        <p:txBody>
          <a:bodyPr lIns="92075" tIns="46038" rIns="92075" bIns="46038">
            <a:prstTxWarp prst="textNoShape">
              <a:avLst/>
            </a:prstTxWarp>
            <a:spAutoFit/>
          </a:bodyPr>
          <a:lstStyle/>
          <a:p>
            <a:endParaRPr lang="en-US"/>
          </a:p>
        </p:txBody>
      </p:sp>
      <p:sp>
        <p:nvSpPr>
          <p:cNvPr id="37894" name="Rectangle 6"/>
          <p:cNvSpPr>
            <a:spLocks noChangeArrowheads="1"/>
          </p:cNvSpPr>
          <p:nvPr/>
        </p:nvSpPr>
        <p:spPr bwMode="auto">
          <a:xfrm>
            <a:off x="495300" y="2527306"/>
            <a:ext cx="8077200" cy="1657350"/>
          </a:xfrm>
          <a:prstGeom prst="rect">
            <a:avLst/>
          </a:prstGeom>
          <a:noFill/>
          <a:ln w="9525">
            <a:noFill/>
            <a:miter lim="800000"/>
            <a:headEnd/>
            <a:tailEnd/>
          </a:ln>
        </p:spPr>
        <p:txBody>
          <a:bodyPr lIns="0" tIns="0" rIns="0" bIns="0">
            <a:prstTxWarp prst="textNoShape">
              <a:avLst/>
            </a:prstTxWarp>
          </a:bodyPr>
          <a:lstStyle/>
          <a:p>
            <a:pPr marL="227013" indent="-227013" algn="l" eaLnBrk="0" hangingPunct="0">
              <a:lnSpc>
                <a:spcPct val="100000"/>
              </a:lnSpc>
              <a:spcBef>
                <a:spcPct val="20000"/>
              </a:spcBef>
            </a:pPr>
            <a:r>
              <a:rPr lang="en-US" dirty="0">
                <a:solidFill>
                  <a:schemeClr val="tx1"/>
                </a:solidFill>
              </a:rPr>
              <a:t>Actual Definition</a:t>
            </a:r>
          </a:p>
          <a:p>
            <a:pPr marL="227013" indent="-227013" algn="l">
              <a:buFont typeface="Wingdings" charset="2"/>
              <a:buChar char="§"/>
            </a:pPr>
            <a:r>
              <a:rPr lang="en-US" b="0" dirty="0">
                <a:solidFill>
                  <a:schemeClr val="tx1"/>
                </a:solidFill>
              </a:rPr>
              <a:t>Cost represents units of work or resources used</a:t>
            </a:r>
            <a:r>
              <a:rPr lang="en-US" sz="2400" b="0" dirty="0">
                <a:solidFill>
                  <a:schemeClr val="tx1"/>
                </a:solidFill>
              </a:rPr>
              <a:t> </a:t>
            </a:r>
          </a:p>
          <a:p>
            <a:pPr marL="569913" lvl="1" indent="-228600" algn="l">
              <a:buFont typeface="Wingdings" charset="2"/>
              <a:buChar char="§"/>
            </a:pPr>
            <a:r>
              <a:rPr lang="en-US" sz="1800" b="0" dirty="0">
                <a:solidFill>
                  <a:schemeClr val="tx1"/>
                </a:solidFill>
              </a:rPr>
              <a:t>Optimizer uses CPU &amp;</a:t>
            </a:r>
            <a:r>
              <a:rPr lang="en-US" sz="1800" b="0" dirty="0" smtClean="0">
                <a:solidFill>
                  <a:schemeClr val="tx1"/>
                </a:solidFill>
              </a:rPr>
              <a:t> IO </a:t>
            </a:r>
            <a:r>
              <a:rPr lang="en-US" sz="1800" b="0" dirty="0">
                <a:solidFill>
                  <a:schemeClr val="tx1"/>
                </a:solidFill>
              </a:rPr>
              <a:t>as units of work  </a:t>
            </a:r>
          </a:p>
          <a:p>
            <a:pPr marL="569913" lvl="1" indent="-228600" algn="l">
              <a:buFont typeface="Wingdings" charset="2"/>
              <a:buChar char="§"/>
            </a:pPr>
            <a:r>
              <a:rPr lang="en-US" sz="1800" b="0" dirty="0" smtClean="0"/>
              <a:t>E</a:t>
            </a:r>
            <a:r>
              <a:rPr lang="en-US" sz="1800" b="0" dirty="0" smtClean="0">
                <a:solidFill>
                  <a:schemeClr val="tx1"/>
                </a:solidFill>
              </a:rPr>
              <a:t>stimate </a:t>
            </a:r>
            <a:r>
              <a:rPr lang="en-US" sz="1800" b="0" dirty="0">
                <a:solidFill>
                  <a:schemeClr val="tx1"/>
                </a:solidFill>
              </a:rPr>
              <a:t>of </a:t>
            </a:r>
            <a:r>
              <a:rPr lang="en-US" sz="1800" b="0" dirty="0" smtClean="0">
                <a:solidFill>
                  <a:schemeClr val="tx1"/>
                </a:solidFill>
              </a:rPr>
              <a:t>amount </a:t>
            </a:r>
            <a:r>
              <a:rPr lang="en-US" sz="1800" b="0" dirty="0">
                <a:solidFill>
                  <a:schemeClr val="tx1"/>
                </a:solidFill>
              </a:rPr>
              <a:t>of CPU </a:t>
            </a:r>
            <a:r>
              <a:rPr lang="en-US" sz="1800" b="0" dirty="0" smtClean="0"/>
              <a:t>&amp;</a:t>
            </a:r>
            <a:r>
              <a:rPr lang="en-US" sz="1800" b="0" dirty="0" smtClean="0">
                <a:solidFill>
                  <a:schemeClr val="tx1"/>
                </a:solidFill>
              </a:rPr>
              <a:t> disk </a:t>
            </a:r>
            <a:r>
              <a:rPr lang="en-US" sz="1800" b="0" dirty="0">
                <a:solidFill>
                  <a:schemeClr val="tx1"/>
                </a:solidFill>
              </a:rPr>
              <a:t>I/Os, used</a:t>
            </a:r>
            <a:r>
              <a:rPr lang="en-US" sz="1800" b="0" dirty="0" smtClean="0">
                <a:solidFill>
                  <a:schemeClr val="tx1"/>
                </a:solidFill>
              </a:rPr>
              <a:t> to perform an </a:t>
            </a:r>
            <a:r>
              <a:rPr lang="en-US" sz="1800" b="0" dirty="0">
                <a:solidFill>
                  <a:schemeClr val="tx1"/>
                </a:solidFill>
              </a:rPr>
              <a:t>operation</a:t>
            </a:r>
          </a:p>
        </p:txBody>
      </p:sp>
      <p:sp>
        <p:nvSpPr>
          <p:cNvPr id="10" name="Text Box 8"/>
          <p:cNvSpPr txBox="1">
            <a:spLocks noChangeArrowheads="1"/>
          </p:cNvSpPr>
          <p:nvPr/>
        </p:nvSpPr>
        <p:spPr bwMode="auto">
          <a:xfrm>
            <a:off x="355600" y="4229503"/>
            <a:ext cx="8496300" cy="318678"/>
          </a:xfrm>
          <a:prstGeom prst="rect">
            <a:avLst/>
          </a:prstGeom>
          <a:solidFill>
            <a:schemeClr val="bg2"/>
          </a:solidFill>
          <a:ln>
            <a:headEnd/>
            <a:tailEnd/>
          </a:ln>
        </p:spPr>
        <p:style>
          <a:lnRef idx="0">
            <a:schemeClr val="accent2"/>
          </a:lnRef>
          <a:fillRef idx="3">
            <a:schemeClr val="accent2"/>
          </a:fillRef>
          <a:effectRef idx="3">
            <a:schemeClr val="accent2"/>
          </a:effectRef>
          <a:fontRef idx="minor">
            <a:schemeClr val="lt1"/>
          </a:fontRef>
        </p:style>
        <p:txBody>
          <a:bodyPr wrap="square" lIns="92075" tIns="46038" rIns="92075" bIns="46038">
            <a:prstTxWarp prst="textNoShape">
              <a:avLst/>
            </a:prstTxWarp>
            <a:spAutoFit/>
          </a:bodyPr>
          <a:lstStyle/>
          <a:p>
            <a:r>
              <a:rPr lang="en-US" sz="1600" dirty="0">
                <a:solidFill>
                  <a:schemeClr val="tx1"/>
                </a:solidFill>
              </a:rPr>
              <a:t>Cost is an internal Oracle </a:t>
            </a:r>
            <a:r>
              <a:rPr lang="en-US" sz="1600" dirty="0" smtClean="0">
                <a:solidFill>
                  <a:schemeClr val="tx1"/>
                </a:solidFill>
              </a:rPr>
              <a:t>measurement</a:t>
            </a:r>
            <a:endParaRPr lang="en-US" sz="1600"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wipe(up)">
                                      <p:cBhvr>
                                        <p:cTn id="7" dur="500"/>
                                        <p:tgtEl>
                                          <p:spTgt spid="3789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p:txBody>
          <a:bodyPr/>
          <a:lstStyle/>
          <a:p>
            <a:r>
              <a:rPr lang="en-US"/>
              <a:t>What is performance?</a:t>
            </a:r>
          </a:p>
        </p:txBody>
      </p:sp>
      <p:sp>
        <p:nvSpPr>
          <p:cNvPr id="38915" name="Rectangle 1027"/>
          <p:cNvSpPr>
            <a:spLocks noGrp="1" noChangeArrowheads="1"/>
          </p:cNvSpPr>
          <p:nvPr>
            <p:ph sz="quarter" idx="12"/>
          </p:nvPr>
        </p:nvSpPr>
        <p:spPr/>
        <p:txBody>
          <a:bodyPr/>
          <a:lstStyle/>
          <a:p>
            <a:r>
              <a:rPr lang="en-US" sz="2000" dirty="0"/>
              <a:t>Getting as many queries completed as possible?</a:t>
            </a:r>
          </a:p>
          <a:p>
            <a:r>
              <a:rPr lang="en-US" sz="2000" dirty="0"/>
              <a:t>Getting fastest possible elapsed time using the fewest resources?</a:t>
            </a:r>
          </a:p>
          <a:p>
            <a:r>
              <a:rPr lang="en-US" sz="2000" dirty="0"/>
              <a:t>Getting the best concurrency rate?</a:t>
            </a:r>
          </a:p>
          <a:p>
            <a:endParaRPr lang="en-US" dirty="0"/>
          </a:p>
          <a:p>
            <a:endParaRPr lang="en-US" dirty="0"/>
          </a:p>
        </p:txBody>
      </p:sp>
      <p:sp>
        <p:nvSpPr>
          <p:cNvPr id="6" name="Text Placeholder 5"/>
          <p:cNvSpPr>
            <a:spLocks noGrp="1"/>
          </p:cNvSpPr>
          <p:nvPr>
            <p:ph type="body" sz="quarter" idx="13"/>
          </p:nvPr>
        </p:nvSpPr>
        <p:spPr/>
        <p:txBody>
          <a:bodyPr/>
          <a:lstStyle/>
          <a:p>
            <a:endParaRPr lang="en-US"/>
          </a:p>
        </p:txBody>
      </p:sp>
      <p:sp>
        <p:nvSpPr>
          <p:cNvPr id="275462" name="Rectangle 1030"/>
          <p:cNvSpPr>
            <a:spLocks noChangeArrowheads="1"/>
          </p:cNvSpPr>
          <p:nvPr/>
        </p:nvSpPr>
        <p:spPr bwMode="auto">
          <a:xfrm>
            <a:off x="508000" y="2787650"/>
            <a:ext cx="8077200" cy="1657350"/>
          </a:xfrm>
          <a:prstGeom prst="rect">
            <a:avLst/>
          </a:prstGeom>
          <a:noFill/>
          <a:ln w="9525">
            <a:noFill/>
            <a:miter lim="800000"/>
            <a:headEnd/>
            <a:tailEnd/>
          </a:ln>
        </p:spPr>
        <p:txBody>
          <a:bodyPr lIns="0" tIns="0" rIns="0" bIns="0">
            <a:prstTxWarp prst="textNoShape">
              <a:avLst/>
            </a:prstTxWarp>
          </a:bodyPr>
          <a:lstStyle/>
          <a:p>
            <a:pPr marL="227013" indent="-227013" algn="l" eaLnBrk="0" hangingPunct="0">
              <a:lnSpc>
                <a:spcPct val="100000"/>
              </a:lnSpc>
              <a:spcBef>
                <a:spcPct val="20000"/>
              </a:spcBef>
            </a:pPr>
            <a:r>
              <a:rPr lang="en-US" dirty="0">
                <a:solidFill>
                  <a:schemeClr val="tx1"/>
                </a:solidFill>
              </a:rPr>
              <a:t>Actual Definition</a:t>
            </a:r>
          </a:p>
          <a:p>
            <a:pPr marL="227013" indent="-227013" algn="l">
              <a:buFont typeface="Wingdings" charset="2"/>
              <a:buChar char="§"/>
            </a:pPr>
            <a:r>
              <a:rPr lang="en-US" b="0" dirty="0">
                <a:solidFill>
                  <a:schemeClr val="tx1"/>
                </a:solidFill>
              </a:rPr>
              <a:t>Performance is fastest possible response time for a query </a:t>
            </a:r>
          </a:p>
          <a:p>
            <a:pPr marL="569913" lvl="1" indent="-228600" algn="l">
              <a:buFont typeface="Wingdings" charset="2"/>
              <a:buChar char="§"/>
            </a:pPr>
            <a:r>
              <a:rPr lang="en-US" sz="1800" b="0" dirty="0">
                <a:solidFill>
                  <a:schemeClr val="tx1"/>
                </a:solidFill>
              </a:rPr>
              <a:t>Goal is to complete the query as quickly as possible</a:t>
            </a:r>
          </a:p>
          <a:p>
            <a:pPr marL="569913" lvl="1" indent="-228600" algn="l">
              <a:buFont typeface="Wingdings" charset="2"/>
              <a:buChar char="§"/>
            </a:pPr>
            <a:r>
              <a:rPr lang="en-US" sz="1800" b="0" dirty="0">
                <a:solidFill>
                  <a:schemeClr val="tx1"/>
                </a:solidFill>
              </a:rPr>
              <a:t>Optimizer does not focus on resources needed to execute the plan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5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2"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noFill/>
        </p:spPr>
        <p:txBody>
          <a:bodyPr/>
          <a:lstStyle/>
          <a:p>
            <a:pPr eaLnBrk="1" hangingPunct="1"/>
            <a:r>
              <a:rPr lang="en-US" dirty="0" smtClean="0"/>
              <a:t>Agenda</a:t>
            </a:r>
            <a:br>
              <a:rPr lang="en-US" dirty="0" smtClean="0"/>
            </a:br>
            <a:endParaRPr lang="en-US" dirty="0"/>
          </a:p>
        </p:txBody>
      </p:sp>
      <p:sp>
        <p:nvSpPr>
          <p:cNvPr id="16389" name="Rectangle 5"/>
          <p:cNvSpPr>
            <a:spLocks noGrp="1" noChangeArrowheads="1"/>
          </p:cNvSpPr>
          <p:nvPr>
            <p:ph type="body" sz="quarter" idx="13"/>
          </p:nvPr>
        </p:nvSpPr>
        <p:spPr>
          <a:xfrm>
            <a:off x="3175011" y="830029"/>
            <a:ext cx="5544524" cy="3116236"/>
          </a:xfrm>
          <a:noFill/>
        </p:spPr>
        <p:txBody>
          <a:bodyPr/>
          <a:lstStyle/>
          <a:p>
            <a:pPr>
              <a:lnSpc>
                <a:spcPct val="90000"/>
              </a:lnSpc>
            </a:pPr>
            <a:r>
              <a:rPr lang="en-US" sz="2000" dirty="0" smtClean="0"/>
              <a:t>What is an execution plan </a:t>
            </a:r>
          </a:p>
          <a:p>
            <a:pPr>
              <a:lnSpc>
                <a:spcPct val="90000"/>
              </a:lnSpc>
            </a:pPr>
            <a:r>
              <a:rPr lang="en-US" sz="2000" dirty="0" smtClean="0"/>
              <a:t>How to generate a plan</a:t>
            </a:r>
          </a:p>
          <a:p>
            <a:pPr>
              <a:lnSpc>
                <a:spcPct val="90000"/>
              </a:lnSpc>
            </a:pPr>
            <a:r>
              <a:rPr lang="en-US" sz="2000" dirty="0" smtClean="0"/>
              <a:t>What is a good plan for the optimizer</a:t>
            </a:r>
          </a:p>
          <a:p>
            <a:pPr>
              <a:lnSpc>
                <a:spcPct val="90000"/>
              </a:lnSpc>
            </a:pPr>
            <a:r>
              <a:rPr lang="en-US" sz="2000" dirty="0" smtClean="0">
                <a:solidFill>
                  <a:srgbClr val="FF0000"/>
                </a:solidFill>
              </a:rPr>
              <a:t>Understanding execution plans</a:t>
            </a:r>
          </a:p>
          <a:p>
            <a:pPr lvl="1"/>
            <a:r>
              <a:rPr lang="en-US" dirty="0" smtClean="0">
                <a:solidFill>
                  <a:srgbClr val="FF0000"/>
                </a:solidFill>
                <a:ea typeface="Arial" charset="0"/>
                <a:cs typeface="Arial" charset="0"/>
              </a:rPr>
              <a:t>Cardinality</a:t>
            </a:r>
          </a:p>
          <a:p>
            <a:pPr lvl="1"/>
            <a:r>
              <a:rPr lang="en-US" dirty="0" smtClean="0">
                <a:ea typeface="Arial" charset="0"/>
                <a:cs typeface="Arial" charset="0"/>
              </a:rPr>
              <a:t>Access paths </a:t>
            </a:r>
          </a:p>
          <a:p>
            <a:pPr lvl="1"/>
            <a:r>
              <a:rPr lang="en-US" dirty="0" smtClean="0">
                <a:ea typeface="Arial" charset="0"/>
                <a:cs typeface="Arial" charset="0"/>
              </a:rPr>
              <a:t>Join methods</a:t>
            </a:r>
          </a:p>
          <a:p>
            <a:pPr lvl="1"/>
            <a:r>
              <a:rPr lang="en-US" dirty="0" smtClean="0">
                <a:ea typeface="Arial" charset="0"/>
                <a:cs typeface="Arial" charset="0"/>
              </a:rPr>
              <a:t>Join order</a:t>
            </a:r>
          </a:p>
          <a:p>
            <a:pPr lvl="1"/>
            <a:r>
              <a:rPr lang="en-US" dirty="0" smtClean="0">
                <a:ea typeface="Arial" charset="0"/>
                <a:cs typeface="Arial" charset="0"/>
              </a:rPr>
              <a:t>Partition pruning</a:t>
            </a:r>
          </a:p>
          <a:p>
            <a:pPr lvl="1"/>
            <a:r>
              <a:rPr lang="en-US" dirty="0" smtClean="0">
                <a:ea typeface="Arial" charset="0"/>
                <a:cs typeface="Arial" charset="0"/>
              </a:rPr>
              <a:t>Parallel execution </a:t>
            </a:r>
          </a:p>
          <a:p>
            <a:pPr>
              <a:lnSpc>
                <a:spcPct val="90000"/>
              </a:lnSpc>
            </a:pPr>
            <a:r>
              <a:rPr lang="en-US" sz="2000" dirty="0" smtClean="0"/>
              <a:t>Execution plan examples</a:t>
            </a:r>
          </a:p>
          <a:p>
            <a:pPr eaLnBrk="1" hangingPunct="1"/>
            <a:endParaRPr lang="en-US" dirty="0"/>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Cardinality</a:t>
            </a:r>
          </a:p>
        </p:txBody>
      </p:sp>
      <p:sp>
        <p:nvSpPr>
          <p:cNvPr id="43011" name="Rectangle 3"/>
          <p:cNvSpPr>
            <a:spLocks noGrp="1" noChangeArrowheads="1"/>
          </p:cNvSpPr>
          <p:nvPr>
            <p:ph sz="quarter" idx="12"/>
          </p:nvPr>
        </p:nvSpPr>
        <p:spPr/>
        <p:txBody>
          <a:bodyPr/>
          <a:lstStyle/>
          <a:p>
            <a:pPr>
              <a:lnSpc>
                <a:spcPct val="90000"/>
              </a:lnSpc>
              <a:buFontTx/>
              <a:buNone/>
            </a:pPr>
            <a:r>
              <a:rPr lang="en-US" dirty="0"/>
              <a:t>What is it?</a:t>
            </a:r>
          </a:p>
          <a:p>
            <a:pPr>
              <a:lnSpc>
                <a:spcPct val="90000"/>
              </a:lnSpc>
            </a:pPr>
            <a:r>
              <a:rPr lang="en-US" sz="1800" dirty="0"/>
              <a:t>Estimate of number rows that will be </a:t>
            </a:r>
            <a:r>
              <a:rPr lang="en-US" sz="1800" dirty="0" smtClean="0"/>
              <a:t>returned by each operation</a:t>
            </a:r>
          </a:p>
          <a:p>
            <a:pPr>
              <a:lnSpc>
                <a:spcPct val="90000"/>
              </a:lnSpc>
              <a:buNone/>
            </a:pPr>
            <a:r>
              <a:rPr lang="en-US" dirty="0" smtClean="0"/>
              <a:t>How does the Optimizer Determine it?</a:t>
            </a:r>
          </a:p>
          <a:p>
            <a:pPr>
              <a:lnSpc>
                <a:spcPct val="90000"/>
              </a:lnSpc>
            </a:pPr>
            <a:r>
              <a:rPr lang="en-US" sz="1800" dirty="0"/>
              <a:t>Cardinality for a single</a:t>
            </a:r>
            <a:r>
              <a:rPr lang="en-US" sz="1800" dirty="0" smtClean="0"/>
              <a:t> column equality </a:t>
            </a:r>
            <a:r>
              <a:rPr lang="en-US" sz="1800" dirty="0"/>
              <a:t>predicate =</a:t>
            </a:r>
            <a:r>
              <a:rPr lang="en-US" sz="1800" dirty="0" smtClean="0"/>
              <a:t> </a:t>
            </a:r>
            <a:r>
              <a:rPr lang="en-US" sz="1800" u="sng" dirty="0" smtClean="0"/>
              <a:t>total num of rows                                                 </a:t>
            </a:r>
            <a:r>
              <a:rPr lang="en-US" sz="1800" dirty="0" smtClean="0"/>
              <a:t>					                                                               num of distinct values</a:t>
            </a:r>
            <a:endParaRPr lang="en-US" sz="1800" dirty="0" smtClean="0">
              <a:ea typeface="ＭＳ Ｐゴシック" charset="-128"/>
            </a:endParaRPr>
          </a:p>
          <a:p>
            <a:pPr lvl="1">
              <a:lnSpc>
                <a:spcPct val="90000"/>
              </a:lnSpc>
            </a:pPr>
            <a:r>
              <a:rPr lang="en-US" sz="1800" dirty="0" smtClean="0">
                <a:ea typeface="ＭＳ Ｐゴシック" charset="-128"/>
              </a:rPr>
              <a:t>For example: A table has </a:t>
            </a:r>
            <a:r>
              <a:rPr lang="en-US" sz="1800" dirty="0">
                <a:ea typeface="ＭＳ Ｐゴシック" charset="-128"/>
              </a:rPr>
              <a:t>100 </a:t>
            </a:r>
            <a:r>
              <a:rPr lang="en-US" sz="1800" dirty="0" smtClean="0">
                <a:ea typeface="ＭＳ Ｐゴシック" charset="-128"/>
              </a:rPr>
              <a:t>rows, </a:t>
            </a:r>
            <a:r>
              <a:rPr lang="en-US" sz="1800" dirty="0" smtClean="0"/>
              <a:t>a </a:t>
            </a:r>
            <a:r>
              <a:rPr lang="en-US" sz="1800" dirty="0" smtClean="0">
                <a:ea typeface="ＭＳ Ｐゴシック" charset="-128"/>
              </a:rPr>
              <a:t>column has 10 </a:t>
            </a:r>
            <a:r>
              <a:rPr lang="en-US" sz="1800" dirty="0">
                <a:ea typeface="ＭＳ Ｐゴシック" charset="-128"/>
              </a:rPr>
              <a:t>distinct values</a:t>
            </a:r>
            <a:r>
              <a:rPr lang="en-US" sz="1800" dirty="0" smtClean="0">
                <a:ea typeface="ＭＳ Ｐゴシック" charset="-128"/>
              </a:rPr>
              <a:t>         		     =</a:t>
            </a:r>
            <a:r>
              <a:rPr lang="en-US" sz="1800" dirty="0">
                <a:ea typeface="ＭＳ Ｐゴシック" charset="-128"/>
              </a:rPr>
              <a:t>&gt; cardinality=10 </a:t>
            </a:r>
            <a:r>
              <a:rPr lang="en-US" sz="1800" dirty="0" smtClean="0">
                <a:ea typeface="ＭＳ Ｐゴシック" charset="-128"/>
              </a:rPr>
              <a:t>rows</a:t>
            </a:r>
          </a:p>
          <a:p>
            <a:pPr>
              <a:lnSpc>
                <a:spcPct val="90000"/>
              </a:lnSpc>
            </a:pPr>
            <a:r>
              <a:rPr lang="en-US" sz="1800" dirty="0" smtClean="0">
                <a:ea typeface="ＭＳ Ｐゴシック" charset="-128"/>
              </a:rPr>
              <a:t>More complicated predicates have more complicated cardinality calculation</a:t>
            </a:r>
          </a:p>
        </p:txBody>
      </p:sp>
      <p:sp>
        <p:nvSpPr>
          <p:cNvPr id="6" name="Text Placeholder 5"/>
          <p:cNvSpPr>
            <a:spLocks noGrp="1"/>
          </p:cNvSpPr>
          <p:nvPr>
            <p:ph type="body" sz="quarter" idx="13"/>
          </p:nvPr>
        </p:nvSpPr>
        <p:spPr/>
        <p:txBody>
          <a:bodyPr/>
          <a:lstStyle/>
          <a:p>
            <a:endParaRPr lang="en-US"/>
          </a:p>
        </p:txBody>
      </p:sp>
      <p:sp>
        <p:nvSpPr>
          <p:cNvPr id="43012" name="Rectangle 4"/>
          <p:cNvSpPr>
            <a:spLocks noChangeArrowheads="1"/>
          </p:cNvSpPr>
          <p:nvPr/>
        </p:nvSpPr>
        <p:spPr bwMode="auto">
          <a:xfrm>
            <a:off x="657225" y="3854474"/>
            <a:ext cx="7537450" cy="628650"/>
          </a:xfrm>
          <a:prstGeom prst="rect">
            <a:avLst/>
          </a:prstGeom>
          <a:noFill/>
          <a:ln w="9525">
            <a:noFill/>
            <a:miter lim="800000"/>
            <a:headEnd/>
            <a:tailEnd/>
          </a:ln>
        </p:spPr>
        <p:txBody>
          <a:bodyPr lIns="0" tIns="0" rIns="0" bIns="0">
            <a:prstTxWarp prst="textNoShape">
              <a:avLst/>
            </a:prstTxWarp>
          </a:bodyPr>
          <a:lstStyle/>
          <a:p>
            <a:pPr marL="227013" indent="-227013" algn="l" eaLnBrk="0" hangingPunct="0">
              <a:lnSpc>
                <a:spcPct val="100000"/>
              </a:lnSpc>
              <a:spcBef>
                <a:spcPct val="20000"/>
              </a:spcBef>
            </a:pPr>
            <a:r>
              <a:rPr lang="en-US" b="0" dirty="0">
                <a:solidFill>
                  <a:schemeClr val="tx2"/>
                </a:solidFill>
              </a:rPr>
              <a:t>Why should you care?</a:t>
            </a:r>
          </a:p>
          <a:p>
            <a:pPr marL="227013" indent="-227013" algn="l" eaLnBrk="0" hangingPunct="0">
              <a:lnSpc>
                <a:spcPct val="100000"/>
              </a:lnSpc>
              <a:spcBef>
                <a:spcPct val="20000"/>
              </a:spcBef>
              <a:buFont typeface="Wingdings" charset="2"/>
              <a:buChar char="§"/>
            </a:pPr>
            <a:r>
              <a:rPr lang="en-US" b="0" dirty="0">
                <a:solidFill>
                  <a:schemeClr val="tx2"/>
                </a:solidFill>
              </a:rPr>
              <a:t>Influences everything! Access method, Join type, Join Order etc</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no_stats_basic_plan.png"/>
          <p:cNvPicPr>
            <a:picLocks noChangeAspect="1"/>
          </p:cNvPicPr>
          <p:nvPr/>
        </p:nvPicPr>
        <p:blipFill>
          <a:blip r:embed="rId2" cstate="print"/>
          <a:srcRect b="11529"/>
          <a:stretch>
            <a:fillRect/>
          </a:stretch>
        </p:blipFill>
        <p:spPr>
          <a:xfrm>
            <a:off x="486110" y="571016"/>
            <a:ext cx="7295815" cy="4007333"/>
          </a:xfrm>
          <a:prstGeom prst="rect">
            <a:avLst/>
          </a:prstGeom>
          <a:ln>
            <a:noFill/>
          </a:ln>
          <a:effectLst>
            <a:outerShdw blurRad="292100" dist="139700" dir="2700000" algn="tl" rotWithShape="0">
              <a:srgbClr val="333333">
                <a:alpha val="65000"/>
              </a:srgbClr>
            </a:outerShdw>
          </a:effectLst>
        </p:spPr>
      </p:pic>
      <p:sp>
        <p:nvSpPr>
          <p:cNvPr id="35843" name="Rectangle 2"/>
          <p:cNvSpPr>
            <a:spLocks noGrp="1" noChangeArrowheads="1"/>
          </p:cNvSpPr>
          <p:nvPr>
            <p:ph type="title"/>
          </p:nvPr>
        </p:nvSpPr>
        <p:spPr>
          <a:xfrm>
            <a:off x="457200" y="124886"/>
            <a:ext cx="8229600" cy="423784"/>
          </a:xfrm>
        </p:spPr>
        <p:txBody>
          <a:bodyPr/>
          <a:lstStyle/>
          <a:p>
            <a:r>
              <a:rPr lang="en-US" dirty="0" smtClean="0"/>
              <a:t>I</a:t>
            </a:r>
            <a:r>
              <a:rPr lang="en-US" sz="2800" dirty="0" smtClean="0"/>
              <a:t>dentifying cardinality in an execution </a:t>
            </a:r>
            <a:r>
              <a:rPr lang="en-US" dirty="0" smtClean="0"/>
              <a:t>p</a:t>
            </a:r>
            <a:r>
              <a:rPr lang="en-US" sz="2800" dirty="0" smtClean="0"/>
              <a:t>lan</a:t>
            </a:r>
            <a:endParaRPr lang="en-US" sz="2800" dirty="0"/>
          </a:p>
        </p:txBody>
      </p:sp>
      <p:grpSp>
        <p:nvGrpSpPr>
          <p:cNvPr id="2" name="Group 15"/>
          <p:cNvGrpSpPr>
            <a:grpSpLocks/>
          </p:cNvGrpSpPr>
          <p:nvPr/>
        </p:nvGrpSpPr>
        <p:grpSpPr bwMode="auto">
          <a:xfrm>
            <a:off x="4552584" y="666750"/>
            <a:ext cx="3745629" cy="2790826"/>
            <a:chOff x="2422" y="624"/>
            <a:chExt cx="2732" cy="2344"/>
          </a:xfrm>
        </p:grpSpPr>
        <p:sp>
          <p:nvSpPr>
            <p:cNvPr id="35848" name="Rectangle 5"/>
            <p:cNvSpPr>
              <a:spLocks noChangeArrowheads="1"/>
            </p:cNvSpPr>
            <p:nvPr/>
          </p:nvSpPr>
          <p:spPr bwMode="auto">
            <a:xfrm>
              <a:off x="2422" y="624"/>
              <a:ext cx="602" cy="2035"/>
            </a:xfrm>
            <a:prstGeom prst="rect">
              <a:avLst/>
            </a:prstGeom>
            <a:noFill/>
            <a:ln w="28575">
              <a:solidFill>
                <a:srgbClr val="FF1414"/>
              </a:solidFill>
              <a:miter lim="800000"/>
              <a:headEnd/>
              <a:tailEnd/>
            </a:ln>
          </p:spPr>
          <p:txBody>
            <a:bodyPr wrap="none" anchor="ctr">
              <a:prstTxWarp prst="textNoShape">
                <a:avLst/>
              </a:prstTxWarp>
            </a:bodyPr>
            <a:lstStyle/>
            <a:p>
              <a:endParaRPr lang="en-US"/>
            </a:p>
          </p:txBody>
        </p:sp>
        <p:sp>
          <p:nvSpPr>
            <p:cNvPr id="35849" name="Text Box 6"/>
            <p:cNvSpPr txBox="1">
              <a:spLocks noChangeArrowheads="1"/>
            </p:cNvSpPr>
            <p:nvPr/>
          </p:nvSpPr>
          <p:spPr bwMode="auto">
            <a:xfrm>
              <a:off x="3390" y="2539"/>
              <a:ext cx="1764" cy="429"/>
            </a:xfrm>
            <a:prstGeom prst="rect">
              <a:avLst/>
            </a:prstGeom>
            <a:solidFill>
              <a:schemeClr val="bg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prstTxWarp prst="textNoShape">
                <a:avLst/>
              </a:prstTxWarp>
              <a:spAutoFit/>
            </a:bodyPr>
            <a:lstStyle/>
            <a:p>
              <a:pPr algn="l">
                <a:lnSpc>
                  <a:spcPct val="85000"/>
                </a:lnSpc>
                <a:buClrTx/>
              </a:pPr>
              <a:r>
                <a:rPr lang="en-US" sz="1600" dirty="0" smtClean="0">
                  <a:solidFill>
                    <a:schemeClr val="tx2"/>
                  </a:solidFill>
                </a:rPr>
                <a:t>Cardinality - </a:t>
              </a:r>
              <a:r>
                <a:rPr lang="en-US" sz="1600" dirty="0">
                  <a:solidFill>
                    <a:schemeClr val="tx2"/>
                  </a:solidFill>
                </a:rPr>
                <a:t>estimated # of</a:t>
              </a:r>
              <a:r>
                <a:rPr lang="en-US" sz="1600" dirty="0" smtClean="0">
                  <a:solidFill>
                    <a:schemeClr val="tx2"/>
                  </a:solidFill>
                </a:rPr>
                <a:t> rows </a:t>
              </a:r>
              <a:r>
                <a:rPr lang="en-US" sz="1600" dirty="0">
                  <a:solidFill>
                    <a:schemeClr val="tx2"/>
                  </a:solidFill>
                </a:rPr>
                <a:t>returned</a:t>
              </a:r>
            </a:p>
          </p:txBody>
        </p:sp>
        <p:cxnSp>
          <p:nvCxnSpPr>
            <p:cNvPr id="35850" name="AutoShape 7"/>
            <p:cNvCxnSpPr>
              <a:cxnSpLocks noChangeShapeType="1"/>
            </p:cNvCxnSpPr>
            <p:nvPr/>
          </p:nvCxnSpPr>
          <p:spPr bwMode="auto">
            <a:xfrm rot="10800000">
              <a:off x="3027" y="2560"/>
              <a:ext cx="401" cy="80"/>
            </a:xfrm>
            <a:prstGeom prst="bentConnector3">
              <a:avLst>
                <a:gd name="adj1" fmla="val 50000"/>
              </a:avLst>
            </a:prstGeom>
            <a:noFill/>
            <a:ln w="28575">
              <a:solidFill>
                <a:srgbClr val="FF0000"/>
              </a:solidFill>
              <a:miter lim="800000"/>
              <a:headEnd type="none" w="sm" len="sm"/>
              <a:tailEnd type="triangle" w="sm" len="sm"/>
            </a:ln>
          </p:spPr>
        </p:cxnSp>
      </p:grpSp>
      <p:grpSp>
        <p:nvGrpSpPr>
          <p:cNvPr id="16" name="Group 15"/>
          <p:cNvGrpSpPr/>
          <p:nvPr/>
        </p:nvGrpSpPr>
        <p:grpSpPr>
          <a:xfrm>
            <a:off x="504825" y="3600452"/>
            <a:ext cx="8496300" cy="983457"/>
            <a:chOff x="504825" y="3600452"/>
            <a:chExt cx="8496300" cy="983457"/>
          </a:xfrm>
        </p:grpSpPr>
        <p:grpSp>
          <p:nvGrpSpPr>
            <p:cNvPr id="3" name="Group 16"/>
            <p:cNvGrpSpPr>
              <a:grpSpLocks/>
            </p:cNvGrpSpPr>
            <p:nvPr/>
          </p:nvGrpSpPr>
          <p:grpSpPr bwMode="auto">
            <a:xfrm>
              <a:off x="504825" y="3600452"/>
              <a:ext cx="8496300" cy="983457"/>
              <a:chOff x="0" y="2464"/>
              <a:chExt cx="5352" cy="826"/>
            </a:xfrm>
          </p:grpSpPr>
          <p:sp>
            <p:nvSpPr>
              <p:cNvPr id="35846" name="Text Box 8"/>
              <p:cNvSpPr txBox="1">
                <a:spLocks noChangeArrowheads="1"/>
              </p:cNvSpPr>
              <p:nvPr/>
            </p:nvSpPr>
            <p:spPr bwMode="auto">
              <a:xfrm>
                <a:off x="2628" y="2464"/>
                <a:ext cx="2724" cy="826"/>
              </a:xfrm>
              <a:prstGeom prst="rect">
                <a:avLst/>
              </a:prstGeom>
              <a:solidFill>
                <a:srgbClr val="FFFFFF"/>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lIns="92075" tIns="46038" rIns="92075" bIns="46038">
                <a:prstTxWarp prst="textNoShape">
                  <a:avLst/>
                </a:prstTxWarp>
                <a:spAutoFit/>
              </a:bodyPr>
              <a:lstStyle/>
              <a:p>
                <a:pPr algn="l"/>
                <a:r>
                  <a:rPr lang="en-US" sz="1600" b="0" dirty="0">
                    <a:solidFill>
                      <a:schemeClr val="tx2"/>
                    </a:solidFill>
                  </a:rPr>
                  <a:t>Determine correct cardinality using a SELECT COUNT(*) from each table applying any WHERE Clause predicates belonging to that table</a:t>
                </a:r>
              </a:p>
            </p:txBody>
          </p:sp>
          <p:sp>
            <p:nvSpPr>
              <p:cNvPr id="35847" name="Rectangle 11"/>
              <p:cNvSpPr>
                <a:spLocks noChangeArrowheads="1"/>
              </p:cNvSpPr>
              <p:nvPr/>
            </p:nvSpPr>
            <p:spPr bwMode="auto">
              <a:xfrm flipV="1">
                <a:off x="0" y="2808"/>
                <a:ext cx="2310" cy="104"/>
              </a:xfrm>
              <a:prstGeom prst="rect">
                <a:avLst/>
              </a:prstGeom>
              <a:noFill/>
              <a:ln w="28575">
                <a:solidFill>
                  <a:srgbClr val="FF0000"/>
                </a:solidFill>
                <a:miter lim="800000"/>
                <a:headEnd/>
                <a:tailEnd/>
              </a:ln>
            </p:spPr>
            <p:txBody>
              <a:bodyPr wrap="none" lIns="92075" tIns="46038" rIns="92075" bIns="46038" anchor="ctr">
                <a:prstTxWarp prst="textNoShape">
                  <a:avLst/>
                </a:prstTxWarp>
              </a:bodyPr>
              <a:lstStyle/>
              <a:p>
                <a:endParaRPr lang="en-US"/>
              </a:p>
            </p:txBody>
          </p:sp>
        </p:grpSp>
        <p:cxnSp>
          <p:nvCxnSpPr>
            <p:cNvPr id="14" name="AutoShape 7"/>
            <p:cNvCxnSpPr>
              <a:cxnSpLocks noChangeShapeType="1"/>
            </p:cNvCxnSpPr>
            <p:nvPr/>
          </p:nvCxnSpPr>
          <p:spPr bwMode="auto">
            <a:xfrm rot="10800000">
              <a:off x="4191001" y="4076701"/>
              <a:ext cx="492701" cy="85727"/>
            </a:xfrm>
            <a:prstGeom prst="bentConnector3">
              <a:avLst>
                <a:gd name="adj1" fmla="val 50000"/>
              </a:avLst>
            </a:prstGeom>
            <a:noFill/>
            <a:ln w="28575">
              <a:solidFill>
                <a:srgbClr val="FF0000"/>
              </a:solidFill>
              <a:miter lim="800000"/>
              <a:headEnd type="none" w="sm" len="sm"/>
              <a:tailEnd type="triangle" w="sm" len="sm"/>
            </a:ln>
          </p:spPr>
        </p:cxn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t>Checking </a:t>
            </a:r>
            <a:r>
              <a:rPr lang="en-US" dirty="0"/>
              <a:t>c</a:t>
            </a:r>
            <a:r>
              <a:rPr lang="en-US" dirty="0" smtClean="0"/>
              <a:t>ardinality estimates</a:t>
            </a:r>
            <a:endParaRPr lang="en-US" dirty="0"/>
          </a:p>
        </p:txBody>
      </p:sp>
      <p:sp>
        <p:nvSpPr>
          <p:cNvPr id="36867" name="Content Placeholder 2"/>
          <p:cNvSpPr>
            <a:spLocks noGrp="1"/>
          </p:cNvSpPr>
          <p:nvPr>
            <p:ph sz="quarter" idx="12"/>
          </p:nvPr>
        </p:nvSpPr>
        <p:spPr>
          <a:xfrm>
            <a:off x="457200" y="1412030"/>
            <a:ext cx="8686800" cy="3062606"/>
          </a:xfrm>
        </p:spPr>
        <p:txBody>
          <a:bodyPr/>
          <a:lstStyle/>
          <a:p>
            <a:pPr>
              <a:buFontTx/>
              <a:buNone/>
            </a:pPr>
            <a:r>
              <a:rPr lang="en-US" dirty="0"/>
              <a:t>SELECT /*+ </a:t>
            </a:r>
            <a:r>
              <a:rPr lang="en-US" b="1" dirty="0" err="1"/>
              <a:t>gather_plan_statistics</a:t>
            </a:r>
            <a:r>
              <a:rPr lang="en-US" dirty="0"/>
              <a:t> */ </a:t>
            </a:r>
            <a:r>
              <a:rPr lang="en-US" dirty="0" err="1"/>
              <a:t>p.prod_name</a:t>
            </a:r>
            <a:r>
              <a:rPr lang="en-US" dirty="0"/>
              <a:t>, </a:t>
            </a:r>
            <a:r>
              <a:rPr lang="en-US" dirty="0" err="1"/>
              <a:t>SUM(s.quantity_sold</a:t>
            </a:r>
            <a:r>
              <a:rPr lang="en-US" dirty="0"/>
              <a:t>)</a:t>
            </a:r>
          </a:p>
          <a:p>
            <a:pPr>
              <a:buFontTx/>
              <a:buNone/>
            </a:pPr>
            <a:r>
              <a:rPr lang="en-US" dirty="0"/>
              <a:t>FROM         sales </a:t>
            </a:r>
            <a:r>
              <a:rPr lang="en-US" dirty="0" err="1"/>
              <a:t>s</a:t>
            </a:r>
            <a:r>
              <a:rPr lang="en-US" dirty="0"/>
              <a:t>, products </a:t>
            </a:r>
            <a:r>
              <a:rPr lang="en-US" dirty="0" err="1"/>
              <a:t>p</a:t>
            </a:r>
            <a:endParaRPr lang="en-US" dirty="0"/>
          </a:p>
          <a:p>
            <a:pPr>
              <a:buFontTx/>
              <a:buNone/>
            </a:pPr>
            <a:r>
              <a:rPr lang="en-US" dirty="0"/>
              <a:t>WHERE      </a:t>
            </a:r>
            <a:r>
              <a:rPr lang="en-US" dirty="0" err="1"/>
              <a:t>s.prod_id</a:t>
            </a:r>
            <a:r>
              <a:rPr lang="en-US" dirty="0"/>
              <a:t> =</a:t>
            </a:r>
            <a:r>
              <a:rPr lang="en-US" dirty="0" err="1"/>
              <a:t>p.prod_id</a:t>
            </a:r>
            <a:r>
              <a:rPr lang="en-US" dirty="0"/>
              <a:t> GROUP By </a:t>
            </a:r>
            <a:r>
              <a:rPr lang="en-US" dirty="0" err="1"/>
              <a:t>p.prod_name</a:t>
            </a:r>
            <a:r>
              <a:rPr lang="en-US" dirty="0"/>
              <a:t> ;</a:t>
            </a:r>
          </a:p>
          <a:p>
            <a:pPr>
              <a:buFontTx/>
              <a:buNone/>
            </a:pPr>
            <a:r>
              <a:rPr lang="en-US" dirty="0" smtClean="0"/>
              <a:t>   </a:t>
            </a:r>
          </a:p>
          <a:p>
            <a:pPr>
              <a:buFontTx/>
              <a:buNone/>
            </a:pPr>
            <a:r>
              <a:rPr lang="en-US" dirty="0"/>
              <a:t>SELECT * FROM table (</a:t>
            </a:r>
          </a:p>
          <a:p>
            <a:pPr>
              <a:buFontTx/>
              <a:buNone/>
            </a:pPr>
            <a:r>
              <a:rPr lang="en-US" dirty="0"/>
              <a:t>   DBMS_XPLAN.DISPLAY_CURSOR(FORMAT=&gt;'ALLSTATS LAST'));</a:t>
            </a:r>
          </a:p>
        </p:txBody>
      </p:sp>
      <p:sp>
        <p:nvSpPr>
          <p:cNvPr id="9" name="Text Placeholder 8"/>
          <p:cNvSpPr>
            <a:spLocks noGrp="1"/>
          </p:cNvSpPr>
          <p:nvPr>
            <p:ph type="body" sz="quarter" idx="13"/>
          </p:nvPr>
        </p:nvSpPr>
        <p:spPr/>
        <p:txBody>
          <a:bodyPr/>
          <a:lstStyle/>
          <a:p>
            <a:endParaRPr lang="en-US"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noFill/>
        </p:spPr>
        <p:txBody>
          <a:bodyPr/>
          <a:lstStyle/>
          <a:p>
            <a:pPr eaLnBrk="1" hangingPunct="1"/>
            <a:r>
              <a:rPr lang="en-US" dirty="0" smtClean="0"/>
              <a:t>Agenda</a:t>
            </a:r>
            <a:br>
              <a:rPr lang="en-US" dirty="0" smtClean="0"/>
            </a:br>
            <a:endParaRPr lang="en-US" dirty="0"/>
          </a:p>
        </p:txBody>
      </p:sp>
      <p:sp>
        <p:nvSpPr>
          <p:cNvPr id="16389" name="Rectangle 5"/>
          <p:cNvSpPr>
            <a:spLocks noGrp="1" noChangeArrowheads="1"/>
          </p:cNvSpPr>
          <p:nvPr>
            <p:ph type="body" sz="quarter" idx="13"/>
          </p:nvPr>
        </p:nvSpPr>
        <p:spPr>
          <a:noFill/>
        </p:spPr>
        <p:txBody>
          <a:bodyPr/>
          <a:lstStyle/>
          <a:p>
            <a:pPr>
              <a:lnSpc>
                <a:spcPct val="90000"/>
              </a:lnSpc>
            </a:pPr>
            <a:r>
              <a:rPr lang="en-US" dirty="0" smtClean="0">
                <a:solidFill>
                  <a:srgbClr val="FF0000"/>
                </a:solidFill>
              </a:rPr>
              <a:t>What is an execution plan </a:t>
            </a:r>
          </a:p>
          <a:p>
            <a:pPr>
              <a:lnSpc>
                <a:spcPct val="90000"/>
              </a:lnSpc>
            </a:pPr>
            <a:r>
              <a:rPr lang="en-US" dirty="0" smtClean="0"/>
              <a:t>How to generate a plan</a:t>
            </a:r>
          </a:p>
          <a:p>
            <a:pPr>
              <a:lnSpc>
                <a:spcPct val="90000"/>
              </a:lnSpc>
            </a:pPr>
            <a:r>
              <a:rPr lang="en-US" dirty="0" smtClean="0"/>
              <a:t>What is a good plan for the Optimizer</a:t>
            </a:r>
          </a:p>
          <a:p>
            <a:pPr>
              <a:lnSpc>
                <a:spcPct val="90000"/>
              </a:lnSpc>
            </a:pPr>
            <a:r>
              <a:rPr lang="en-US" dirty="0" smtClean="0"/>
              <a:t>Understanding execution plans</a:t>
            </a:r>
            <a:endParaRPr lang="en-US" dirty="0" smtClean="0">
              <a:ea typeface="Arial" charset="0"/>
              <a:cs typeface="Arial" charset="0"/>
            </a:endParaRPr>
          </a:p>
          <a:p>
            <a:pPr>
              <a:lnSpc>
                <a:spcPct val="90000"/>
              </a:lnSpc>
            </a:pPr>
            <a:r>
              <a:rPr lang="en-US" dirty="0" smtClean="0"/>
              <a:t>Execution plan examples</a:t>
            </a:r>
          </a:p>
          <a:p>
            <a:pPr eaLnBrk="1" hangingPunct="1"/>
            <a:endParaRPr lang="en-US" dirty="0"/>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t>Checking </a:t>
            </a:r>
            <a:r>
              <a:rPr lang="en-US" dirty="0"/>
              <a:t>c</a:t>
            </a:r>
            <a:r>
              <a:rPr lang="en-US" dirty="0" smtClean="0"/>
              <a:t>ardinality estimates</a:t>
            </a:r>
            <a:endParaRPr lang="en-US" dirty="0"/>
          </a:p>
        </p:txBody>
      </p:sp>
      <p:sp>
        <p:nvSpPr>
          <p:cNvPr id="36867" name="Content Placeholder 2"/>
          <p:cNvSpPr>
            <a:spLocks noGrp="1"/>
          </p:cNvSpPr>
          <p:nvPr>
            <p:ph sz="quarter" idx="12"/>
          </p:nvPr>
        </p:nvSpPr>
        <p:spPr>
          <a:xfrm>
            <a:off x="457200" y="1412030"/>
            <a:ext cx="8244840" cy="3062606"/>
          </a:xfrm>
        </p:spPr>
        <p:txBody>
          <a:bodyPr/>
          <a:lstStyle/>
          <a:p>
            <a:pPr>
              <a:buFontTx/>
              <a:buNone/>
            </a:pPr>
            <a:r>
              <a:rPr lang="en-US" sz="800" dirty="0" smtClean="0"/>
              <a:t>   </a:t>
            </a:r>
            <a:r>
              <a:rPr lang="en-US" sz="1800" dirty="0" smtClean="0"/>
              <a:t>SELECT </a:t>
            </a:r>
            <a:r>
              <a:rPr lang="en-US" sz="1800" dirty="0"/>
              <a:t>* FROM table (</a:t>
            </a:r>
          </a:p>
          <a:p>
            <a:pPr>
              <a:buFontTx/>
              <a:buNone/>
            </a:pPr>
            <a:r>
              <a:rPr lang="en-US" sz="1800" dirty="0"/>
              <a:t>   DBMS_XPLAN.DISPLAY_CURSOR(FORMAT=&gt;'ALLSTATS LAST'))</a:t>
            </a:r>
            <a:r>
              <a:rPr lang="en-US" sz="1800" dirty="0" smtClean="0"/>
              <a:t>;</a:t>
            </a:r>
          </a:p>
          <a:p>
            <a:pPr>
              <a:buFontTx/>
              <a:buNone/>
            </a:pPr>
            <a:endParaRPr lang="en-US" sz="1800" dirty="0" smtClean="0"/>
          </a:p>
          <a:p>
            <a:pPr>
              <a:buFontTx/>
              <a:buNone/>
            </a:pPr>
            <a:endParaRPr lang="en-US" sz="1800" dirty="0" smtClean="0"/>
          </a:p>
          <a:p>
            <a:pPr>
              <a:buFontTx/>
              <a:buNone/>
            </a:pPr>
            <a:endParaRPr lang="en-US" sz="1800" dirty="0" smtClean="0"/>
          </a:p>
          <a:p>
            <a:pPr>
              <a:buFontTx/>
              <a:buNone/>
            </a:pPr>
            <a:endParaRPr lang="en-US" sz="1800" dirty="0" smtClean="0"/>
          </a:p>
          <a:p>
            <a:pPr>
              <a:buFontTx/>
              <a:buNone/>
            </a:pPr>
            <a:endParaRPr lang="en-US" sz="1800" dirty="0" smtClean="0"/>
          </a:p>
          <a:p>
            <a:pPr>
              <a:buFontTx/>
              <a:buNone/>
            </a:pPr>
            <a:r>
              <a:rPr lang="en-US" sz="800" dirty="0" smtClean="0"/>
              <a:t> </a:t>
            </a:r>
          </a:p>
          <a:p>
            <a:pPr>
              <a:buNone/>
            </a:pPr>
            <a:r>
              <a:rPr lang="en-US" sz="1600" dirty="0" smtClean="0"/>
              <a:t>Compare estimated number of rows returned for each operation to actual rows returned</a:t>
            </a:r>
          </a:p>
          <a:p>
            <a:pPr>
              <a:buFontTx/>
              <a:buNone/>
            </a:pPr>
            <a:endParaRPr lang="en-US" sz="1800" dirty="0"/>
          </a:p>
        </p:txBody>
      </p:sp>
      <p:sp>
        <p:nvSpPr>
          <p:cNvPr id="9" name="Text Placeholder 8"/>
          <p:cNvSpPr>
            <a:spLocks noGrp="1"/>
          </p:cNvSpPr>
          <p:nvPr>
            <p:ph type="body" sz="quarter" idx="13"/>
          </p:nvPr>
        </p:nvSpPr>
        <p:spPr/>
        <p:txBody>
          <a:bodyPr/>
          <a:lstStyle/>
          <a:p>
            <a:endParaRPr lang="en-US" dirty="0"/>
          </a:p>
        </p:txBody>
      </p:sp>
      <p:pic>
        <p:nvPicPr>
          <p:cNvPr id="8" name="Picture 7" descr="non_px_plan.png"/>
          <p:cNvPicPr>
            <a:picLocks noChangeAspect="1"/>
          </p:cNvPicPr>
          <p:nvPr/>
        </p:nvPicPr>
        <p:blipFill>
          <a:blip r:embed="rId2" cstate="print"/>
          <a:stretch>
            <a:fillRect/>
          </a:stretch>
        </p:blipFill>
        <p:spPr>
          <a:xfrm>
            <a:off x="685297" y="2341317"/>
            <a:ext cx="8309271" cy="1339143"/>
          </a:xfrm>
          <a:prstGeom prst="rect">
            <a:avLst/>
          </a:prstGeom>
          <a:ln>
            <a:noFill/>
          </a:ln>
          <a:effectLst>
            <a:outerShdw blurRad="292100" dist="139700" dir="2700000" algn="tl" rotWithShape="0">
              <a:srgbClr val="333333">
                <a:alpha val="65000"/>
              </a:srgbClr>
            </a:outerShdw>
          </a:effectLst>
        </p:spPr>
      </p:pic>
      <p:sp>
        <p:nvSpPr>
          <p:cNvPr id="36870" name="Rectangle 4"/>
          <p:cNvSpPr>
            <a:spLocks noChangeArrowheads="1"/>
          </p:cNvSpPr>
          <p:nvPr/>
        </p:nvSpPr>
        <p:spPr bwMode="auto">
          <a:xfrm>
            <a:off x="4482252" y="2295534"/>
            <a:ext cx="609600" cy="1485900"/>
          </a:xfrm>
          <a:prstGeom prst="rect">
            <a:avLst/>
          </a:prstGeom>
          <a:noFill/>
          <a:ln w="28575">
            <a:solidFill>
              <a:srgbClr val="FF0000"/>
            </a:solidFill>
            <a:round/>
            <a:headEnd/>
            <a:tailEnd/>
          </a:ln>
        </p:spPr>
        <p:txBody>
          <a:bodyPr lIns="92075" tIns="46038" rIns="92075" bIns="46038" anchor="ctr">
            <a:prstTxWarp prst="textNoShape">
              <a:avLst/>
            </a:prstTxWarp>
          </a:bodyPr>
          <a:lstStyle/>
          <a:p>
            <a:endParaRPr lang="en-US"/>
          </a:p>
        </p:txBody>
      </p:sp>
      <p:sp>
        <p:nvSpPr>
          <p:cNvPr id="36871" name="Rectangle 5"/>
          <p:cNvSpPr>
            <a:spLocks noChangeArrowheads="1"/>
          </p:cNvSpPr>
          <p:nvPr/>
        </p:nvSpPr>
        <p:spPr bwMode="auto">
          <a:xfrm>
            <a:off x="5079152" y="2292359"/>
            <a:ext cx="609600" cy="1485900"/>
          </a:xfrm>
          <a:prstGeom prst="rect">
            <a:avLst/>
          </a:prstGeom>
          <a:noFill/>
          <a:ln w="28575">
            <a:solidFill>
              <a:srgbClr val="FF0000"/>
            </a:solidFill>
            <a:round/>
            <a:headEnd/>
            <a:tailEnd/>
          </a:ln>
        </p:spPr>
        <p:txBody>
          <a:bodyPr lIns="92075" tIns="46038" rIns="92075" bIns="46038" anchor="ctr">
            <a:prstTxWarp prst="textNoShape">
              <a:avLst/>
            </a:prstTxWarp>
          </a:bodyPr>
          <a:lstStyle/>
          <a:p>
            <a:endParaRPr lang="en-US"/>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q_plan_allstats_last.png"/>
          <p:cNvPicPr>
            <a:picLocks noChangeAspect="1"/>
          </p:cNvPicPr>
          <p:nvPr/>
        </p:nvPicPr>
        <p:blipFill>
          <a:blip r:embed="rId2" cstate="print"/>
          <a:stretch>
            <a:fillRect/>
          </a:stretch>
        </p:blipFill>
        <p:spPr>
          <a:xfrm>
            <a:off x="546258" y="2351857"/>
            <a:ext cx="7609524" cy="2161905"/>
          </a:xfrm>
          <a:prstGeom prst="rect">
            <a:avLst/>
          </a:prstGeom>
          <a:ln>
            <a:noFill/>
          </a:ln>
          <a:effectLst>
            <a:outerShdw blurRad="292100" dist="139700" dir="2700000" algn="tl" rotWithShape="0">
              <a:srgbClr val="333333">
                <a:alpha val="65000"/>
              </a:srgbClr>
            </a:outerShdw>
          </a:effectLst>
        </p:spPr>
      </p:pic>
      <p:sp>
        <p:nvSpPr>
          <p:cNvPr id="36866" name="Title 1"/>
          <p:cNvSpPr>
            <a:spLocks noGrp="1"/>
          </p:cNvSpPr>
          <p:nvPr>
            <p:ph type="title"/>
          </p:nvPr>
        </p:nvSpPr>
        <p:spPr/>
        <p:txBody>
          <a:bodyPr/>
          <a:lstStyle/>
          <a:p>
            <a:r>
              <a:rPr lang="en-US" dirty="0" smtClean="0"/>
              <a:t>Checking </a:t>
            </a:r>
            <a:r>
              <a:rPr lang="en-US" dirty="0"/>
              <a:t>c</a:t>
            </a:r>
            <a:r>
              <a:rPr lang="en-US" dirty="0" smtClean="0"/>
              <a:t>ardinality estimates for PE</a:t>
            </a:r>
            <a:endParaRPr lang="en-US" dirty="0"/>
          </a:p>
        </p:txBody>
      </p:sp>
      <p:sp>
        <p:nvSpPr>
          <p:cNvPr id="36867" name="Content Placeholder 2"/>
          <p:cNvSpPr>
            <a:spLocks noGrp="1"/>
          </p:cNvSpPr>
          <p:nvPr>
            <p:ph sz="quarter" idx="12"/>
          </p:nvPr>
        </p:nvSpPr>
        <p:spPr/>
        <p:txBody>
          <a:bodyPr/>
          <a:lstStyle/>
          <a:p>
            <a:pPr>
              <a:buFontTx/>
              <a:buNone/>
            </a:pPr>
            <a:r>
              <a:rPr lang="en-US" sz="800" dirty="0" smtClean="0"/>
              <a:t>   </a:t>
            </a:r>
            <a:r>
              <a:rPr lang="en-US" sz="1800" dirty="0" smtClean="0"/>
              <a:t>SELECT </a:t>
            </a:r>
            <a:r>
              <a:rPr lang="en-US" sz="1800" dirty="0"/>
              <a:t>* FROM table (</a:t>
            </a:r>
          </a:p>
          <a:p>
            <a:pPr>
              <a:buFontTx/>
              <a:buNone/>
            </a:pPr>
            <a:r>
              <a:rPr lang="en-US" sz="1800" dirty="0"/>
              <a:t>   DBMS_XPLAN.DISPLAY_CURSOR(FORMAT=&gt;'ALLSTATS LAST'))</a:t>
            </a:r>
            <a:r>
              <a:rPr lang="en-US" sz="1800" dirty="0" smtClean="0"/>
              <a:t>;</a:t>
            </a:r>
          </a:p>
          <a:p>
            <a:pPr>
              <a:buFontTx/>
              <a:buNone/>
            </a:pPr>
            <a:endParaRPr lang="en-US" sz="1800" dirty="0" smtClean="0"/>
          </a:p>
          <a:p>
            <a:pPr>
              <a:buFontTx/>
              <a:buNone/>
            </a:pPr>
            <a:endParaRPr lang="en-US" sz="1800" dirty="0" smtClean="0"/>
          </a:p>
          <a:p>
            <a:pPr>
              <a:buFontTx/>
              <a:buNone/>
            </a:pPr>
            <a:endParaRPr lang="en-US" sz="1800" dirty="0" smtClean="0"/>
          </a:p>
          <a:p>
            <a:pPr>
              <a:buFontTx/>
              <a:buNone/>
            </a:pPr>
            <a:endParaRPr lang="en-US" sz="1800" dirty="0" smtClean="0"/>
          </a:p>
          <a:p>
            <a:pPr>
              <a:buFontTx/>
              <a:buNone/>
            </a:pPr>
            <a:endParaRPr lang="en-US" sz="1800" dirty="0" smtClean="0"/>
          </a:p>
          <a:p>
            <a:pPr>
              <a:buFontTx/>
              <a:buNone/>
            </a:pPr>
            <a:r>
              <a:rPr lang="en-US" sz="800" dirty="0" smtClean="0"/>
              <a:t> </a:t>
            </a:r>
          </a:p>
          <a:p>
            <a:pPr>
              <a:buFontTx/>
              <a:buNone/>
            </a:pPr>
            <a:endParaRPr lang="en-US" sz="1800" dirty="0"/>
          </a:p>
        </p:txBody>
      </p:sp>
      <p:sp>
        <p:nvSpPr>
          <p:cNvPr id="9" name="Text Placeholder 8"/>
          <p:cNvSpPr>
            <a:spLocks noGrp="1"/>
          </p:cNvSpPr>
          <p:nvPr>
            <p:ph type="body" sz="quarter" idx="13"/>
          </p:nvPr>
        </p:nvSpPr>
        <p:spPr/>
        <p:txBody>
          <a:bodyPr/>
          <a:lstStyle/>
          <a:p>
            <a:endParaRPr lang="en-US" dirty="0"/>
          </a:p>
        </p:txBody>
      </p:sp>
      <p:sp>
        <p:nvSpPr>
          <p:cNvPr id="12" name="Rectangle 11"/>
          <p:cNvSpPr/>
          <p:nvPr/>
        </p:nvSpPr>
        <p:spPr>
          <a:xfrm>
            <a:off x="5638800" y="2628900"/>
            <a:ext cx="3073400" cy="1371600"/>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en-US" sz="1600" dirty="0" smtClean="0">
                <a:solidFill>
                  <a:schemeClr val="tx2"/>
                </a:solidFill>
              </a:rPr>
              <a:t>Note: a lot of the data is zero in the A-rows column because we only show last executed cursor which is the QC. Need to use ALLSTATS ALL to see info on all parallel server cursors</a:t>
            </a:r>
            <a:endParaRPr lang="en-US" sz="1600" dirty="0">
              <a:solidFill>
                <a:schemeClr val="tx2"/>
              </a:solidFill>
            </a:endParaRPr>
          </a:p>
        </p:txBody>
      </p:sp>
      <p:cxnSp>
        <p:nvCxnSpPr>
          <p:cNvPr id="13" name="Elbow Connector 12"/>
          <p:cNvCxnSpPr>
            <a:stCxn id="12" idx="1"/>
          </p:cNvCxnSpPr>
          <p:nvPr/>
        </p:nvCxnSpPr>
        <p:spPr>
          <a:xfrm rot="10800000" flipV="1">
            <a:off x="5384800" y="3314699"/>
            <a:ext cx="254000" cy="168275"/>
          </a:xfrm>
          <a:prstGeom prst="bentConnector3">
            <a:avLst>
              <a:gd name="adj1" fmla="val 50000"/>
            </a:avLst>
          </a:prstGeom>
          <a:ln>
            <a:solidFill>
              <a:srgbClr val="FF1414"/>
            </a:solidFill>
            <a:tailEnd type="arrow"/>
          </a:ln>
        </p:spPr>
        <p:style>
          <a:lnRef idx="2">
            <a:schemeClr val="accent1"/>
          </a:lnRef>
          <a:fillRef idx="0">
            <a:schemeClr val="accent1"/>
          </a:fillRef>
          <a:effectRef idx="1">
            <a:schemeClr val="accent1"/>
          </a:effectRef>
          <a:fontRef idx="minor">
            <a:schemeClr val="tx1"/>
          </a:fontRef>
        </p:style>
      </p:cxnSp>
      <p:sp>
        <p:nvSpPr>
          <p:cNvPr id="20" name="Rectangle 5"/>
          <p:cNvSpPr>
            <a:spLocks noChangeArrowheads="1"/>
          </p:cNvSpPr>
          <p:nvPr/>
        </p:nvSpPr>
        <p:spPr bwMode="auto">
          <a:xfrm>
            <a:off x="4767580" y="2369820"/>
            <a:ext cx="543560" cy="2141220"/>
          </a:xfrm>
          <a:prstGeom prst="rect">
            <a:avLst/>
          </a:prstGeom>
          <a:noFill/>
          <a:ln w="28575">
            <a:solidFill>
              <a:srgbClr val="FF0000"/>
            </a:solidFill>
            <a:round/>
            <a:headEnd/>
            <a:tailEnd/>
          </a:ln>
        </p:spPr>
        <p:txBody>
          <a:bodyPr lIns="92075" tIns="46038" rIns="92075" bIns="46038" anchor="ctr">
            <a:prstTxWarp prst="textNoShape">
              <a:avLst/>
            </a:prstTxWarp>
          </a:bodyPr>
          <a:lstStyle/>
          <a:p>
            <a:endParaRPr lang="en-US"/>
          </a:p>
        </p:txBody>
      </p:sp>
      <p:sp>
        <p:nvSpPr>
          <p:cNvPr id="21" name="Rectangle 5"/>
          <p:cNvSpPr>
            <a:spLocks noChangeArrowheads="1"/>
          </p:cNvSpPr>
          <p:nvPr/>
        </p:nvSpPr>
        <p:spPr bwMode="auto">
          <a:xfrm>
            <a:off x="4218940" y="2377440"/>
            <a:ext cx="543560" cy="2141220"/>
          </a:xfrm>
          <a:prstGeom prst="rect">
            <a:avLst/>
          </a:prstGeom>
          <a:noFill/>
          <a:ln w="28575">
            <a:solidFill>
              <a:srgbClr val="FF0000"/>
            </a:solidFill>
            <a:round/>
            <a:headEnd/>
            <a:tailEnd/>
          </a:ln>
        </p:spPr>
        <p:txBody>
          <a:bodyPr lIns="92075" tIns="46038" rIns="92075" bIns="46038" anchor="ctr">
            <a:prstTxWarp prst="textNoShape">
              <a:avLst/>
            </a:prstTxWarp>
          </a:bodyP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58430" y="2331855"/>
            <a:ext cx="7609996" cy="2171429"/>
            <a:chOff x="558430" y="2240415"/>
            <a:chExt cx="7609996" cy="2171429"/>
          </a:xfrm>
        </p:grpSpPr>
        <p:pic>
          <p:nvPicPr>
            <p:cNvPr id="7" name="Picture 6" descr="pq_plan_allstats_all1.png"/>
            <p:cNvPicPr>
              <a:picLocks noChangeAspect="1"/>
            </p:cNvPicPr>
            <p:nvPr/>
          </p:nvPicPr>
          <p:blipFill>
            <a:blip r:embed="rId2" cstate="print"/>
            <a:stretch>
              <a:fillRect/>
            </a:stretch>
          </p:blipFill>
          <p:spPr>
            <a:xfrm>
              <a:off x="558430" y="2249939"/>
              <a:ext cx="4247619" cy="2152381"/>
            </a:xfrm>
            <a:prstGeom prst="rect">
              <a:avLst/>
            </a:prstGeom>
            <a:ln>
              <a:noFill/>
            </a:ln>
            <a:effectLst>
              <a:outerShdw blurRad="292100" dist="139700" dir="2700000" algn="tl" rotWithShape="0">
                <a:srgbClr val="333333">
                  <a:alpha val="65000"/>
                </a:srgbClr>
              </a:outerShdw>
            </a:effectLst>
          </p:spPr>
        </p:pic>
        <p:pic>
          <p:nvPicPr>
            <p:cNvPr id="8" name="Picture 7" descr="pq_plan_allstats_all2.png"/>
            <p:cNvPicPr>
              <a:picLocks noChangeAspect="1"/>
            </p:cNvPicPr>
            <p:nvPr/>
          </p:nvPicPr>
          <p:blipFill>
            <a:blip r:embed="rId3" cstate="print"/>
            <a:stretch>
              <a:fillRect/>
            </a:stretch>
          </p:blipFill>
          <p:spPr>
            <a:xfrm>
              <a:off x="4739854" y="2240415"/>
              <a:ext cx="3428572" cy="2171429"/>
            </a:xfrm>
            <a:prstGeom prst="rect">
              <a:avLst/>
            </a:prstGeom>
            <a:ln>
              <a:noFill/>
            </a:ln>
            <a:effectLst>
              <a:outerShdw blurRad="292100" dist="139700" dir="2700000" algn="tl" rotWithShape="0">
                <a:srgbClr val="333333">
                  <a:alpha val="65000"/>
                </a:srgbClr>
              </a:outerShdw>
            </a:effectLst>
          </p:spPr>
        </p:pic>
      </p:grpSp>
      <p:sp>
        <p:nvSpPr>
          <p:cNvPr id="36866" name="Title 1"/>
          <p:cNvSpPr>
            <a:spLocks noGrp="1"/>
          </p:cNvSpPr>
          <p:nvPr>
            <p:ph type="title"/>
          </p:nvPr>
        </p:nvSpPr>
        <p:spPr/>
        <p:txBody>
          <a:bodyPr/>
          <a:lstStyle/>
          <a:p>
            <a:r>
              <a:rPr lang="en-US" dirty="0" smtClean="0"/>
              <a:t>Checking </a:t>
            </a:r>
            <a:r>
              <a:rPr lang="en-US" dirty="0"/>
              <a:t>c</a:t>
            </a:r>
            <a:r>
              <a:rPr lang="en-US" dirty="0" smtClean="0"/>
              <a:t>ardinality estimates for PE</a:t>
            </a:r>
            <a:endParaRPr lang="en-US" dirty="0"/>
          </a:p>
        </p:txBody>
      </p:sp>
      <p:sp>
        <p:nvSpPr>
          <p:cNvPr id="36867" name="Content Placeholder 2"/>
          <p:cNvSpPr>
            <a:spLocks noGrp="1"/>
          </p:cNvSpPr>
          <p:nvPr>
            <p:ph sz="quarter" idx="12"/>
          </p:nvPr>
        </p:nvSpPr>
        <p:spPr/>
        <p:txBody>
          <a:bodyPr/>
          <a:lstStyle/>
          <a:p>
            <a:pPr>
              <a:buFontTx/>
              <a:buNone/>
            </a:pPr>
            <a:r>
              <a:rPr lang="en-US" sz="800" dirty="0" smtClean="0"/>
              <a:t>   </a:t>
            </a:r>
            <a:r>
              <a:rPr lang="en-US" sz="1800" dirty="0" smtClean="0"/>
              <a:t>SELECT </a:t>
            </a:r>
            <a:r>
              <a:rPr lang="en-US" sz="1800" dirty="0"/>
              <a:t>* FROM table (</a:t>
            </a:r>
          </a:p>
          <a:p>
            <a:pPr>
              <a:buFontTx/>
              <a:buNone/>
            </a:pPr>
            <a:r>
              <a:rPr lang="en-US" sz="1800" dirty="0"/>
              <a:t>   DBMS_XPLAN.DISPLAY_CURSOR(FORMAT=&gt;'ALLSTATS</a:t>
            </a:r>
            <a:r>
              <a:rPr lang="en-US" sz="1800" dirty="0" smtClean="0"/>
              <a:t> ALL'</a:t>
            </a:r>
            <a:r>
              <a:rPr lang="en-US" sz="1800" dirty="0"/>
              <a:t>))</a:t>
            </a:r>
            <a:r>
              <a:rPr lang="en-US" sz="1800" dirty="0" smtClean="0"/>
              <a:t>;</a:t>
            </a:r>
          </a:p>
          <a:p>
            <a:pPr>
              <a:buFontTx/>
              <a:buNone/>
            </a:pPr>
            <a:endParaRPr lang="en-US" sz="1800" dirty="0" smtClean="0"/>
          </a:p>
          <a:p>
            <a:pPr>
              <a:buFontTx/>
              <a:buNone/>
            </a:pPr>
            <a:endParaRPr lang="en-US" sz="1800" dirty="0" smtClean="0"/>
          </a:p>
          <a:p>
            <a:pPr>
              <a:buFontTx/>
              <a:buNone/>
            </a:pPr>
            <a:endParaRPr lang="en-US" sz="1800" dirty="0" smtClean="0"/>
          </a:p>
          <a:p>
            <a:pPr>
              <a:buFontTx/>
              <a:buNone/>
            </a:pPr>
            <a:endParaRPr lang="en-US" sz="1800" dirty="0" smtClean="0"/>
          </a:p>
          <a:p>
            <a:pPr>
              <a:buFontTx/>
              <a:buNone/>
            </a:pPr>
            <a:endParaRPr lang="en-US" sz="1800" dirty="0" smtClean="0"/>
          </a:p>
          <a:p>
            <a:pPr>
              <a:buFontTx/>
              <a:buNone/>
            </a:pPr>
            <a:r>
              <a:rPr lang="en-US" sz="800" dirty="0" smtClean="0"/>
              <a:t> </a:t>
            </a:r>
          </a:p>
          <a:p>
            <a:pPr>
              <a:buFontTx/>
              <a:buNone/>
            </a:pPr>
            <a:endParaRPr lang="en-US" sz="1800" dirty="0"/>
          </a:p>
        </p:txBody>
      </p:sp>
      <p:sp>
        <p:nvSpPr>
          <p:cNvPr id="9" name="Text Placeholder 8"/>
          <p:cNvSpPr>
            <a:spLocks noGrp="1"/>
          </p:cNvSpPr>
          <p:nvPr>
            <p:ph type="body" sz="quarter" idx="13"/>
          </p:nvPr>
        </p:nvSpPr>
        <p:spPr/>
        <p:txBody>
          <a:bodyPr/>
          <a:lstStyle/>
          <a:p>
            <a:endParaRPr lang="en-US" dirty="0"/>
          </a:p>
        </p:txBody>
      </p:sp>
      <p:sp>
        <p:nvSpPr>
          <p:cNvPr id="11" name="Rectangle 5"/>
          <p:cNvSpPr>
            <a:spLocks noChangeArrowheads="1"/>
          </p:cNvSpPr>
          <p:nvPr/>
        </p:nvSpPr>
        <p:spPr bwMode="auto">
          <a:xfrm>
            <a:off x="4767580" y="2369820"/>
            <a:ext cx="543560" cy="2141220"/>
          </a:xfrm>
          <a:prstGeom prst="rect">
            <a:avLst/>
          </a:prstGeom>
          <a:noFill/>
          <a:ln w="28575">
            <a:solidFill>
              <a:srgbClr val="FF0000"/>
            </a:solidFill>
            <a:round/>
            <a:headEnd/>
            <a:tailEnd/>
          </a:ln>
        </p:spPr>
        <p:txBody>
          <a:bodyPr lIns="92075" tIns="46038" rIns="92075" bIns="46038" anchor="ctr">
            <a:prstTxWarp prst="textNoShape">
              <a:avLst/>
            </a:prstTxWarp>
          </a:bodyPr>
          <a:lstStyle/>
          <a:p>
            <a:endParaRPr lang="en-US"/>
          </a:p>
        </p:txBody>
      </p:sp>
      <p:sp>
        <p:nvSpPr>
          <p:cNvPr id="14" name="Rectangle 5"/>
          <p:cNvSpPr>
            <a:spLocks noChangeArrowheads="1"/>
          </p:cNvSpPr>
          <p:nvPr/>
        </p:nvSpPr>
        <p:spPr bwMode="auto">
          <a:xfrm>
            <a:off x="4218940" y="2377440"/>
            <a:ext cx="543560" cy="2141220"/>
          </a:xfrm>
          <a:prstGeom prst="rect">
            <a:avLst/>
          </a:prstGeom>
          <a:noFill/>
          <a:ln w="28575">
            <a:solidFill>
              <a:srgbClr val="FF0000"/>
            </a:solidFill>
            <a:round/>
            <a:headEnd/>
            <a:tailEnd/>
          </a:ln>
        </p:spPr>
        <p:txBody>
          <a:bodyPr lIns="92075" tIns="46038" rIns="92075" bIns="46038" anchor="ctr">
            <a:prstTxWarp prst="textNoShape">
              <a:avLst/>
            </a:prstTxWarp>
          </a:bodyPr>
          <a:lstStyle/>
          <a:p>
            <a:endParaRPr lang="en-US"/>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descr="check_card.png"/>
          <p:cNvPicPr>
            <a:picLocks noChangeAspect="1"/>
          </p:cNvPicPr>
          <p:nvPr/>
        </p:nvPicPr>
        <p:blipFill>
          <a:blip r:embed="rId3" cstate="print"/>
          <a:srcRect/>
          <a:stretch>
            <a:fillRect/>
          </a:stretch>
        </p:blipFill>
        <p:spPr bwMode="auto">
          <a:xfrm>
            <a:off x="533400" y="883353"/>
            <a:ext cx="7552267" cy="3605689"/>
          </a:xfrm>
          <a:prstGeom prst="rect">
            <a:avLst/>
          </a:prstGeom>
          <a:ln>
            <a:noFill/>
          </a:ln>
          <a:effectLst>
            <a:outerShdw blurRad="292100" dist="139700" dir="2700000" algn="tl" rotWithShape="0">
              <a:srgbClr val="333333">
                <a:alpha val="65000"/>
              </a:srgbClr>
            </a:outerShdw>
          </a:effectLst>
        </p:spPr>
      </p:pic>
      <p:sp>
        <p:nvSpPr>
          <p:cNvPr id="39939" name="Rectangle 2"/>
          <p:cNvSpPr>
            <a:spLocks noGrp="1" noChangeArrowheads="1"/>
          </p:cNvSpPr>
          <p:nvPr>
            <p:ph type="title"/>
          </p:nvPr>
        </p:nvSpPr>
        <p:spPr/>
        <p:txBody>
          <a:bodyPr/>
          <a:lstStyle/>
          <a:p>
            <a:pPr eaLnBrk="1" hangingPunct="1"/>
            <a:r>
              <a:rPr lang="en-US" dirty="0"/>
              <a:t>Check</a:t>
            </a:r>
            <a:r>
              <a:rPr lang="en-US" dirty="0" smtClean="0"/>
              <a:t> cardinality </a:t>
            </a:r>
            <a:r>
              <a:rPr lang="en-US" dirty="0"/>
              <a:t>using SQL Monitor</a:t>
            </a:r>
          </a:p>
        </p:txBody>
      </p:sp>
      <p:sp>
        <p:nvSpPr>
          <p:cNvPr id="39940" name="Rectangle 19"/>
          <p:cNvSpPr>
            <a:spLocks noChangeArrowheads="1"/>
          </p:cNvSpPr>
          <p:nvPr/>
        </p:nvSpPr>
        <p:spPr bwMode="auto">
          <a:xfrm>
            <a:off x="2946413" y="2116669"/>
            <a:ext cx="914400" cy="2200275"/>
          </a:xfrm>
          <a:prstGeom prst="rect">
            <a:avLst/>
          </a:prstGeom>
          <a:noFill/>
          <a:ln w="28575">
            <a:solidFill>
              <a:srgbClr val="FF0000"/>
            </a:solidFill>
            <a:round/>
            <a:headEnd/>
            <a:tailEnd/>
          </a:ln>
        </p:spPr>
        <p:txBody>
          <a:bodyPr lIns="92075" tIns="46038" rIns="92075" bIns="46038" anchor="ctr">
            <a:prstTxWarp prst="textNoShape">
              <a:avLst/>
            </a:prstTxWarp>
          </a:bodyPr>
          <a:lstStyle/>
          <a:p>
            <a:endParaRPr lang="en-US"/>
          </a:p>
        </p:txBody>
      </p:sp>
      <p:sp>
        <p:nvSpPr>
          <p:cNvPr id="39941" name="Rectangle 20"/>
          <p:cNvSpPr>
            <a:spLocks noChangeArrowheads="1"/>
          </p:cNvSpPr>
          <p:nvPr/>
        </p:nvSpPr>
        <p:spPr bwMode="auto">
          <a:xfrm>
            <a:off x="4893742" y="2108202"/>
            <a:ext cx="838200" cy="2209800"/>
          </a:xfrm>
          <a:prstGeom prst="rect">
            <a:avLst/>
          </a:prstGeom>
          <a:noFill/>
          <a:ln w="28575">
            <a:solidFill>
              <a:srgbClr val="FF0000"/>
            </a:solidFill>
            <a:round/>
            <a:headEnd/>
            <a:tailEnd/>
          </a:ln>
        </p:spPr>
        <p:txBody>
          <a:bodyPr lIns="92075" tIns="46038" rIns="92075" bIns="46038" anchor="ctr">
            <a:prstTxWarp prst="textNoShape">
              <a:avLst/>
            </a:prstTxWarp>
          </a:bodyPr>
          <a:lstStyle/>
          <a:p>
            <a:endParaRPr lang="en-US"/>
          </a:p>
        </p:txBody>
      </p:sp>
      <p:sp>
        <p:nvSpPr>
          <p:cNvPr id="39942" name="TextBox 21"/>
          <p:cNvSpPr txBox="1">
            <a:spLocks noChangeArrowheads="1"/>
          </p:cNvSpPr>
          <p:nvPr/>
        </p:nvSpPr>
        <p:spPr bwMode="auto">
          <a:xfrm>
            <a:off x="533400" y="4328453"/>
            <a:ext cx="8229600" cy="480131"/>
          </a:xfrm>
          <a:prstGeom prst="rect">
            <a:avLst/>
          </a:prstGeom>
          <a:solidFill>
            <a:schemeClr val="bg1"/>
          </a:solidFill>
          <a:ln w="9525">
            <a:noFill/>
            <a:miter lim="800000"/>
            <a:headEnd/>
            <a:tailEnd/>
          </a:ln>
        </p:spPr>
        <p:txBody>
          <a:bodyPr>
            <a:prstTxWarp prst="textNoShape">
              <a:avLst/>
            </a:prstTxWarp>
            <a:spAutoFit/>
          </a:bodyPr>
          <a:lstStyle/>
          <a:p>
            <a:pPr algn="l"/>
            <a:r>
              <a:rPr lang="en-US" sz="1400" dirty="0">
                <a:solidFill>
                  <a:schemeClr val="tx1"/>
                </a:solidFill>
              </a:rPr>
              <a:t>SQL Monitor is the easiest way to compare the estimated number of rows returned for each operation in a parallel plan to actual rows returned</a:t>
            </a: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dirty="0" smtClean="0"/>
              <a:t>Solutions to incorrect cardinality estimates</a:t>
            </a:r>
          </a:p>
        </p:txBody>
      </p:sp>
      <p:graphicFrame>
        <p:nvGraphicFramePr>
          <p:cNvPr id="7" name="Content Placeholder 6"/>
          <p:cNvGraphicFramePr>
            <a:graphicFrameLocks noGrp="1"/>
          </p:cNvGraphicFramePr>
          <p:nvPr>
            <p:ph sz="quarter" idx="12"/>
          </p:nvPr>
        </p:nvGraphicFramePr>
        <p:xfrm>
          <a:off x="457200" y="1004888"/>
          <a:ext cx="8229600" cy="35229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114800"/>
                <a:gridCol w="4114800"/>
              </a:tblGrid>
              <a:tr h="370840">
                <a:tc>
                  <a:txBody>
                    <a:bodyPr/>
                    <a:lstStyle/>
                    <a:p>
                      <a:r>
                        <a:rPr lang="en-US" sz="2000" dirty="0" smtClean="0"/>
                        <a:t>Cause</a:t>
                      </a:r>
                      <a:endParaRPr lang="en-US" sz="2000" dirty="0"/>
                    </a:p>
                  </a:txBody>
                  <a:tcPr marL="95128" marR="95128" marT="34290" marB="34290"/>
                </a:tc>
                <a:tc>
                  <a:txBody>
                    <a:bodyPr/>
                    <a:lstStyle/>
                    <a:p>
                      <a:r>
                        <a:rPr lang="en-US" sz="2000" dirty="0" smtClean="0"/>
                        <a:t>Solution</a:t>
                      </a:r>
                      <a:endParaRPr lang="en-US" sz="2000" dirty="0"/>
                    </a:p>
                  </a:txBody>
                  <a:tcPr marL="95128" marR="95128" marT="34290" marB="34290"/>
                </a:tc>
              </a:tr>
              <a:tr h="370840">
                <a:tc>
                  <a:txBody>
                    <a:bodyPr/>
                    <a:lstStyle/>
                    <a:p>
                      <a:r>
                        <a:rPr lang="en-US" sz="1600" dirty="0" smtClean="0"/>
                        <a:t>Stale or missing statistics</a:t>
                      </a:r>
                      <a:endParaRPr lang="en-US" sz="1600" dirty="0"/>
                    </a:p>
                  </a:txBody>
                  <a:tcPr marL="95128" marR="95128" marT="34290" marB="34290"/>
                </a:tc>
                <a:tc>
                  <a:txBody>
                    <a:bodyPr/>
                    <a:lstStyle/>
                    <a:p>
                      <a:r>
                        <a:rPr lang="en-US" sz="1600" dirty="0" smtClean="0"/>
                        <a:t>DBMS_STATS</a:t>
                      </a:r>
                      <a:endParaRPr lang="en-US" sz="1600" dirty="0"/>
                    </a:p>
                  </a:txBody>
                  <a:tcPr marL="95128" marR="95128" marT="34290" marB="34290"/>
                </a:tc>
              </a:tr>
              <a:tr h="370840">
                <a:tc>
                  <a:txBody>
                    <a:bodyPr/>
                    <a:lstStyle/>
                    <a:p>
                      <a:r>
                        <a:rPr lang="en-US" sz="1600" dirty="0" smtClean="0"/>
                        <a:t>Data Skew</a:t>
                      </a:r>
                      <a:endParaRPr lang="en-US" sz="1600" dirty="0"/>
                    </a:p>
                  </a:txBody>
                  <a:tcPr marL="95128" marR="95128" marT="34290" marB="34290"/>
                </a:tc>
                <a:tc>
                  <a:txBody>
                    <a:bodyPr/>
                    <a:lstStyle/>
                    <a:p>
                      <a:r>
                        <a:rPr lang="en-US" sz="1600" dirty="0" smtClean="0"/>
                        <a:t>Create a histogram</a:t>
                      </a:r>
                      <a:endParaRPr lang="en-US" sz="1600" dirty="0"/>
                    </a:p>
                  </a:txBody>
                  <a:tcPr marL="95128" marR="95128" marT="34290" marB="3429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Multiple single column predicates on a table</a:t>
                      </a:r>
                    </a:p>
                  </a:txBody>
                  <a:tcPr marL="95128" marR="95128" marT="34290" marB="34290"/>
                </a:tc>
                <a:tc>
                  <a:txBody>
                    <a:bodyPr/>
                    <a:lstStyle/>
                    <a:p>
                      <a:r>
                        <a:rPr lang="en-US" sz="1600" dirty="0" smtClean="0"/>
                        <a:t>Create</a:t>
                      </a:r>
                      <a:r>
                        <a:rPr lang="en-US" sz="1600" baseline="0" dirty="0" smtClean="0"/>
                        <a:t> a column group using </a:t>
                      </a:r>
                      <a:r>
                        <a:rPr lang="en-US" sz="1200" baseline="0" dirty="0" smtClean="0"/>
                        <a:t>DBMS_STATS.CREATE_EXTENDED_STATS</a:t>
                      </a:r>
                      <a:endParaRPr lang="en-US" sz="1200" dirty="0"/>
                    </a:p>
                  </a:txBody>
                  <a:tcPr marL="95128" marR="95128" marT="34290" marB="3429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Function wrapped</a:t>
                      </a:r>
                      <a:r>
                        <a:rPr lang="en-US" sz="1600" baseline="0" dirty="0" smtClean="0"/>
                        <a:t> column</a:t>
                      </a:r>
                      <a:endParaRPr lang="en-US" sz="1600" dirty="0" smtClean="0"/>
                    </a:p>
                  </a:txBody>
                  <a:tcPr marL="95128" marR="95128"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Create</a:t>
                      </a:r>
                      <a:r>
                        <a:rPr lang="en-US" sz="1600" baseline="0" dirty="0" smtClean="0"/>
                        <a:t> statistics on the </a:t>
                      </a:r>
                      <a:r>
                        <a:rPr lang="en-US" sz="1600" baseline="0" dirty="0" err="1" smtClean="0"/>
                        <a:t>funct</a:t>
                      </a:r>
                      <a:r>
                        <a:rPr lang="en-US" sz="1600" baseline="0" dirty="0" smtClean="0"/>
                        <a:t> wrapped column using </a:t>
                      </a:r>
                      <a:r>
                        <a:rPr lang="en-US" sz="1200" baseline="0" dirty="0" smtClean="0"/>
                        <a:t>DBMS_STATS.CREATE_EXTENDED_STATS</a:t>
                      </a:r>
                      <a:endParaRPr lang="en-US" sz="1200" dirty="0" smtClean="0"/>
                    </a:p>
                  </a:txBody>
                  <a:tcPr marL="95128" marR="95128" marT="34290" marB="3429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Multiple columns</a:t>
                      </a:r>
                      <a:r>
                        <a:rPr lang="en-US" sz="1600" baseline="0" dirty="0" smtClean="0"/>
                        <a:t> used in a join</a:t>
                      </a:r>
                      <a:endParaRPr lang="en-US" sz="1600" dirty="0" smtClean="0"/>
                    </a:p>
                  </a:txBody>
                  <a:tcPr marL="95128" marR="95128"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Create </a:t>
                      </a:r>
                      <a:r>
                        <a:rPr lang="en-US" sz="1600" baseline="0" dirty="0" smtClean="0"/>
                        <a:t>a column group on join columns using </a:t>
                      </a:r>
                      <a:r>
                        <a:rPr lang="en-US" sz="1200" baseline="0" dirty="0" smtClean="0"/>
                        <a:t>DBMS_STATS.CREATE_EXTENDED_STAT</a:t>
                      </a:r>
                      <a:endParaRPr lang="en-US" sz="1200" dirty="0" smtClean="0"/>
                    </a:p>
                  </a:txBody>
                  <a:tcPr marL="95128" marR="95128" marT="34290" marB="34290"/>
                </a:tc>
              </a:tr>
              <a:tr h="370840">
                <a:tc>
                  <a:txBody>
                    <a:bodyPr/>
                    <a:lstStyle/>
                    <a:p>
                      <a:r>
                        <a:rPr lang="en-US" sz="1600" dirty="0" smtClean="0"/>
                        <a:t>Complicated expression containing columns from multiple tables</a:t>
                      </a:r>
                      <a:endParaRPr lang="en-US" sz="1600" dirty="0"/>
                    </a:p>
                  </a:txBody>
                  <a:tcPr marL="95128" marR="95128" marT="34290" marB="34290"/>
                </a:tc>
                <a:tc>
                  <a:txBody>
                    <a:bodyPr/>
                    <a:lstStyle/>
                    <a:p>
                      <a:r>
                        <a:rPr lang="en-US" sz="1600" dirty="0" smtClean="0"/>
                        <a:t>Use dynamic sampling level 4 or higher</a:t>
                      </a:r>
                      <a:endParaRPr lang="en-US" sz="1600" dirty="0"/>
                    </a:p>
                  </a:txBody>
                  <a:tcPr marL="95128" marR="95128" marT="34290" marB="34290"/>
                </a:tc>
              </a:tr>
            </a:tbl>
          </a:graphicData>
        </a:graphic>
      </p:graphicFrame>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noFill/>
        </p:spPr>
        <p:txBody>
          <a:bodyPr/>
          <a:lstStyle/>
          <a:p>
            <a:pPr eaLnBrk="1" hangingPunct="1"/>
            <a:r>
              <a:rPr lang="en-US" dirty="0" smtClean="0"/>
              <a:t>Agenda</a:t>
            </a:r>
            <a:br>
              <a:rPr lang="en-US" dirty="0" smtClean="0"/>
            </a:br>
            <a:endParaRPr lang="en-US" dirty="0"/>
          </a:p>
        </p:txBody>
      </p:sp>
      <p:sp>
        <p:nvSpPr>
          <p:cNvPr id="16389" name="Rectangle 5"/>
          <p:cNvSpPr>
            <a:spLocks noGrp="1" noChangeArrowheads="1"/>
          </p:cNvSpPr>
          <p:nvPr>
            <p:ph type="body" sz="quarter" idx="13"/>
          </p:nvPr>
        </p:nvSpPr>
        <p:spPr>
          <a:xfrm>
            <a:off x="3175011" y="830029"/>
            <a:ext cx="5544524" cy="3116236"/>
          </a:xfrm>
          <a:noFill/>
        </p:spPr>
        <p:txBody>
          <a:bodyPr/>
          <a:lstStyle/>
          <a:p>
            <a:pPr>
              <a:lnSpc>
                <a:spcPct val="90000"/>
              </a:lnSpc>
            </a:pPr>
            <a:r>
              <a:rPr lang="en-US" sz="2000" dirty="0" smtClean="0"/>
              <a:t>What is an execution plan </a:t>
            </a:r>
          </a:p>
          <a:p>
            <a:pPr>
              <a:lnSpc>
                <a:spcPct val="90000"/>
              </a:lnSpc>
            </a:pPr>
            <a:r>
              <a:rPr lang="en-US" sz="2000" dirty="0" smtClean="0"/>
              <a:t>How to generate a plan</a:t>
            </a:r>
          </a:p>
          <a:p>
            <a:pPr>
              <a:lnSpc>
                <a:spcPct val="90000"/>
              </a:lnSpc>
            </a:pPr>
            <a:r>
              <a:rPr lang="en-US" sz="2000" dirty="0" smtClean="0"/>
              <a:t>What is a good plan for the optimizer</a:t>
            </a:r>
          </a:p>
          <a:p>
            <a:pPr>
              <a:lnSpc>
                <a:spcPct val="90000"/>
              </a:lnSpc>
            </a:pPr>
            <a:r>
              <a:rPr lang="en-US" sz="2000" dirty="0" smtClean="0">
                <a:solidFill>
                  <a:srgbClr val="FF0000"/>
                </a:solidFill>
              </a:rPr>
              <a:t>Understanding execution plans</a:t>
            </a:r>
          </a:p>
          <a:p>
            <a:pPr lvl="1"/>
            <a:r>
              <a:rPr lang="en-US" dirty="0" smtClean="0">
                <a:solidFill>
                  <a:srgbClr val="424545"/>
                </a:solidFill>
                <a:ea typeface="Arial" charset="0"/>
                <a:cs typeface="Arial" charset="0"/>
              </a:rPr>
              <a:t>Cardinality</a:t>
            </a:r>
          </a:p>
          <a:p>
            <a:pPr lvl="1"/>
            <a:r>
              <a:rPr lang="en-US" dirty="0" smtClean="0">
                <a:solidFill>
                  <a:schemeClr val="accent1"/>
                </a:solidFill>
                <a:ea typeface="Arial" charset="0"/>
                <a:cs typeface="Arial" charset="0"/>
              </a:rPr>
              <a:t>Access paths </a:t>
            </a:r>
          </a:p>
          <a:p>
            <a:pPr lvl="1"/>
            <a:r>
              <a:rPr lang="en-US" dirty="0" smtClean="0">
                <a:ea typeface="Arial" charset="0"/>
                <a:cs typeface="Arial" charset="0"/>
              </a:rPr>
              <a:t>Join methods</a:t>
            </a:r>
          </a:p>
          <a:p>
            <a:pPr lvl="1"/>
            <a:r>
              <a:rPr lang="en-US" dirty="0" smtClean="0">
                <a:ea typeface="Arial" charset="0"/>
                <a:cs typeface="Arial" charset="0"/>
              </a:rPr>
              <a:t>Join order</a:t>
            </a:r>
          </a:p>
          <a:p>
            <a:pPr lvl="1"/>
            <a:r>
              <a:rPr lang="en-US" dirty="0" smtClean="0">
                <a:ea typeface="Arial" charset="0"/>
                <a:cs typeface="Arial" charset="0"/>
              </a:rPr>
              <a:t>Partition pruning</a:t>
            </a:r>
          </a:p>
          <a:p>
            <a:pPr lvl="1"/>
            <a:r>
              <a:rPr lang="en-US" dirty="0" smtClean="0">
                <a:ea typeface="Arial" charset="0"/>
                <a:cs typeface="Arial" charset="0"/>
              </a:rPr>
              <a:t>Parallel execution </a:t>
            </a:r>
          </a:p>
          <a:p>
            <a:pPr>
              <a:lnSpc>
                <a:spcPct val="90000"/>
              </a:lnSpc>
            </a:pPr>
            <a:r>
              <a:rPr lang="en-US" sz="2000" dirty="0" smtClean="0"/>
              <a:t>Execution plan examples</a:t>
            </a:r>
          </a:p>
          <a:p>
            <a:pPr eaLnBrk="1" hangingPunct="1"/>
            <a:endParaRPr lang="en-US" dirty="0"/>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a:t>Access</a:t>
            </a:r>
            <a:r>
              <a:rPr lang="en-US" dirty="0" smtClean="0"/>
              <a:t> paths </a:t>
            </a:r>
            <a:r>
              <a:rPr lang="en-US" dirty="0"/>
              <a:t>– Getting the </a:t>
            </a:r>
            <a:r>
              <a:rPr lang="en-US" dirty="0" smtClean="0"/>
              <a:t>data</a:t>
            </a:r>
            <a:endParaRPr lang="en-US" dirty="0"/>
          </a:p>
        </p:txBody>
      </p:sp>
      <p:graphicFrame>
        <p:nvGraphicFramePr>
          <p:cNvPr id="7" name="Content Placeholder 6"/>
          <p:cNvGraphicFramePr>
            <a:graphicFrameLocks noGrp="1"/>
          </p:cNvGraphicFramePr>
          <p:nvPr>
            <p:ph sz="quarter" idx="12"/>
          </p:nvPr>
        </p:nvGraphicFramePr>
        <p:xfrm>
          <a:off x="457200" y="954088"/>
          <a:ext cx="8229600" cy="37338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308860"/>
                <a:gridCol w="5920740"/>
              </a:tblGrid>
              <a:tr h="370840">
                <a:tc>
                  <a:txBody>
                    <a:bodyPr/>
                    <a:lstStyle/>
                    <a:p>
                      <a:r>
                        <a:rPr lang="en-US" sz="2000" dirty="0" smtClean="0"/>
                        <a:t>Access</a:t>
                      </a:r>
                      <a:r>
                        <a:rPr lang="en-US" sz="2000" baseline="0" dirty="0" smtClean="0"/>
                        <a:t> Path</a:t>
                      </a:r>
                      <a:endParaRPr lang="en-US" sz="2000" dirty="0"/>
                    </a:p>
                  </a:txBody>
                  <a:tcPr marL="95128" marR="95128" marT="34290" marB="34290"/>
                </a:tc>
                <a:tc>
                  <a:txBody>
                    <a:bodyPr/>
                    <a:lstStyle/>
                    <a:p>
                      <a:r>
                        <a:rPr lang="en-US" sz="2000" dirty="0" smtClean="0"/>
                        <a:t>Explanation</a:t>
                      </a:r>
                      <a:endParaRPr lang="en-US" sz="2000" dirty="0"/>
                    </a:p>
                  </a:txBody>
                  <a:tcPr marL="95128" marR="95128" marT="34290" marB="34290"/>
                </a:tc>
              </a:tr>
              <a:tr h="370840">
                <a:tc>
                  <a:txBody>
                    <a:bodyPr/>
                    <a:lstStyle/>
                    <a:p>
                      <a:pPr lvl="0" algn="l"/>
                      <a:r>
                        <a:rPr lang="en-US" sz="1600" dirty="0" smtClean="0"/>
                        <a:t>Full table scan</a:t>
                      </a:r>
                    </a:p>
                  </a:txBody>
                  <a:tcPr marL="95128" marR="95128" marT="34290" marB="34290"/>
                </a:tc>
                <a:tc>
                  <a:txBody>
                    <a:bodyPr/>
                    <a:lstStyle/>
                    <a:p>
                      <a:r>
                        <a:rPr lang="en-US" sz="1000" dirty="0" smtClean="0">
                          <a:latin typeface="+mn-lt"/>
                        </a:rPr>
                        <a:t>Reads all rows from table &amp; filters out those that do not meet the where clause predicates. Used when no index, DOP set etc </a:t>
                      </a:r>
                      <a:endParaRPr lang="en-US" sz="1000" dirty="0">
                        <a:latin typeface="+mn-lt"/>
                      </a:endParaRPr>
                    </a:p>
                  </a:txBody>
                  <a:tcPr marL="95128" marR="95128" marT="34290" marB="34290"/>
                </a:tc>
              </a:tr>
              <a:tr h="370840">
                <a:tc>
                  <a:txBody>
                    <a:bodyPr/>
                    <a:lstStyle/>
                    <a:p>
                      <a:pPr lvl="0" algn="l"/>
                      <a:r>
                        <a:rPr lang="en-US" sz="1600" dirty="0" smtClean="0"/>
                        <a:t>Table access by </a:t>
                      </a:r>
                      <a:r>
                        <a:rPr lang="en-US" sz="1600" dirty="0" err="1" smtClean="0"/>
                        <a:t>Rowid</a:t>
                      </a:r>
                      <a:endParaRPr lang="en-US" sz="1600" dirty="0" smtClean="0"/>
                    </a:p>
                  </a:txBody>
                  <a:tcPr marL="95128" marR="95128" marT="34290" marB="34290"/>
                </a:tc>
                <a:tc>
                  <a:txBody>
                    <a:bodyPr/>
                    <a:lstStyle/>
                    <a:p>
                      <a:r>
                        <a:rPr lang="en-US" sz="1000" dirty="0" err="1" smtClean="0">
                          <a:latin typeface="+mn-lt"/>
                        </a:rPr>
                        <a:t>Rowid</a:t>
                      </a:r>
                      <a:r>
                        <a:rPr lang="en-US" sz="1000" dirty="0" smtClean="0">
                          <a:latin typeface="+mn-lt"/>
                        </a:rPr>
                        <a:t> specifies the </a:t>
                      </a:r>
                      <a:r>
                        <a:rPr lang="en-US" sz="1000" dirty="0" err="1" smtClean="0">
                          <a:latin typeface="+mn-lt"/>
                        </a:rPr>
                        <a:t>datafile</a:t>
                      </a:r>
                      <a:r>
                        <a:rPr lang="en-US" sz="1000" dirty="0" smtClean="0">
                          <a:latin typeface="+mn-lt"/>
                        </a:rPr>
                        <a:t> &amp; data block containing the row and the location of the row in that block.  Used if </a:t>
                      </a:r>
                      <a:r>
                        <a:rPr lang="en-US" sz="1000" dirty="0" err="1" smtClean="0">
                          <a:latin typeface="+mn-lt"/>
                        </a:rPr>
                        <a:t>rowid</a:t>
                      </a:r>
                      <a:r>
                        <a:rPr lang="en-US" sz="1000" dirty="0" smtClean="0">
                          <a:latin typeface="+mn-lt"/>
                        </a:rPr>
                        <a:t> supplied</a:t>
                      </a:r>
                      <a:r>
                        <a:rPr lang="en-US" sz="1000" baseline="0" dirty="0" smtClean="0">
                          <a:latin typeface="+mn-lt"/>
                        </a:rPr>
                        <a:t> by index or in where clause</a:t>
                      </a:r>
                      <a:endParaRPr lang="en-US" sz="1000" dirty="0">
                        <a:latin typeface="+mn-lt"/>
                      </a:endParaRPr>
                    </a:p>
                  </a:txBody>
                  <a:tcPr marL="95128" marR="95128" marT="34290" marB="34290"/>
                </a:tc>
              </a:tr>
              <a:tr h="370840">
                <a:tc>
                  <a:txBody>
                    <a:bodyPr/>
                    <a:lstStyle/>
                    <a:p>
                      <a:pPr lvl="0" algn="l"/>
                      <a:r>
                        <a:rPr lang="en-US" sz="1600" dirty="0" smtClean="0"/>
                        <a:t>Index unique scan</a:t>
                      </a:r>
                    </a:p>
                  </a:txBody>
                  <a:tcPr marL="95128" marR="95128" marT="34290" marB="34290"/>
                </a:tc>
                <a:tc>
                  <a:txBody>
                    <a:bodyPr/>
                    <a:lstStyle/>
                    <a:p>
                      <a:r>
                        <a:rPr lang="en-US" sz="1000" dirty="0" smtClean="0">
                          <a:latin typeface="+mn-lt"/>
                        </a:rPr>
                        <a:t>Only one row will be returned. </a:t>
                      </a:r>
                      <a:r>
                        <a:rPr lang="en-US" sz="1000" baseline="0" dirty="0" smtClean="0">
                          <a:latin typeface="+mn-lt"/>
                        </a:rPr>
                        <a:t> U</a:t>
                      </a:r>
                      <a:r>
                        <a:rPr lang="en-US" sz="1000" dirty="0" smtClean="0">
                          <a:latin typeface="+mn-lt"/>
                        </a:rPr>
                        <a:t>sed</a:t>
                      </a:r>
                      <a:r>
                        <a:rPr lang="en-US" sz="1000" baseline="0" dirty="0" smtClean="0">
                          <a:latin typeface="+mn-lt"/>
                        </a:rPr>
                        <a:t> w</a:t>
                      </a:r>
                      <a:r>
                        <a:rPr lang="en-US" sz="1000" dirty="0" smtClean="0">
                          <a:latin typeface="+mn-lt"/>
                        </a:rPr>
                        <a:t>hen </a:t>
                      </a:r>
                      <a:r>
                        <a:rPr lang="en-US" sz="1000" baseline="0" dirty="0" smtClean="0">
                          <a:latin typeface="+mn-lt"/>
                        </a:rPr>
                        <a:t>stmt</a:t>
                      </a:r>
                      <a:r>
                        <a:rPr lang="en-US" sz="1000" dirty="0" smtClean="0">
                          <a:latin typeface="+mn-lt"/>
                        </a:rPr>
                        <a:t> contains a </a:t>
                      </a:r>
                      <a:r>
                        <a:rPr lang="en-US" sz="1000" dirty="0" smtClean="0">
                          <a:latin typeface="+mn-lt"/>
                          <a:cs typeface="Courier New" pitchFamily="49" charset="0"/>
                        </a:rPr>
                        <a:t>UNIQUE</a:t>
                      </a:r>
                      <a:r>
                        <a:rPr lang="en-US" sz="1000" dirty="0" smtClean="0">
                          <a:latin typeface="+mn-lt"/>
                        </a:rPr>
                        <a:t> or a </a:t>
                      </a:r>
                      <a:r>
                        <a:rPr lang="en-US" sz="1000" dirty="0" smtClean="0">
                          <a:latin typeface="+mn-lt"/>
                          <a:cs typeface="Courier New" pitchFamily="49" charset="0"/>
                        </a:rPr>
                        <a:t>PRIMARY</a:t>
                      </a:r>
                      <a:r>
                        <a:rPr lang="en-US" sz="1000" dirty="0" smtClean="0">
                          <a:latin typeface="+mn-lt"/>
                        </a:rPr>
                        <a:t> </a:t>
                      </a:r>
                      <a:r>
                        <a:rPr lang="en-US" sz="1000" dirty="0" smtClean="0">
                          <a:latin typeface="+mn-lt"/>
                          <a:cs typeface="Courier New" pitchFamily="49" charset="0"/>
                        </a:rPr>
                        <a:t>KEY</a:t>
                      </a:r>
                      <a:r>
                        <a:rPr lang="en-US" sz="1000" dirty="0" smtClean="0">
                          <a:latin typeface="+mn-lt"/>
                        </a:rPr>
                        <a:t> constraint that </a:t>
                      </a:r>
                      <a:r>
                        <a:rPr lang="en-US" sz="1000" baseline="0" dirty="0" smtClean="0">
                          <a:latin typeface="+mn-lt"/>
                        </a:rPr>
                        <a:t> </a:t>
                      </a:r>
                      <a:r>
                        <a:rPr lang="en-US" sz="1000" dirty="0" smtClean="0">
                          <a:latin typeface="+mn-lt"/>
                        </a:rPr>
                        <a:t>guarantees that only a single row is accessed</a:t>
                      </a:r>
                    </a:p>
                  </a:txBody>
                  <a:tcPr marL="95128" marR="95128" marT="34290" marB="34290"/>
                </a:tc>
              </a:tr>
              <a:tr h="370840">
                <a:tc>
                  <a:txBody>
                    <a:bodyPr/>
                    <a:lstStyle/>
                    <a:p>
                      <a:pPr lvl="0" algn="l"/>
                      <a:r>
                        <a:rPr lang="en-US" sz="1600" dirty="0" smtClean="0"/>
                        <a:t>Index range scan</a:t>
                      </a:r>
                    </a:p>
                  </a:txBody>
                  <a:tcPr marL="95128" marR="95128" marT="34290" marB="34290"/>
                </a:tc>
                <a:tc>
                  <a:txBody>
                    <a:bodyPr/>
                    <a:lstStyle/>
                    <a:p>
                      <a:r>
                        <a:rPr lang="en-US" sz="1000" dirty="0" smtClean="0">
                          <a:latin typeface="+mn-lt"/>
                        </a:rPr>
                        <a:t>Accesses adjacent index entries returns ROWID values Used with equality on non-unique</a:t>
                      </a:r>
                      <a:r>
                        <a:rPr lang="en-US" sz="1000" baseline="0" dirty="0" smtClean="0">
                          <a:latin typeface="+mn-lt"/>
                        </a:rPr>
                        <a:t> indexes or range predicate on unique index (&lt;.&gt;, between etc)</a:t>
                      </a:r>
                      <a:endParaRPr lang="en-US" sz="1000" dirty="0">
                        <a:latin typeface="+mn-lt"/>
                      </a:endParaRPr>
                    </a:p>
                  </a:txBody>
                  <a:tcPr marL="95128" marR="95128" marT="34290" marB="34290"/>
                </a:tc>
              </a:tr>
              <a:tr h="370840">
                <a:tc>
                  <a:txBody>
                    <a:bodyPr/>
                    <a:lstStyle/>
                    <a:p>
                      <a:pPr lvl="0" algn="l"/>
                      <a:r>
                        <a:rPr lang="en-US" sz="1600" dirty="0" smtClean="0"/>
                        <a:t>Index skip scan</a:t>
                      </a:r>
                    </a:p>
                  </a:txBody>
                  <a:tcPr marL="95128" marR="95128" marT="34290" marB="34290"/>
                </a:tc>
                <a:tc>
                  <a:txBody>
                    <a:bodyPr/>
                    <a:lstStyle/>
                    <a:p>
                      <a:r>
                        <a:rPr lang="en-US" sz="1000" dirty="0" smtClean="0">
                          <a:latin typeface="+mn-lt"/>
                        </a:rPr>
                        <a:t>Skips the leading edge of the index &amp; uses the rest Advantageous if </a:t>
                      </a:r>
                      <a:r>
                        <a:rPr lang="en-US" sz="1000" baseline="0" dirty="0" smtClean="0">
                          <a:latin typeface="+mn-lt"/>
                        </a:rPr>
                        <a:t> </a:t>
                      </a:r>
                      <a:r>
                        <a:rPr lang="en-US" sz="1000" dirty="0" smtClean="0">
                          <a:latin typeface="+mn-lt"/>
                        </a:rPr>
                        <a:t>there are few distinct values in the leading column</a:t>
                      </a:r>
                      <a:r>
                        <a:rPr lang="en-US" sz="1000" baseline="0" dirty="0" smtClean="0">
                          <a:latin typeface="+mn-lt"/>
                        </a:rPr>
                        <a:t> </a:t>
                      </a:r>
                      <a:r>
                        <a:rPr lang="en-US" sz="1000" dirty="0" smtClean="0">
                          <a:latin typeface="+mn-lt"/>
                        </a:rPr>
                        <a:t>and many distinct values in the non-leading column</a:t>
                      </a:r>
                    </a:p>
                  </a:txBody>
                  <a:tcPr marL="95128" marR="95128" marT="34290" marB="34290"/>
                </a:tc>
              </a:tr>
              <a:tr h="370840">
                <a:tc>
                  <a:txBody>
                    <a:bodyPr/>
                    <a:lstStyle/>
                    <a:p>
                      <a:pPr lvl="0" algn="l"/>
                      <a:r>
                        <a:rPr lang="en-US" sz="1600" dirty="0" smtClean="0"/>
                        <a:t>Full index scan</a:t>
                      </a:r>
                    </a:p>
                  </a:txBody>
                  <a:tcPr marL="95128" marR="95128" marT="34290" marB="34290"/>
                </a:tc>
                <a:tc>
                  <a:txBody>
                    <a:bodyPr/>
                    <a:lstStyle/>
                    <a:p>
                      <a:r>
                        <a:rPr lang="en-US" sz="1000" dirty="0" smtClean="0">
                          <a:latin typeface="+mn-lt"/>
                        </a:rPr>
                        <a:t>Processes all</a:t>
                      </a:r>
                      <a:r>
                        <a:rPr lang="en-US" sz="1000" baseline="0" dirty="0" smtClean="0">
                          <a:latin typeface="+mn-lt"/>
                        </a:rPr>
                        <a:t> </a:t>
                      </a:r>
                      <a:r>
                        <a:rPr lang="en-US" sz="1000" dirty="0" smtClean="0">
                          <a:latin typeface="+mn-lt"/>
                        </a:rPr>
                        <a:t>leaf blocks of an index, but only enough branch blocks to find 1</a:t>
                      </a:r>
                      <a:r>
                        <a:rPr lang="en-US" sz="1000" baseline="30000" dirty="0" smtClean="0">
                          <a:latin typeface="+mn-lt"/>
                        </a:rPr>
                        <a:t>st</a:t>
                      </a:r>
                      <a:r>
                        <a:rPr lang="en-US" sz="1000" dirty="0" smtClean="0">
                          <a:latin typeface="+mn-lt"/>
                        </a:rPr>
                        <a:t> leaf block.</a:t>
                      </a:r>
                      <a:r>
                        <a:rPr lang="en-US" sz="1000" baseline="0" dirty="0" smtClean="0">
                          <a:latin typeface="+mn-lt"/>
                        </a:rPr>
                        <a:t> Used when all necessary columns are in index &amp; order by clause matches index </a:t>
                      </a:r>
                      <a:r>
                        <a:rPr lang="en-US" sz="1000" baseline="0" dirty="0" err="1" smtClean="0">
                          <a:latin typeface="+mn-lt"/>
                        </a:rPr>
                        <a:t>struct</a:t>
                      </a:r>
                      <a:r>
                        <a:rPr lang="en-US" sz="1000" baseline="0" dirty="0" smtClean="0">
                          <a:latin typeface="+mn-lt"/>
                        </a:rPr>
                        <a:t> or if sort merge join is done</a:t>
                      </a:r>
                      <a:endParaRPr lang="en-US" sz="1000" dirty="0">
                        <a:latin typeface="+mn-lt"/>
                      </a:endParaRPr>
                    </a:p>
                  </a:txBody>
                  <a:tcPr marL="95128" marR="95128" marT="34290" marB="34290"/>
                </a:tc>
              </a:tr>
              <a:tr h="370840">
                <a:tc>
                  <a:txBody>
                    <a:bodyPr/>
                    <a:lstStyle/>
                    <a:p>
                      <a:pPr lvl="0" algn="l"/>
                      <a:r>
                        <a:rPr lang="en-US" sz="1600" dirty="0" smtClean="0"/>
                        <a:t>Fast full index scan</a:t>
                      </a:r>
                    </a:p>
                  </a:txBody>
                  <a:tcPr marL="95128" marR="95128" marT="34290" marB="34290"/>
                </a:tc>
                <a:tc>
                  <a:txBody>
                    <a:bodyPr/>
                    <a:lstStyle/>
                    <a:p>
                      <a:r>
                        <a:rPr lang="en-US" sz="1000" dirty="0" smtClean="0">
                          <a:latin typeface="+mn-lt"/>
                        </a:rPr>
                        <a:t>Scans</a:t>
                      </a:r>
                      <a:r>
                        <a:rPr lang="en-US" sz="1000" baseline="0" dirty="0" smtClean="0">
                          <a:latin typeface="+mn-lt"/>
                        </a:rPr>
                        <a:t> all blocks in index used to replace a FTS when all necessary columns are in the index. Using multi-block IO &amp; can going parallel </a:t>
                      </a:r>
                      <a:endParaRPr lang="en-US" sz="1000" dirty="0">
                        <a:latin typeface="+mn-lt"/>
                      </a:endParaRPr>
                    </a:p>
                  </a:txBody>
                  <a:tcPr marL="95128" marR="95128" marT="34290" marB="34290"/>
                </a:tc>
              </a:tr>
              <a:tr h="370840">
                <a:tc>
                  <a:txBody>
                    <a:bodyPr/>
                    <a:lstStyle/>
                    <a:p>
                      <a:pPr lvl="0" algn="l"/>
                      <a:r>
                        <a:rPr lang="en-US" sz="1600" dirty="0" smtClean="0"/>
                        <a:t>Index joins</a:t>
                      </a:r>
                    </a:p>
                  </a:txBody>
                  <a:tcPr marL="95128" marR="95128" marT="34290" marB="34290"/>
                </a:tc>
                <a:tc>
                  <a:txBody>
                    <a:bodyPr/>
                    <a:lstStyle/>
                    <a:p>
                      <a:r>
                        <a:rPr lang="en-US" sz="1000" dirty="0" smtClean="0">
                          <a:latin typeface="+mn-lt"/>
                        </a:rPr>
                        <a:t>Hash join of several indexes that together contain all the table columns that are referenced in the query.</a:t>
                      </a:r>
                      <a:r>
                        <a:rPr lang="en-US" sz="1000" baseline="0" dirty="0" smtClean="0">
                          <a:latin typeface="+mn-lt"/>
                        </a:rPr>
                        <a:t> Wont </a:t>
                      </a:r>
                      <a:r>
                        <a:rPr lang="en-US" sz="1000" dirty="0" smtClean="0">
                          <a:latin typeface="+mn-lt"/>
                        </a:rPr>
                        <a:t>eliminate a sort operation</a:t>
                      </a:r>
                      <a:endParaRPr lang="en-US" sz="1000" dirty="0">
                        <a:latin typeface="+mn-lt"/>
                      </a:endParaRPr>
                    </a:p>
                  </a:txBody>
                  <a:tcPr marL="95128" marR="95128" marT="34290" marB="34290"/>
                </a:tc>
              </a:tr>
              <a:tr h="370840">
                <a:tc>
                  <a:txBody>
                    <a:bodyPr/>
                    <a:lstStyle/>
                    <a:p>
                      <a:pPr lvl="0" algn="l"/>
                      <a:r>
                        <a:rPr lang="en-US" sz="1600" dirty="0" smtClean="0"/>
                        <a:t>Bitmap indexes</a:t>
                      </a:r>
                      <a:endParaRPr lang="en-US" sz="1600" dirty="0"/>
                    </a:p>
                  </a:txBody>
                  <a:tcPr marL="95128" marR="95128" marT="34290" marB="34290"/>
                </a:tc>
                <a:tc>
                  <a:txBody>
                    <a:bodyPr/>
                    <a:lstStyle/>
                    <a:p>
                      <a:r>
                        <a:rPr lang="en-US" sz="1000" dirty="0" smtClean="0">
                          <a:latin typeface="+mn-lt"/>
                        </a:rPr>
                        <a:t>uses a bitmap for key values and a mapping function that converts each bit position to a </a:t>
                      </a:r>
                      <a:r>
                        <a:rPr lang="en-US" sz="1000" dirty="0" err="1" smtClean="0">
                          <a:latin typeface="+mn-lt"/>
                        </a:rPr>
                        <a:t>rowid</a:t>
                      </a:r>
                      <a:r>
                        <a:rPr lang="en-US" sz="1000" dirty="0" smtClean="0">
                          <a:latin typeface="+mn-lt"/>
                        </a:rPr>
                        <a:t>. Can efficiently merge indexes that correspond to several conditions in a </a:t>
                      </a:r>
                      <a:r>
                        <a:rPr lang="en-US" sz="1000" dirty="0" smtClean="0">
                          <a:latin typeface="+mn-lt"/>
                          <a:cs typeface="Courier New" pitchFamily="49" charset="0"/>
                        </a:rPr>
                        <a:t>WHERE</a:t>
                      </a:r>
                      <a:r>
                        <a:rPr lang="en-US" sz="1000" dirty="0" smtClean="0">
                          <a:latin typeface="+mn-lt"/>
                        </a:rPr>
                        <a:t> clause</a:t>
                      </a:r>
                      <a:endParaRPr lang="en-US" sz="1000" dirty="0">
                        <a:latin typeface="+mn-lt"/>
                      </a:endParaRPr>
                    </a:p>
                  </a:txBody>
                  <a:tcPr marL="95128" marR="95128" marT="34290" marB="34290"/>
                </a:tc>
              </a:tr>
            </a:tbl>
          </a:graphicData>
        </a:graphic>
      </p:graphicFrame>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no_stats_basic_plan.png"/>
          <p:cNvPicPr>
            <a:picLocks noChangeAspect="1"/>
          </p:cNvPicPr>
          <p:nvPr/>
        </p:nvPicPr>
        <p:blipFill>
          <a:blip r:embed="rId2" cstate="print"/>
          <a:srcRect b="11529"/>
          <a:stretch>
            <a:fillRect/>
          </a:stretch>
        </p:blipFill>
        <p:spPr>
          <a:xfrm>
            <a:off x="552786" y="899040"/>
            <a:ext cx="8311815" cy="3424040"/>
          </a:xfrm>
          <a:prstGeom prst="rect">
            <a:avLst/>
          </a:prstGeom>
          <a:ln>
            <a:noFill/>
          </a:ln>
          <a:effectLst>
            <a:outerShdw blurRad="292100" dist="139700" dir="2700000" algn="tl" rotWithShape="0">
              <a:srgbClr val="333333">
                <a:alpha val="65000"/>
              </a:srgbClr>
            </a:outerShdw>
          </a:effectLst>
        </p:spPr>
      </p:pic>
      <p:sp>
        <p:nvSpPr>
          <p:cNvPr id="52226" name="Rectangle 2"/>
          <p:cNvSpPr>
            <a:spLocks noGrp="1" noChangeArrowheads="1"/>
          </p:cNvSpPr>
          <p:nvPr>
            <p:ph type="title"/>
          </p:nvPr>
        </p:nvSpPr>
        <p:spPr/>
        <p:txBody>
          <a:bodyPr/>
          <a:lstStyle/>
          <a:p>
            <a:r>
              <a:rPr lang="en-US" dirty="0" smtClean="0"/>
              <a:t>Identifying access paths in an execution plan</a:t>
            </a:r>
            <a:endParaRPr lang="en-US" dirty="0"/>
          </a:p>
        </p:txBody>
      </p:sp>
      <p:sp>
        <p:nvSpPr>
          <p:cNvPr id="215047" name="Text Box 7"/>
          <p:cNvSpPr txBox="1">
            <a:spLocks noChangeArrowheads="1"/>
          </p:cNvSpPr>
          <p:nvPr/>
        </p:nvSpPr>
        <p:spPr bwMode="auto">
          <a:xfrm>
            <a:off x="406400" y="4292601"/>
            <a:ext cx="8318500" cy="369974"/>
          </a:xfrm>
          <a:prstGeom prst="rect">
            <a:avLst/>
          </a:prstGeom>
          <a:noFill/>
          <a:ln w="9525">
            <a:noFill/>
            <a:miter lim="800000"/>
            <a:headEnd/>
            <a:tailEnd/>
          </a:ln>
        </p:spPr>
        <p:txBody>
          <a:bodyPr wrap="square" lIns="92075" tIns="46038" rIns="92075" bIns="46038">
            <a:prstTxWarp prst="textNoShape">
              <a:avLst/>
            </a:prstTxWarp>
            <a:spAutoFit/>
          </a:bodyPr>
          <a:lstStyle/>
          <a:p>
            <a:pPr algn="l"/>
            <a:r>
              <a:rPr lang="en-US" sz="2000" b="0" dirty="0">
                <a:solidFill>
                  <a:schemeClr val="tx1"/>
                </a:solidFill>
              </a:rPr>
              <a:t>If</a:t>
            </a:r>
            <a:r>
              <a:rPr lang="en-US" sz="2000" b="0" dirty="0" smtClean="0">
                <a:solidFill>
                  <a:schemeClr val="tx1"/>
                </a:solidFill>
              </a:rPr>
              <a:t> the wrong </a:t>
            </a:r>
            <a:r>
              <a:rPr lang="en-US" sz="2000" b="0" dirty="0">
                <a:solidFill>
                  <a:schemeClr val="tx1"/>
                </a:solidFill>
              </a:rPr>
              <a:t>access method is being used check cardinality, join order…</a:t>
            </a:r>
          </a:p>
        </p:txBody>
      </p:sp>
      <p:grpSp>
        <p:nvGrpSpPr>
          <p:cNvPr id="50" name="Group 49"/>
          <p:cNvGrpSpPr/>
          <p:nvPr/>
        </p:nvGrpSpPr>
        <p:grpSpPr>
          <a:xfrm>
            <a:off x="1270000" y="1884294"/>
            <a:ext cx="7483484" cy="1606155"/>
            <a:chOff x="1270000" y="2298182"/>
            <a:chExt cx="7483484" cy="2141540"/>
          </a:xfrm>
        </p:grpSpPr>
        <p:grpSp>
          <p:nvGrpSpPr>
            <p:cNvPr id="2" name="Group 12"/>
            <p:cNvGrpSpPr>
              <a:grpSpLocks/>
            </p:cNvGrpSpPr>
            <p:nvPr/>
          </p:nvGrpSpPr>
          <p:grpSpPr bwMode="auto">
            <a:xfrm>
              <a:off x="1270000" y="2298182"/>
              <a:ext cx="7483484" cy="2141540"/>
              <a:chOff x="800" y="1277"/>
              <a:chExt cx="4714" cy="1349"/>
            </a:xfrm>
          </p:grpSpPr>
          <p:sp>
            <p:nvSpPr>
              <p:cNvPr id="52231" name="Rectangle 4"/>
              <p:cNvSpPr>
                <a:spLocks noChangeArrowheads="1"/>
              </p:cNvSpPr>
              <p:nvPr/>
            </p:nvSpPr>
            <p:spPr bwMode="auto">
              <a:xfrm>
                <a:off x="1037" y="1581"/>
                <a:ext cx="1043" cy="104"/>
              </a:xfrm>
              <a:prstGeom prst="rect">
                <a:avLst/>
              </a:prstGeom>
              <a:noFill/>
              <a:ln w="28575">
                <a:solidFill>
                  <a:srgbClr val="FF0000"/>
                </a:solidFill>
                <a:miter lim="800000"/>
                <a:headEnd/>
                <a:tailEnd/>
              </a:ln>
            </p:spPr>
            <p:txBody>
              <a:bodyPr wrap="none" anchor="ctr">
                <a:prstTxWarp prst="textNoShape">
                  <a:avLst/>
                </a:prstTxWarp>
              </a:bodyPr>
              <a:lstStyle/>
              <a:p>
                <a:endParaRPr lang="en-US"/>
              </a:p>
            </p:txBody>
          </p:sp>
          <p:sp>
            <p:nvSpPr>
              <p:cNvPr id="52232" name="Text Box 5"/>
              <p:cNvSpPr txBox="1">
                <a:spLocks noChangeArrowheads="1"/>
              </p:cNvSpPr>
              <p:nvPr/>
            </p:nvSpPr>
            <p:spPr bwMode="auto">
              <a:xfrm>
                <a:off x="3287" y="2197"/>
                <a:ext cx="2227" cy="429"/>
              </a:xfrm>
              <a:prstGeom prst="rect">
                <a:avLst/>
              </a:prstGeom>
              <a:solidFill>
                <a:schemeClr val="bg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prstTxWarp prst="textNoShape">
                  <a:avLst/>
                </a:prstTxWarp>
                <a:spAutoFit/>
              </a:bodyPr>
              <a:lstStyle/>
              <a:p>
                <a:pPr algn="l">
                  <a:lnSpc>
                    <a:spcPct val="85000"/>
                  </a:lnSpc>
                  <a:buClrTx/>
                </a:pPr>
                <a:r>
                  <a:rPr lang="en-US" sz="1600" dirty="0">
                    <a:solidFill>
                      <a:schemeClr val="tx2"/>
                    </a:solidFill>
                  </a:rPr>
                  <a:t>Look in Operation </a:t>
                </a:r>
                <a:r>
                  <a:rPr lang="en-US" sz="1600" dirty="0" smtClean="0">
                    <a:solidFill>
                      <a:schemeClr val="tx2"/>
                    </a:solidFill>
                  </a:rPr>
                  <a:t>section </a:t>
                </a:r>
                <a:r>
                  <a:rPr lang="en-US" sz="1600" dirty="0">
                    <a:solidFill>
                      <a:schemeClr val="tx2"/>
                    </a:solidFill>
                  </a:rPr>
                  <a:t>to see how</a:t>
                </a:r>
                <a:r>
                  <a:rPr lang="en-US" sz="1600" dirty="0" smtClean="0">
                    <a:solidFill>
                      <a:schemeClr val="tx2"/>
                    </a:solidFill>
                  </a:rPr>
                  <a:t> an object </a:t>
                </a:r>
                <a:r>
                  <a:rPr lang="en-US" sz="1600" dirty="0">
                    <a:solidFill>
                      <a:schemeClr val="tx2"/>
                    </a:solidFill>
                  </a:rPr>
                  <a:t>is being accessed</a:t>
                </a:r>
              </a:p>
            </p:txBody>
          </p:sp>
          <p:sp>
            <p:nvSpPr>
              <p:cNvPr id="52234" name="Rectangle 8"/>
              <p:cNvSpPr>
                <a:spLocks noChangeArrowheads="1"/>
              </p:cNvSpPr>
              <p:nvPr/>
            </p:nvSpPr>
            <p:spPr bwMode="auto">
              <a:xfrm>
                <a:off x="1080" y="1277"/>
                <a:ext cx="1048" cy="128"/>
              </a:xfrm>
              <a:prstGeom prst="rect">
                <a:avLst/>
              </a:prstGeom>
              <a:noFill/>
              <a:ln w="28575">
                <a:solidFill>
                  <a:srgbClr val="FF0000"/>
                </a:solidFill>
                <a:miter lim="800000"/>
                <a:headEnd/>
                <a:tailEnd/>
              </a:ln>
            </p:spPr>
            <p:txBody>
              <a:bodyPr wrap="none" anchor="ctr">
                <a:prstTxWarp prst="textNoShape">
                  <a:avLst/>
                </a:prstTxWarp>
              </a:bodyPr>
              <a:lstStyle/>
              <a:p>
                <a:endParaRPr lang="en-US"/>
              </a:p>
            </p:txBody>
          </p:sp>
          <p:sp>
            <p:nvSpPr>
              <p:cNvPr id="52235" name="Rectangle 9"/>
              <p:cNvSpPr>
                <a:spLocks noChangeArrowheads="1"/>
              </p:cNvSpPr>
              <p:nvPr/>
            </p:nvSpPr>
            <p:spPr bwMode="auto">
              <a:xfrm>
                <a:off x="800" y="1853"/>
                <a:ext cx="1616" cy="240"/>
              </a:xfrm>
              <a:prstGeom prst="rect">
                <a:avLst/>
              </a:prstGeom>
              <a:noFill/>
              <a:ln w="28575">
                <a:solidFill>
                  <a:srgbClr val="FF0000"/>
                </a:solidFill>
                <a:miter lim="800000"/>
                <a:headEnd/>
                <a:tailEnd/>
              </a:ln>
            </p:spPr>
            <p:txBody>
              <a:bodyPr wrap="none" anchor="ctr">
                <a:prstTxWarp prst="textNoShape">
                  <a:avLst/>
                </a:prstTxWarp>
              </a:bodyPr>
              <a:lstStyle/>
              <a:p>
                <a:endParaRPr lang="en-US"/>
              </a:p>
            </p:txBody>
          </p:sp>
          <p:cxnSp>
            <p:nvCxnSpPr>
              <p:cNvPr id="52236" name="AutoShape 10"/>
              <p:cNvCxnSpPr>
                <a:cxnSpLocks noChangeShapeType="1"/>
              </p:cNvCxnSpPr>
              <p:nvPr/>
            </p:nvCxnSpPr>
            <p:spPr bwMode="auto">
              <a:xfrm rot="10800000">
                <a:off x="2112" y="1669"/>
                <a:ext cx="2941" cy="441"/>
              </a:xfrm>
              <a:prstGeom prst="bentConnector3">
                <a:avLst>
                  <a:gd name="adj1" fmla="val -323"/>
                </a:avLst>
              </a:prstGeom>
              <a:noFill/>
              <a:ln w="28575">
                <a:solidFill>
                  <a:srgbClr val="FF0000"/>
                </a:solidFill>
                <a:miter lim="800000"/>
                <a:headEnd type="none" w="sm" len="sm"/>
                <a:tailEnd type="triangle" w="sm" len="sm"/>
              </a:ln>
            </p:spPr>
          </p:cxnSp>
          <p:cxnSp>
            <p:nvCxnSpPr>
              <p:cNvPr id="52237" name="AutoShape 11"/>
              <p:cNvCxnSpPr>
                <a:cxnSpLocks noChangeShapeType="1"/>
              </p:cNvCxnSpPr>
              <p:nvPr/>
            </p:nvCxnSpPr>
            <p:spPr bwMode="auto">
              <a:xfrm rot="10800000">
                <a:off x="2168" y="1368"/>
                <a:ext cx="2885" cy="693"/>
              </a:xfrm>
              <a:prstGeom prst="bentConnector3">
                <a:avLst>
                  <a:gd name="adj1" fmla="val -277"/>
                </a:avLst>
              </a:prstGeom>
              <a:noFill/>
              <a:ln w="28575">
                <a:solidFill>
                  <a:srgbClr val="FF0000"/>
                </a:solidFill>
                <a:miter lim="800000"/>
                <a:headEnd type="none" w="sm" len="sm"/>
                <a:tailEnd type="triangle" w="sm" len="sm"/>
              </a:ln>
            </p:spPr>
          </p:cxnSp>
        </p:grpSp>
        <p:grpSp>
          <p:nvGrpSpPr>
            <p:cNvPr id="16" name="Group 12"/>
            <p:cNvGrpSpPr>
              <a:grpSpLocks/>
            </p:cNvGrpSpPr>
            <p:nvPr/>
          </p:nvGrpSpPr>
          <p:grpSpPr bwMode="auto">
            <a:xfrm>
              <a:off x="1481138" y="2590280"/>
              <a:ext cx="6583369" cy="1117600"/>
              <a:chOff x="837" y="1365"/>
              <a:chExt cx="4147" cy="704"/>
            </a:xfrm>
          </p:grpSpPr>
          <p:sp>
            <p:nvSpPr>
              <p:cNvPr id="17" name="Rectangle 4"/>
              <p:cNvSpPr>
                <a:spLocks noChangeArrowheads="1"/>
              </p:cNvSpPr>
              <p:nvPr/>
            </p:nvSpPr>
            <p:spPr bwMode="auto">
              <a:xfrm>
                <a:off x="837" y="1589"/>
                <a:ext cx="1587" cy="176"/>
              </a:xfrm>
              <a:prstGeom prst="rect">
                <a:avLst/>
              </a:prstGeom>
              <a:noFill/>
              <a:ln w="28575">
                <a:solidFill>
                  <a:srgbClr val="FF0000"/>
                </a:solidFill>
                <a:miter lim="800000"/>
                <a:headEnd/>
                <a:tailEnd/>
              </a:ln>
            </p:spPr>
            <p:txBody>
              <a:bodyPr wrap="none" anchor="ctr">
                <a:prstTxWarp prst="textNoShape">
                  <a:avLst/>
                </a:prstTxWarp>
              </a:bodyPr>
              <a:lstStyle/>
              <a:p>
                <a:endParaRPr lang="en-US"/>
              </a:p>
            </p:txBody>
          </p:sp>
          <p:cxnSp>
            <p:nvCxnSpPr>
              <p:cNvPr id="19" name="AutoShape 6"/>
              <p:cNvCxnSpPr>
                <a:cxnSpLocks noChangeShapeType="1"/>
              </p:cNvCxnSpPr>
              <p:nvPr/>
            </p:nvCxnSpPr>
            <p:spPr bwMode="auto">
              <a:xfrm rot="10800000">
                <a:off x="2472" y="1709"/>
                <a:ext cx="2507" cy="326"/>
              </a:xfrm>
              <a:prstGeom prst="bentConnector3">
                <a:avLst>
                  <a:gd name="adj1" fmla="val 539"/>
                </a:avLst>
              </a:prstGeom>
              <a:noFill/>
              <a:ln w="28575">
                <a:solidFill>
                  <a:srgbClr val="FF0000"/>
                </a:solidFill>
                <a:miter lim="800000"/>
                <a:headEnd type="none" w="sm" len="sm"/>
                <a:tailEnd type="triangle" w="sm" len="sm"/>
              </a:ln>
            </p:spPr>
          </p:cxnSp>
          <p:sp>
            <p:nvSpPr>
              <p:cNvPr id="20" name="Rectangle 8"/>
              <p:cNvSpPr>
                <a:spLocks noChangeArrowheads="1"/>
              </p:cNvSpPr>
              <p:nvPr/>
            </p:nvSpPr>
            <p:spPr bwMode="auto">
              <a:xfrm>
                <a:off x="1026" y="1365"/>
                <a:ext cx="1048" cy="128"/>
              </a:xfrm>
              <a:prstGeom prst="rect">
                <a:avLst/>
              </a:prstGeom>
              <a:noFill/>
              <a:ln w="28575">
                <a:solidFill>
                  <a:srgbClr val="FF0000"/>
                </a:solidFill>
                <a:miter lim="800000"/>
                <a:headEnd/>
                <a:tailEnd/>
              </a:ln>
            </p:spPr>
            <p:txBody>
              <a:bodyPr wrap="none" anchor="ctr">
                <a:prstTxWarp prst="textNoShape">
                  <a:avLst/>
                </a:prstTxWarp>
              </a:bodyPr>
              <a:lstStyle/>
              <a:p>
                <a:endParaRPr lang="en-US"/>
              </a:p>
            </p:txBody>
          </p:sp>
          <p:cxnSp>
            <p:nvCxnSpPr>
              <p:cNvPr id="22" name="AutoShape 10"/>
              <p:cNvCxnSpPr>
                <a:cxnSpLocks noChangeShapeType="1"/>
              </p:cNvCxnSpPr>
              <p:nvPr/>
            </p:nvCxnSpPr>
            <p:spPr bwMode="auto">
              <a:xfrm rot="10800000">
                <a:off x="2344" y="1911"/>
                <a:ext cx="2640" cy="127"/>
              </a:xfrm>
              <a:prstGeom prst="bentConnector3">
                <a:avLst>
                  <a:gd name="adj1" fmla="val 605"/>
                </a:avLst>
              </a:prstGeom>
              <a:noFill/>
              <a:ln w="28575">
                <a:solidFill>
                  <a:srgbClr val="FF0000"/>
                </a:solidFill>
                <a:miter lim="800000"/>
                <a:headEnd type="none" w="sm" len="sm"/>
                <a:tailEnd type="triangle" w="sm" len="sm"/>
              </a:ln>
            </p:spPr>
          </p:cxnSp>
          <p:cxnSp>
            <p:nvCxnSpPr>
              <p:cNvPr id="23" name="AutoShape 11"/>
              <p:cNvCxnSpPr>
                <a:cxnSpLocks noChangeShapeType="1"/>
              </p:cNvCxnSpPr>
              <p:nvPr/>
            </p:nvCxnSpPr>
            <p:spPr bwMode="auto">
              <a:xfrm rot="10800000">
                <a:off x="2144" y="1472"/>
                <a:ext cx="2808" cy="597"/>
              </a:xfrm>
              <a:prstGeom prst="bentConnector3">
                <a:avLst>
                  <a:gd name="adj1" fmla="val -712"/>
                </a:avLst>
              </a:prstGeom>
              <a:noFill/>
              <a:ln w="28575">
                <a:solidFill>
                  <a:srgbClr val="FF0000"/>
                </a:solidFill>
                <a:miter lim="800000"/>
                <a:headEnd type="none" w="sm" len="sm"/>
                <a:tailEnd type="triangle" w="sm" len="sm"/>
              </a:ln>
            </p:spPr>
          </p:cxn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5047"/>
                                        </p:tgtEl>
                                        <p:attrNameLst>
                                          <p:attrName>style.visibility</p:attrName>
                                        </p:attrNameLst>
                                      </p:cBhvr>
                                      <p:to>
                                        <p:strVal val="visible"/>
                                      </p:to>
                                    </p:set>
                                    <p:animEffect transition="in" filter="wipe(up)">
                                      <p:cBhvr>
                                        <p:cTn id="12" dur="500"/>
                                        <p:tgtEl>
                                          <p:spTgt spid="215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7"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dirty="0" smtClean="0"/>
              <a:t>Common access path issues</a:t>
            </a:r>
            <a:endParaRPr lang="en-US" dirty="0"/>
          </a:p>
        </p:txBody>
      </p:sp>
      <p:graphicFrame>
        <p:nvGraphicFramePr>
          <p:cNvPr id="7" name="Content Placeholder 6"/>
          <p:cNvGraphicFramePr>
            <a:graphicFrameLocks noGrp="1"/>
          </p:cNvGraphicFramePr>
          <p:nvPr>
            <p:ph sz="quarter" idx="12"/>
            <p:extLst>
              <p:ext uri="{D42A27DB-BD31-4B8C-83A1-F6EECF244321}">
                <p14:modId xmlns:p14="http://schemas.microsoft.com/office/powerpoint/2010/main" val="4052266781"/>
              </p:ext>
            </p:extLst>
          </p:nvPr>
        </p:nvGraphicFramePr>
        <p:xfrm>
          <a:off x="457200" y="1411288"/>
          <a:ext cx="8229600" cy="16662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114800"/>
                <a:gridCol w="4114800"/>
              </a:tblGrid>
              <a:tr h="370840">
                <a:tc>
                  <a:txBody>
                    <a:bodyPr/>
                    <a:lstStyle/>
                    <a:p>
                      <a:r>
                        <a:rPr lang="en-US" sz="2000" dirty="0" smtClean="0"/>
                        <a:t>Issue</a:t>
                      </a:r>
                      <a:endParaRPr lang="en-US" sz="2000" dirty="0"/>
                    </a:p>
                  </a:txBody>
                  <a:tcPr marL="95128" marR="95128" marT="34290" marB="34290"/>
                </a:tc>
                <a:tc>
                  <a:txBody>
                    <a:bodyPr/>
                    <a:lstStyle/>
                    <a:p>
                      <a:r>
                        <a:rPr lang="en-US" sz="2000" dirty="0" smtClean="0"/>
                        <a:t>Cause</a:t>
                      </a:r>
                      <a:endParaRPr lang="en-US" sz="2000" dirty="0"/>
                    </a:p>
                  </a:txBody>
                  <a:tcPr marL="95128" marR="95128" marT="34290" marB="34290"/>
                </a:tc>
              </a:tr>
              <a:tr h="370840">
                <a:tc>
                  <a:txBody>
                    <a:bodyPr/>
                    <a:lstStyle/>
                    <a:p>
                      <a:r>
                        <a:rPr lang="en-US" sz="1600" dirty="0" smtClean="0"/>
                        <a:t>Uses a</a:t>
                      </a:r>
                      <a:r>
                        <a:rPr lang="en-US" sz="1600" baseline="0" dirty="0" smtClean="0"/>
                        <a:t> table scan instead of index</a:t>
                      </a:r>
                      <a:endParaRPr lang="en-US" sz="1600" dirty="0"/>
                    </a:p>
                  </a:txBody>
                  <a:tcPr marL="95128" marR="95128" marT="34290" marB="34290"/>
                </a:tc>
                <a:tc>
                  <a:txBody>
                    <a:bodyPr/>
                    <a:lstStyle/>
                    <a:p>
                      <a:pPr marL="285750" indent="-285750">
                        <a:buFont typeface="Arial" panose="020B0604020202020204" pitchFamily="34" charset="0"/>
                        <a:buChar char="•"/>
                      </a:pPr>
                      <a:r>
                        <a:rPr lang="en-US" sz="1400" dirty="0" smtClean="0"/>
                        <a:t>DOP on table but not index, value</a:t>
                      </a:r>
                      <a:r>
                        <a:rPr lang="en-US" sz="1400" baseline="0" dirty="0" smtClean="0"/>
                        <a:t>  of MBRC</a:t>
                      </a:r>
                      <a:endParaRPr lang="en-US" sz="1400" dirty="0"/>
                    </a:p>
                  </a:txBody>
                  <a:tcPr marL="95128" marR="95128" marT="34290" marB="3429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Picks</a:t>
                      </a:r>
                      <a:r>
                        <a:rPr lang="en-US" sz="1600" baseline="0" dirty="0" smtClean="0"/>
                        <a:t> wrong index</a:t>
                      </a:r>
                      <a:endParaRPr lang="en-US" sz="1600" dirty="0" smtClean="0"/>
                    </a:p>
                  </a:txBody>
                  <a:tcPr marL="95128" marR="95128" marT="34290" marB="34290"/>
                </a:tc>
                <a:tc>
                  <a:txBody>
                    <a:bodyPr/>
                    <a:lstStyle/>
                    <a:p>
                      <a:pPr marL="285750" indent="-285750">
                        <a:buFont typeface="Arial" panose="020B0604020202020204" pitchFamily="34" charset="0"/>
                        <a:buChar char="•"/>
                      </a:pPr>
                      <a:r>
                        <a:rPr lang="en-US" sz="1400" dirty="0" smtClean="0"/>
                        <a:t>Stale or missing statistics</a:t>
                      </a:r>
                      <a:r>
                        <a:rPr lang="en-US" sz="1400" baseline="0" dirty="0" smtClean="0"/>
                        <a:t> </a:t>
                      </a:r>
                    </a:p>
                    <a:p>
                      <a:pPr marL="285750" indent="-285750">
                        <a:buFont typeface="Arial" panose="020B0604020202020204" pitchFamily="34" charset="0"/>
                        <a:buChar char="•"/>
                      </a:pPr>
                      <a:r>
                        <a:rPr lang="en-US" sz="1400" baseline="0" dirty="0" smtClean="0"/>
                        <a:t>Cost of full index access is cheaper than index look up followed by table access</a:t>
                      </a:r>
                    </a:p>
                    <a:p>
                      <a:pPr marL="285750" indent="-285750">
                        <a:buFont typeface="Arial" panose="020B0604020202020204" pitchFamily="34" charset="0"/>
                        <a:buChar char="•"/>
                      </a:pPr>
                      <a:r>
                        <a:rPr lang="en-US" sz="1400" baseline="0" dirty="0" smtClean="0"/>
                        <a:t>Picks index that matches most # of column</a:t>
                      </a:r>
                      <a:endParaRPr lang="en-US" sz="1400" dirty="0"/>
                    </a:p>
                  </a:txBody>
                  <a:tcPr marL="95128" marR="95128" marT="34290" marB="34290"/>
                </a:tc>
              </a:tr>
            </a:tbl>
          </a:graphicData>
        </a:graphic>
      </p:graphicFrame>
      <p:sp>
        <p:nvSpPr>
          <p:cNvPr id="5" name="Text Placeholder 4"/>
          <p:cNvSpPr>
            <a:spLocks noGrp="1"/>
          </p:cNvSpPr>
          <p:nvPr>
            <p:ph type="body" sz="quarter" idx="13"/>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noFill/>
        </p:spPr>
        <p:txBody>
          <a:bodyPr/>
          <a:lstStyle/>
          <a:p>
            <a:pPr eaLnBrk="1" hangingPunct="1"/>
            <a:r>
              <a:rPr lang="en-US" dirty="0" smtClean="0"/>
              <a:t>Agenda</a:t>
            </a:r>
            <a:br>
              <a:rPr lang="en-US" dirty="0" smtClean="0"/>
            </a:br>
            <a:endParaRPr lang="en-US" dirty="0"/>
          </a:p>
        </p:txBody>
      </p:sp>
      <p:sp>
        <p:nvSpPr>
          <p:cNvPr id="16389" name="Rectangle 5"/>
          <p:cNvSpPr>
            <a:spLocks noGrp="1" noChangeArrowheads="1"/>
          </p:cNvSpPr>
          <p:nvPr>
            <p:ph type="body" sz="quarter" idx="13"/>
          </p:nvPr>
        </p:nvSpPr>
        <p:spPr>
          <a:xfrm>
            <a:off x="3175011" y="830029"/>
            <a:ext cx="5544524" cy="3116236"/>
          </a:xfrm>
          <a:noFill/>
        </p:spPr>
        <p:txBody>
          <a:bodyPr/>
          <a:lstStyle/>
          <a:p>
            <a:pPr>
              <a:lnSpc>
                <a:spcPct val="90000"/>
              </a:lnSpc>
            </a:pPr>
            <a:r>
              <a:rPr lang="en-US" sz="2000" dirty="0" smtClean="0"/>
              <a:t>What is an execution plan </a:t>
            </a:r>
          </a:p>
          <a:p>
            <a:pPr>
              <a:lnSpc>
                <a:spcPct val="90000"/>
              </a:lnSpc>
            </a:pPr>
            <a:r>
              <a:rPr lang="en-US" sz="2000" dirty="0" smtClean="0"/>
              <a:t>How to generate a plan</a:t>
            </a:r>
          </a:p>
          <a:p>
            <a:pPr>
              <a:lnSpc>
                <a:spcPct val="90000"/>
              </a:lnSpc>
            </a:pPr>
            <a:r>
              <a:rPr lang="en-US" sz="2000" dirty="0" smtClean="0"/>
              <a:t>What is a good plan for the optimizer</a:t>
            </a:r>
          </a:p>
          <a:p>
            <a:pPr>
              <a:lnSpc>
                <a:spcPct val="90000"/>
              </a:lnSpc>
            </a:pPr>
            <a:r>
              <a:rPr lang="en-US" sz="2000" dirty="0" smtClean="0">
                <a:solidFill>
                  <a:srgbClr val="FF0000"/>
                </a:solidFill>
              </a:rPr>
              <a:t>Understanding execution plans</a:t>
            </a:r>
          </a:p>
          <a:p>
            <a:pPr lvl="1"/>
            <a:r>
              <a:rPr lang="en-US" dirty="0" smtClean="0">
                <a:solidFill>
                  <a:srgbClr val="424545"/>
                </a:solidFill>
                <a:ea typeface="Arial" charset="0"/>
                <a:cs typeface="Arial" charset="0"/>
              </a:rPr>
              <a:t>Cardinality</a:t>
            </a:r>
          </a:p>
          <a:p>
            <a:pPr lvl="1"/>
            <a:r>
              <a:rPr lang="en-US" dirty="0" smtClean="0">
                <a:ea typeface="Arial" charset="0"/>
                <a:cs typeface="Arial" charset="0"/>
              </a:rPr>
              <a:t>Access paths </a:t>
            </a:r>
          </a:p>
          <a:p>
            <a:pPr lvl="1"/>
            <a:r>
              <a:rPr lang="en-US" dirty="0" smtClean="0">
                <a:solidFill>
                  <a:srgbClr val="FF1414"/>
                </a:solidFill>
                <a:ea typeface="Arial" charset="0"/>
                <a:cs typeface="Arial" charset="0"/>
              </a:rPr>
              <a:t>Join methods</a:t>
            </a:r>
          </a:p>
          <a:p>
            <a:pPr lvl="1"/>
            <a:r>
              <a:rPr lang="en-US" dirty="0" smtClean="0">
                <a:ea typeface="Arial" charset="0"/>
                <a:cs typeface="Arial" charset="0"/>
              </a:rPr>
              <a:t>Join order</a:t>
            </a:r>
          </a:p>
          <a:p>
            <a:pPr lvl="1"/>
            <a:r>
              <a:rPr lang="en-US" dirty="0" smtClean="0">
                <a:ea typeface="Arial" charset="0"/>
                <a:cs typeface="Arial" charset="0"/>
              </a:rPr>
              <a:t>Partition pruning</a:t>
            </a:r>
          </a:p>
          <a:p>
            <a:pPr lvl="1"/>
            <a:r>
              <a:rPr lang="en-US" dirty="0" smtClean="0">
                <a:ea typeface="Arial" charset="0"/>
                <a:cs typeface="Arial" charset="0"/>
              </a:rPr>
              <a:t>Parallel execution </a:t>
            </a:r>
          </a:p>
          <a:p>
            <a:pPr>
              <a:lnSpc>
                <a:spcPct val="90000"/>
              </a:lnSpc>
            </a:pPr>
            <a:r>
              <a:rPr lang="en-US" sz="2000" dirty="0" smtClean="0"/>
              <a:t>Execution plan examples</a:t>
            </a:r>
          </a:p>
          <a:p>
            <a:pPr eaLnBrk="1" hangingPunct="1"/>
            <a:endParaRPr lang="en-US"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What is an</a:t>
            </a:r>
            <a:r>
              <a:rPr lang="en-US" dirty="0" smtClean="0"/>
              <a:t> execution plan</a:t>
            </a:r>
            <a:r>
              <a:rPr lang="en-US" dirty="0"/>
              <a:t>?</a:t>
            </a:r>
          </a:p>
        </p:txBody>
      </p:sp>
      <p:sp>
        <p:nvSpPr>
          <p:cNvPr id="25603" name="Rectangle 3"/>
          <p:cNvSpPr>
            <a:spLocks noGrp="1" noChangeArrowheads="1"/>
          </p:cNvSpPr>
          <p:nvPr>
            <p:ph sz="quarter" idx="12"/>
          </p:nvPr>
        </p:nvSpPr>
        <p:spPr/>
        <p:txBody>
          <a:bodyPr/>
          <a:lstStyle/>
          <a:p>
            <a:r>
              <a:rPr lang="en-US" sz="2000" dirty="0"/>
              <a:t>Execution plans show the detailed steps necessary to execute a SQL statement </a:t>
            </a:r>
          </a:p>
          <a:p>
            <a:r>
              <a:rPr lang="en-US" sz="2000" dirty="0"/>
              <a:t>These steps are expressed as a set of database operators that consumes and produces rows </a:t>
            </a:r>
          </a:p>
          <a:p>
            <a:r>
              <a:rPr lang="en-US" sz="2000" dirty="0"/>
              <a:t>The order of the operators and their implementation is decided by the optimizer using a combination of query transformations and physical optimization techniques</a:t>
            </a:r>
          </a:p>
          <a:p>
            <a:r>
              <a:rPr lang="en-US" sz="2000" dirty="0"/>
              <a:t>The display is commonly shown in a tabular format, but a plan is in fact tree-shaped </a:t>
            </a:r>
          </a:p>
        </p:txBody>
      </p:sp>
      <p:sp>
        <p:nvSpPr>
          <p:cNvPr id="5" name="Text Placeholder 4"/>
          <p:cNvSpPr>
            <a:spLocks noGrp="1"/>
          </p:cNvSpPr>
          <p:nvPr>
            <p:ph type="body" sz="quarter" idx="13"/>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Join methods </a:t>
            </a:r>
            <a:endParaRPr lang="en-US" dirty="0"/>
          </a:p>
        </p:txBody>
      </p:sp>
      <p:graphicFrame>
        <p:nvGraphicFramePr>
          <p:cNvPr id="7" name="Content Placeholder 6"/>
          <p:cNvGraphicFramePr>
            <a:graphicFrameLocks noGrp="1"/>
          </p:cNvGraphicFramePr>
          <p:nvPr>
            <p:ph sz="quarter" idx="12"/>
          </p:nvPr>
        </p:nvGraphicFramePr>
        <p:xfrm>
          <a:off x="457200" y="1411288"/>
          <a:ext cx="8229600" cy="27736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858807"/>
                <a:gridCol w="5370793"/>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pitchFamily="-108" charset="0"/>
                        </a:rPr>
                        <a:t>Join Methods</a:t>
                      </a:r>
                      <a:endParaRPr kumimoji="0" lang="en-US" sz="2000" b="1" i="0" u="none" strike="noStrike" cap="none" normalizeH="0" baseline="0" dirty="0">
                        <a:ln>
                          <a:noFill/>
                        </a:ln>
                        <a:solidFill>
                          <a:srgbClr val="FFFFFF"/>
                        </a:solidFill>
                        <a:effectLst/>
                        <a:latin typeface="Arial" pitchFamily="-108" charset="0"/>
                      </a:endParaRPr>
                    </a:p>
                  </a:txBody>
                  <a:tcPr marL="95128" marR="95128"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Arial" pitchFamily="-108" charset="0"/>
                        </a:rPr>
                        <a:t>Explanation</a:t>
                      </a:r>
                    </a:p>
                  </a:txBody>
                  <a:tcPr marL="95128" marR="95128" marT="34290" marB="34290" horzOverflow="overflow"/>
                </a:tc>
              </a:tr>
              <a:tr h="370840">
                <a:tc>
                  <a:txBody>
                    <a:bodyPr/>
                    <a:lstStyle/>
                    <a:p>
                      <a:pPr marL="171627"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108" charset="0"/>
                        </a:rPr>
                        <a:t>Nested Loops joins</a:t>
                      </a:r>
                    </a:p>
                  </a:txBody>
                  <a:tcPr marL="95128" marR="95128" marT="34290" marB="34290" horzOverflow="overflow"/>
                </a:tc>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108" charset="0"/>
                        </a:rPr>
                        <a:t>For every row in  the outer table, Oracle accesses all the rows in the inner table Useful when joining small subsets of data and  there is an efficient way to access the second table (index look up)</a:t>
                      </a:r>
                    </a:p>
                  </a:txBody>
                  <a:tcPr marL="95128" marR="95128" marT="34290" marB="34290" horzOverflow="overflow"/>
                </a:tc>
              </a:tr>
              <a:tr h="370840">
                <a:tc>
                  <a:txBody>
                    <a:bodyPr/>
                    <a:lstStyle/>
                    <a:p>
                      <a:pPr marL="171627"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108" charset="0"/>
                        </a:rPr>
                        <a:t>Hash Joins</a:t>
                      </a:r>
                    </a:p>
                  </a:txBody>
                  <a:tcPr marL="95128" marR="95128" marT="34290" marB="34290" horzOverflow="overflow"/>
                </a:tc>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108" charset="0"/>
                        </a:rPr>
                        <a:t>The smaller of two  tables is scan and resulting rows are used  to build a hash table on the join key in memory.  The larger table is then scan,  join column of the resulting rows are hashed and the values used to probing the hash table to find the matching rows.  Useful for larger tables &amp; if equality </a:t>
                      </a:r>
                      <a:r>
                        <a:rPr kumimoji="0" lang="en-US" sz="1200" b="0" i="0" u="none" strike="noStrike" cap="none" normalizeH="0" baseline="0" dirty="0" smtClean="0">
                          <a:ln>
                            <a:noFill/>
                          </a:ln>
                          <a:solidFill>
                            <a:srgbClr val="000000"/>
                          </a:solidFill>
                          <a:effectLst/>
                          <a:latin typeface="Arial" pitchFamily="-108" charset="0"/>
                        </a:rPr>
                        <a:t>predicate</a:t>
                      </a:r>
                      <a:endParaRPr kumimoji="0" lang="en-US" sz="1200" b="0" i="0" u="none" strike="noStrike" cap="none" normalizeH="0" baseline="0" dirty="0">
                        <a:ln>
                          <a:noFill/>
                        </a:ln>
                        <a:solidFill>
                          <a:srgbClr val="000000"/>
                        </a:solidFill>
                        <a:effectLst/>
                        <a:latin typeface="Arial" pitchFamily="-108" charset="0"/>
                      </a:endParaRPr>
                    </a:p>
                  </a:txBody>
                  <a:tcPr marL="0" marR="95128" marT="34290" marB="34290" horzOverflow="overflow"/>
                </a:tc>
              </a:tr>
              <a:tr h="370840">
                <a:tc>
                  <a:txBody>
                    <a:bodyPr/>
                    <a:lstStyle/>
                    <a:p>
                      <a:pPr marL="171627"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108" charset="0"/>
                        </a:rPr>
                        <a:t>Sort Merge joins</a:t>
                      </a:r>
                    </a:p>
                  </a:txBody>
                  <a:tcPr marL="95128" marR="95128" marT="34290" marB="34290" horzOverflow="overflow"/>
                </a:tc>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108" charset="0"/>
                        </a:rPr>
                        <a:t>Consists of two steps:</a:t>
                      </a:r>
                    </a:p>
                    <a:p>
                      <a:pPr marL="228600" marR="0" lvl="0" indent="-228600" algn="l" defTabSz="914400"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a:ln>
                            <a:noFill/>
                          </a:ln>
                          <a:solidFill>
                            <a:srgbClr val="000000"/>
                          </a:solidFill>
                          <a:effectLst/>
                          <a:latin typeface="Arial" pitchFamily="-108" charset="0"/>
                        </a:rPr>
                        <a:t>Sort join operation: Both the inputs are sorted on the join key.</a:t>
                      </a:r>
                    </a:p>
                    <a:p>
                      <a:pPr marL="228600" marR="0" lvl="0" indent="-228600" algn="l" defTabSz="914400"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a:ln>
                            <a:noFill/>
                          </a:ln>
                          <a:solidFill>
                            <a:srgbClr val="000000"/>
                          </a:solidFill>
                          <a:effectLst/>
                          <a:latin typeface="Arial" pitchFamily="-108" charset="0"/>
                        </a:rPr>
                        <a:t>Merge join operation: The sorted lists are merged together.</a:t>
                      </a:r>
                    </a:p>
                    <a:p>
                      <a:pPr marL="228600" marR="0" lvl="0" indent="-2286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108" charset="0"/>
                        </a:rPr>
                        <a:t>Useful when the join condition between two tables is an inequality condition</a:t>
                      </a:r>
                    </a:p>
                  </a:txBody>
                  <a:tcPr marL="95128" marR="95128" marT="34290" marB="34290" horzOverflow="overflow"/>
                </a:tc>
              </a:tr>
            </a:tbl>
          </a:graphicData>
        </a:graphic>
      </p:graphicFrame>
      <p:sp>
        <p:nvSpPr>
          <p:cNvPr id="5" name="Text Placeholder 4"/>
          <p:cNvSpPr>
            <a:spLocks noGrp="1"/>
          </p:cNvSpPr>
          <p:nvPr>
            <p:ph type="body" sz="quarter" idx="13"/>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a:t>Join</a:t>
            </a:r>
            <a:r>
              <a:rPr lang="en-US" dirty="0" smtClean="0"/>
              <a:t> types </a:t>
            </a:r>
            <a:endParaRPr lang="en-US" dirty="0"/>
          </a:p>
        </p:txBody>
      </p:sp>
      <p:graphicFrame>
        <p:nvGraphicFramePr>
          <p:cNvPr id="9" name="Content Placeholder 8"/>
          <p:cNvGraphicFramePr>
            <a:graphicFrameLocks noGrp="1"/>
          </p:cNvGraphicFramePr>
          <p:nvPr>
            <p:ph sz="quarter" idx="12"/>
          </p:nvPr>
        </p:nvGraphicFramePr>
        <p:xfrm>
          <a:off x="457200" y="1411288"/>
          <a:ext cx="8229600" cy="17907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805958"/>
                <a:gridCol w="5423642"/>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pitchFamily="-108" charset="0"/>
                        </a:rPr>
                        <a:t>Join Type</a:t>
                      </a:r>
                      <a:endParaRPr kumimoji="0" lang="en-US" sz="2000" b="1" i="0" u="none" strike="noStrike" cap="none" normalizeH="0" baseline="0" dirty="0">
                        <a:ln>
                          <a:noFill/>
                        </a:ln>
                        <a:solidFill>
                          <a:srgbClr val="FFFFFF"/>
                        </a:solidFill>
                        <a:effectLst/>
                        <a:latin typeface="Arial" pitchFamily="-108" charset="0"/>
                      </a:endParaRPr>
                    </a:p>
                  </a:txBody>
                  <a:tcPr marL="95128" marR="95128"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Arial" pitchFamily="-108" charset="0"/>
                        </a:rPr>
                        <a:t>Explanation</a:t>
                      </a:r>
                    </a:p>
                  </a:txBody>
                  <a:tcPr marL="95128" marR="95128" marT="34290" marB="34290" horzOverflow="overflow"/>
                </a:tc>
              </a:tr>
              <a:tr h="370840">
                <a:tc>
                  <a:txBody>
                    <a:bodyPr/>
                    <a:lstStyle/>
                    <a:p>
                      <a:pPr marL="171627"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108" charset="0"/>
                        </a:rPr>
                        <a:t>Cartesian Joins</a:t>
                      </a:r>
                    </a:p>
                  </a:txBody>
                  <a:tcPr marL="95128" marR="95128" marT="34290" marB="34290" horzOverflow="overflow"/>
                </a:tc>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108" charset="0"/>
                        </a:rPr>
                        <a:t>Joins every row from one data source with every row from the other data source,  creating the Cartesian Product of the two sets.  Only good if tables are very small.  Only choice if there is no join condition specified in query</a:t>
                      </a:r>
                    </a:p>
                  </a:txBody>
                  <a:tcPr marL="95128" marR="95128" marT="34290" marB="34290" horzOverflow="overflow"/>
                </a:tc>
              </a:tr>
              <a:tr h="370840">
                <a:tc>
                  <a:txBody>
                    <a:bodyPr/>
                    <a:lstStyle/>
                    <a:p>
                      <a:pPr marL="171627"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108" charset="0"/>
                        </a:rPr>
                        <a:t>Outer Joins</a:t>
                      </a:r>
                    </a:p>
                  </a:txBody>
                  <a:tcPr marL="95128" marR="95128" marT="34290" marB="34290" horzOverflow="overflow"/>
                </a:tc>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108" charset="0"/>
                        </a:rPr>
                        <a:t>Returns all rows that satisfy the join condition and also returns  all of the rows from the table without the (+) for which no rows from the other table satisfy the join condition</a:t>
                      </a:r>
                    </a:p>
                  </a:txBody>
                  <a:tcPr marL="95128" marR="95128" marT="34290" marB="34290" horzOverflow="overflow"/>
                </a:tc>
              </a:tr>
            </a:tbl>
          </a:graphicData>
        </a:graphic>
      </p:graphicFrame>
      <p:sp>
        <p:nvSpPr>
          <p:cNvPr id="5" name="Text Placeholder 4"/>
          <p:cNvSpPr>
            <a:spLocks noGrp="1"/>
          </p:cNvSpPr>
          <p:nvPr>
            <p:ph type="body" sz="quarter" idx="13"/>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no_stats_basic_plan.png"/>
          <p:cNvPicPr>
            <a:picLocks noChangeAspect="1"/>
          </p:cNvPicPr>
          <p:nvPr/>
        </p:nvPicPr>
        <p:blipFill>
          <a:blip r:embed="rId2" cstate="print"/>
          <a:srcRect b="11529"/>
          <a:stretch>
            <a:fillRect/>
          </a:stretch>
        </p:blipFill>
        <p:spPr>
          <a:xfrm>
            <a:off x="451186" y="919360"/>
            <a:ext cx="8311815" cy="3424040"/>
          </a:xfrm>
          <a:prstGeom prst="rect">
            <a:avLst/>
          </a:prstGeom>
          <a:ln>
            <a:noFill/>
          </a:ln>
          <a:effectLst>
            <a:outerShdw blurRad="292100" dist="139700" dir="2700000" algn="tl" rotWithShape="0">
              <a:srgbClr val="333333">
                <a:alpha val="65000"/>
              </a:srgbClr>
            </a:outerShdw>
          </a:effectLst>
        </p:spPr>
      </p:pic>
      <p:sp>
        <p:nvSpPr>
          <p:cNvPr id="59394" name="Rectangle 2"/>
          <p:cNvSpPr>
            <a:spLocks noGrp="1" noChangeArrowheads="1"/>
          </p:cNvSpPr>
          <p:nvPr>
            <p:ph type="title"/>
          </p:nvPr>
        </p:nvSpPr>
        <p:spPr/>
        <p:txBody>
          <a:bodyPr/>
          <a:lstStyle/>
          <a:p>
            <a:r>
              <a:rPr lang="en-US" dirty="0" smtClean="0"/>
              <a:t>Identifying join methods in an execution plan</a:t>
            </a:r>
            <a:endParaRPr lang="en-US" dirty="0"/>
          </a:p>
        </p:txBody>
      </p:sp>
      <p:sp>
        <p:nvSpPr>
          <p:cNvPr id="230407" name="Text Box 7"/>
          <p:cNvSpPr txBox="1">
            <a:spLocks noChangeArrowheads="1"/>
          </p:cNvSpPr>
          <p:nvPr/>
        </p:nvSpPr>
        <p:spPr bwMode="auto">
          <a:xfrm>
            <a:off x="152400" y="4305300"/>
            <a:ext cx="8991600" cy="369974"/>
          </a:xfrm>
          <a:prstGeom prst="rect">
            <a:avLst/>
          </a:prstGeom>
          <a:noFill/>
          <a:ln w="9525">
            <a:noFill/>
            <a:miter lim="800000"/>
            <a:headEnd/>
            <a:tailEnd/>
          </a:ln>
        </p:spPr>
        <p:txBody>
          <a:bodyPr lIns="92075" tIns="46038" rIns="92075" bIns="46038">
            <a:prstTxWarp prst="textNoShape">
              <a:avLst/>
            </a:prstTxWarp>
            <a:spAutoFit/>
          </a:bodyPr>
          <a:lstStyle/>
          <a:p>
            <a:pPr algn="l"/>
            <a:r>
              <a:rPr lang="en-US" sz="2000" b="0" dirty="0">
                <a:solidFill>
                  <a:schemeClr val="tx1"/>
                </a:solidFill>
              </a:rPr>
              <a:t>If</a:t>
            </a:r>
            <a:r>
              <a:rPr lang="en-US" sz="2000" b="0" dirty="0" smtClean="0">
                <a:solidFill>
                  <a:schemeClr val="tx1"/>
                </a:solidFill>
              </a:rPr>
              <a:t> wrong </a:t>
            </a:r>
            <a:r>
              <a:rPr lang="en-US" sz="2000" b="0" dirty="0">
                <a:solidFill>
                  <a:schemeClr val="tx1"/>
                </a:solidFill>
              </a:rPr>
              <a:t>join type is used</a:t>
            </a:r>
            <a:r>
              <a:rPr lang="en-US" sz="2000" b="0" dirty="0" smtClean="0">
                <a:solidFill>
                  <a:schemeClr val="tx1"/>
                </a:solidFill>
              </a:rPr>
              <a:t> check stmt </a:t>
            </a:r>
            <a:r>
              <a:rPr lang="en-US" sz="2000" b="0" dirty="0">
                <a:solidFill>
                  <a:schemeClr val="tx1"/>
                </a:solidFill>
              </a:rPr>
              <a:t>is written correctly</a:t>
            </a:r>
            <a:r>
              <a:rPr lang="en-US" sz="2000" b="0" dirty="0" smtClean="0">
                <a:solidFill>
                  <a:schemeClr val="tx1"/>
                </a:solidFill>
              </a:rPr>
              <a:t> &amp; cardinality estimates</a:t>
            </a:r>
            <a:endParaRPr lang="en-US" sz="2000" b="0" dirty="0">
              <a:solidFill>
                <a:schemeClr val="tx1"/>
              </a:solidFill>
            </a:endParaRPr>
          </a:p>
        </p:txBody>
      </p:sp>
      <p:grpSp>
        <p:nvGrpSpPr>
          <p:cNvPr id="46" name="Group 45"/>
          <p:cNvGrpSpPr/>
          <p:nvPr/>
        </p:nvGrpSpPr>
        <p:grpSpPr>
          <a:xfrm>
            <a:off x="1257300" y="1479049"/>
            <a:ext cx="7467600" cy="2002596"/>
            <a:chOff x="1358900" y="1768865"/>
            <a:chExt cx="7467600" cy="2670128"/>
          </a:xfrm>
        </p:grpSpPr>
        <p:grpSp>
          <p:nvGrpSpPr>
            <p:cNvPr id="2" name="Group 10"/>
            <p:cNvGrpSpPr>
              <a:grpSpLocks/>
            </p:cNvGrpSpPr>
            <p:nvPr/>
          </p:nvGrpSpPr>
          <p:grpSpPr bwMode="auto">
            <a:xfrm>
              <a:off x="1358900" y="1768865"/>
              <a:ext cx="7467600" cy="2670128"/>
              <a:chOff x="856" y="1122"/>
              <a:chExt cx="4704" cy="1677"/>
            </a:xfrm>
          </p:grpSpPr>
          <p:sp>
            <p:nvSpPr>
              <p:cNvPr id="59399" name="Rectangle 4"/>
              <p:cNvSpPr>
                <a:spLocks noChangeArrowheads="1"/>
              </p:cNvSpPr>
              <p:nvPr/>
            </p:nvSpPr>
            <p:spPr bwMode="auto">
              <a:xfrm>
                <a:off x="872" y="1218"/>
                <a:ext cx="760" cy="78"/>
              </a:xfrm>
              <a:prstGeom prst="rect">
                <a:avLst/>
              </a:prstGeom>
              <a:noFill/>
              <a:ln w="28575">
                <a:solidFill>
                  <a:srgbClr val="FF0000"/>
                </a:solidFill>
                <a:miter lim="800000"/>
                <a:headEnd/>
                <a:tailEnd/>
              </a:ln>
            </p:spPr>
            <p:txBody>
              <a:bodyPr wrap="none" anchor="ctr">
                <a:prstTxWarp prst="textNoShape">
                  <a:avLst/>
                </a:prstTxWarp>
              </a:bodyPr>
              <a:lstStyle/>
              <a:p>
                <a:endParaRPr lang="en-US"/>
              </a:p>
            </p:txBody>
          </p:sp>
          <p:sp>
            <p:nvSpPr>
              <p:cNvPr id="59400" name="Text Box 5"/>
              <p:cNvSpPr txBox="1">
                <a:spLocks noChangeArrowheads="1"/>
              </p:cNvSpPr>
              <p:nvPr/>
            </p:nvSpPr>
            <p:spPr bwMode="auto">
              <a:xfrm>
                <a:off x="3402" y="2371"/>
                <a:ext cx="2158" cy="428"/>
              </a:xfrm>
              <a:prstGeom prst="rect">
                <a:avLst/>
              </a:prstGeom>
              <a:solidFill>
                <a:schemeClr val="bg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prstTxWarp prst="textNoShape">
                  <a:avLst/>
                </a:prstTxWarp>
                <a:spAutoFit/>
              </a:bodyPr>
              <a:lstStyle/>
              <a:p>
                <a:pPr algn="l">
                  <a:lnSpc>
                    <a:spcPct val="85000"/>
                  </a:lnSpc>
                  <a:buClrTx/>
                </a:pPr>
                <a:r>
                  <a:rPr lang="en-US" sz="1600" dirty="0">
                    <a:solidFill>
                      <a:schemeClr val="tx2"/>
                    </a:solidFill>
                  </a:rPr>
                  <a:t>Look in the Operation section to check the right join type is used</a:t>
                </a:r>
              </a:p>
            </p:txBody>
          </p:sp>
          <p:cxnSp>
            <p:nvCxnSpPr>
              <p:cNvPr id="59401" name="AutoShape 6"/>
              <p:cNvCxnSpPr>
                <a:cxnSpLocks noChangeShapeType="1"/>
              </p:cNvCxnSpPr>
              <p:nvPr/>
            </p:nvCxnSpPr>
            <p:spPr bwMode="auto">
              <a:xfrm rot="10800000">
                <a:off x="1712" y="1266"/>
                <a:ext cx="3504" cy="1090"/>
              </a:xfrm>
              <a:prstGeom prst="bentConnector3">
                <a:avLst>
                  <a:gd name="adj1" fmla="val 0"/>
                </a:avLst>
              </a:prstGeom>
              <a:noFill/>
              <a:ln w="28575">
                <a:solidFill>
                  <a:srgbClr val="FF0000"/>
                </a:solidFill>
                <a:miter lim="800000"/>
                <a:headEnd type="none" w="sm" len="sm"/>
                <a:tailEnd type="triangle" w="sm" len="sm"/>
              </a:ln>
            </p:spPr>
          </p:cxnSp>
          <p:sp>
            <p:nvSpPr>
              <p:cNvPr id="59402" name="Rectangle 8"/>
              <p:cNvSpPr>
                <a:spLocks noChangeArrowheads="1"/>
              </p:cNvSpPr>
              <p:nvPr/>
            </p:nvSpPr>
            <p:spPr bwMode="auto">
              <a:xfrm>
                <a:off x="856" y="1122"/>
                <a:ext cx="776" cy="94"/>
              </a:xfrm>
              <a:prstGeom prst="rect">
                <a:avLst/>
              </a:prstGeom>
              <a:noFill/>
              <a:ln w="28575">
                <a:solidFill>
                  <a:srgbClr val="FF0000"/>
                </a:solidFill>
                <a:miter lim="800000"/>
                <a:headEnd/>
                <a:tailEnd/>
              </a:ln>
            </p:spPr>
            <p:txBody>
              <a:bodyPr wrap="none" anchor="ctr">
                <a:prstTxWarp prst="textNoShape">
                  <a:avLst/>
                </a:prstTxWarp>
              </a:bodyPr>
              <a:lstStyle/>
              <a:p>
                <a:endParaRPr lang="en-US"/>
              </a:p>
            </p:txBody>
          </p:sp>
          <p:cxnSp>
            <p:nvCxnSpPr>
              <p:cNvPr id="59403" name="AutoShape 9"/>
              <p:cNvCxnSpPr>
                <a:cxnSpLocks noChangeShapeType="1"/>
              </p:cNvCxnSpPr>
              <p:nvPr/>
            </p:nvCxnSpPr>
            <p:spPr bwMode="auto">
              <a:xfrm rot="10800000">
                <a:off x="1720" y="1168"/>
                <a:ext cx="3504" cy="1188"/>
              </a:xfrm>
              <a:prstGeom prst="bentConnector3">
                <a:avLst>
                  <a:gd name="adj1" fmla="val 228"/>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cxnSp>
        </p:grpSp>
        <p:grpSp>
          <p:nvGrpSpPr>
            <p:cNvPr id="27" name="Group 10"/>
            <p:cNvGrpSpPr>
              <a:grpSpLocks/>
            </p:cNvGrpSpPr>
            <p:nvPr/>
          </p:nvGrpSpPr>
          <p:grpSpPr bwMode="auto">
            <a:xfrm>
              <a:off x="1422400" y="2073551"/>
              <a:ext cx="6858000" cy="1660684"/>
              <a:chOff x="800" y="1098"/>
              <a:chExt cx="4320" cy="1043"/>
            </a:xfrm>
          </p:grpSpPr>
          <p:sp>
            <p:nvSpPr>
              <p:cNvPr id="28" name="Rectangle 4"/>
              <p:cNvSpPr>
                <a:spLocks noChangeArrowheads="1"/>
              </p:cNvSpPr>
              <p:nvPr/>
            </p:nvSpPr>
            <p:spPr bwMode="auto">
              <a:xfrm>
                <a:off x="824" y="1194"/>
                <a:ext cx="1280" cy="101"/>
              </a:xfrm>
              <a:prstGeom prst="rect">
                <a:avLst/>
              </a:prstGeom>
              <a:noFill/>
              <a:ln w="28575">
                <a:solidFill>
                  <a:srgbClr val="FF0000"/>
                </a:solidFill>
                <a:miter lim="800000"/>
                <a:headEnd/>
                <a:tailEnd/>
              </a:ln>
            </p:spPr>
            <p:txBody>
              <a:bodyPr wrap="none" anchor="ctr">
                <a:prstTxWarp prst="textNoShape">
                  <a:avLst/>
                </a:prstTxWarp>
              </a:bodyPr>
              <a:lstStyle/>
              <a:p>
                <a:endParaRPr lang="en-US"/>
              </a:p>
            </p:txBody>
          </p:sp>
          <p:cxnSp>
            <p:nvCxnSpPr>
              <p:cNvPr id="30" name="AutoShape 6"/>
              <p:cNvCxnSpPr>
                <a:cxnSpLocks noChangeShapeType="1"/>
              </p:cNvCxnSpPr>
              <p:nvPr/>
            </p:nvCxnSpPr>
            <p:spPr bwMode="auto">
              <a:xfrm rot="10800000">
                <a:off x="2144" y="1247"/>
                <a:ext cx="2976" cy="893"/>
              </a:xfrm>
              <a:prstGeom prst="bentConnector3">
                <a:avLst>
                  <a:gd name="adj1" fmla="val 0"/>
                </a:avLst>
              </a:prstGeom>
              <a:noFill/>
              <a:ln w="28575">
                <a:solidFill>
                  <a:srgbClr val="FF0000"/>
                </a:solidFill>
                <a:miter lim="800000"/>
                <a:headEnd type="none" w="sm" len="sm"/>
                <a:tailEnd type="triangle" w="sm" len="sm"/>
              </a:ln>
            </p:spPr>
          </p:cxnSp>
          <p:sp>
            <p:nvSpPr>
              <p:cNvPr id="31" name="Rectangle 8"/>
              <p:cNvSpPr>
                <a:spLocks noChangeArrowheads="1"/>
              </p:cNvSpPr>
              <p:nvPr/>
            </p:nvSpPr>
            <p:spPr bwMode="auto">
              <a:xfrm>
                <a:off x="800" y="1098"/>
                <a:ext cx="736" cy="93"/>
              </a:xfrm>
              <a:prstGeom prst="rect">
                <a:avLst/>
              </a:prstGeom>
              <a:noFill/>
              <a:ln w="28575">
                <a:solidFill>
                  <a:srgbClr val="FF0000"/>
                </a:solidFill>
                <a:miter lim="800000"/>
                <a:headEnd/>
                <a:tailEnd/>
              </a:ln>
            </p:spPr>
            <p:txBody>
              <a:bodyPr wrap="none" anchor="ctr">
                <a:prstTxWarp prst="textNoShape">
                  <a:avLst/>
                </a:prstTxWarp>
              </a:bodyPr>
              <a:lstStyle/>
              <a:p>
                <a:endParaRPr lang="en-US"/>
              </a:p>
            </p:txBody>
          </p:sp>
          <p:cxnSp>
            <p:nvCxnSpPr>
              <p:cNvPr id="32" name="AutoShape 9"/>
              <p:cNvCxnSpPr>
                <a:cxnSpLocks noChangeShapeType="1"/>
              </p:cNvCxnSpPr>
              <p:nvPr/>
            </p:nvCxnSpPr>
            <p:spPr bwMode="auto">
              <a:xfrm rot="10800000">
                <a:off x="1632" y="1128"/>
                <a:ext cx="3488" cy="1013"/>
              </a:xfrm>
              <a:prstGeom prst="bentConnector3">
                <a:avLst>
                  <a:gd name="adj1" fmla="val 229"/>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cxn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0407"/>
                                        </p:tgtEl>
                                        <p:attrNameLst>
                                          <p:attrName>style.visibility</p:attrName>
                                        </p:attrNameLst>
                                      </p:cBhvr>
                                      <p:to>
                                        <p:strVal val="visible"/>
                                      </p:to>
                                    </p:set>
                                    <p:animEffect transition="in" filter="wipe(up)">
                                      <p:cBhvr>
                                        <p:cTn id="12" dur="500"/>
                                        <p:tgtEl>
                                          <p:spTgt spid="230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7"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dirty="0" smtClean="0"/>
              <a:t>What causes wrong join method to be selected</a:t>
            </a:r>
          </a:p>
        </p:txBody>
      </p:sp>
      <p:graphicFrame>
        <p:nvGraphicFramePr>
          <p:cNvPr id="10" name="Content Placeholder 9"/>
          <p:cNvGraphicFramePr>
            <a:graphicFrameLocks noGrp="1"/>
          </p:cNvGraphicFramePr>
          <p:nvPr>
            <p:ph sz="quarter" idx="12"/>
          </p:nvPr>
        </p:nvGraphicFramePr>
        <p:xfrm>
          <a:off x="457200" y="1411288"/>
          <a:ext cx="8229600" cy="28321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114800"/>
                <a:gridCol w="4114800"/>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pitchFamily="-108" charset="0"/>
                        </a:rPr>
                        <a:t>Issue</a:t>
                      </a:r>
                      <a:endParaRPr kumimoji="0" lang="en-US" sz="2000" b="1" i="0" u="none" strike="noStrike" cap="none" normalizeH="0" baseline="0" dirty="0">
                        <a:ln>
                          <a:noFill/>
                        </a:ln>
                        <a:solidFill>
                          <a:srgbClr val="FFFFFF"/>
                        </a:solidFill>
                        <a:effectLst/>
                        <a:latin typeface="Arial" pitchFamily="-108" charset="0"/>
                      </a:endParaRPr>
                    </a:p>
                  </a:txBody>
                  <a:tcPr marL="95128" marR="95128" marT="34290" marB="3429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pitchFamily="-108" charset="0"/>
                        </a:rPr>
                        <a:t>Cause</a:t>
                      </a:r>
                      <a:endParaRPr kumimoji="0" lang="en-US" sz="2000" b="1" i="0" u="none" strike="noStrike" cap="none" normalizeH="0" baseline="0" dirty="0">
                        <a:ln>
                          <a:noFill/>
                        </a:ln>
                        <a:solidFill>
                          <a:srgbClr val="FFFFFF"/>
                        </a:solidFill>
                        <a:effectLst/>
                        <a:latin typeface="Arial" pitchFamily="-108" charset="0"/>
                      </a:endParaRPr>
                    </a:p>
                  </a:txBody>
                  <a:tcPr marL="95128" marR="95128" marT="34290" marB="34290" horzOverflow="overflow"/>
                </a:tc>
              </a:tr>
              <a:tr h="370840">
                <a:tc>
                  <a:txBody>
                    <a:bodyPr/>
                    <a:lstStyle/>
                    <a:p>
                      <a:pPr marL="171627"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108" charset="0"/>
                        </a:rPr>
                        <a:t>Nested loop selected instead of hash join</a:t>
                      </a:r>
                      <a:endParaRPr kumimoji="0" lang="en-US" sz="1600" b="0" i="0" u="none" strike="noStrike" cap="none" normalizeH="0" baseline="0" dirty="0">
                        <a:ln>
                          <a:noFill/>
                        </a:ln>
                        <a:solidFill>
                          <a:srgbClr val="000000"/>
                        </a:solidFill>
                        <a:effectLst/>
                        <a:latin typeface="Arial" pitchFamily="-108" charset="0"/>
                      </a:endParaRPr>
                    </a:p>
                  </a:txBody>
                  <a:tcPr marL="95128" marR="95128" marT="34290" marB="34290" horzOverflow="overflow"/>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108" charset="0"/>
                        </a:rPr>
                        <a:t>Cardinality estimate on the left side is under estimated triggers Nested loop to be selected</a:t>
                      </a:r>
                    </a:p>
                  </a:txBody>
                  <a:tcPr marL="95128" marR="95128" marT="34290" marB="34290" horzOverflow="overflow"/>
                </a:tc>
              </a:tr>
              <a:tr h="370840">
                <a:tc>
                  <a:txBody>
                    <a:bodyPr/>
                    <a:lstStyle/>
                    <a:p>
                      <a:pPr marL="171627"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108" charset="0"/>
                        </a:rPr>
                        <a:t>Hash join selected instead of nested loop</a:t>
                      </a:r>
                      <a:endParaRPr kumimoji="0" lang="en-US" sz="1600" b="0" i="0" u="none" strike="noStrike" cap="none" normalizeH="0" baseline="0" dirty="0">
                        <a:ln>
                          <a:noFill/>
                        </a:ln>
                        <a:solidFill>
                          <a:srgbClr val="000000"/>
                        </a:solidFill>
                        <a:effectLst/>
                        <a:latin typeface="Arial" pitchFamily="-108" charset="0"/>
                      </a:endParaRPr>
                    </a:p>
                  </a:txBody>
                  <a:tcPr marL="95128" marR="95128" marT="34290" marB="34290" horzOverflow="overflow"/>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108" charset="0"/>
                        </a:rPr>
                        <a:t>In case of a hash join the Optimizer doesn’t taken into consideration the benefit of caching. Rows on the left come in a clustered fashion or (ordered) so the probe in</a:t>
                      </a:r>
                    </a:p>
                  </a:txBody>
                  <a:tcPr marL="95128" marR="95128" marT="34290" marB="34290" horzOverflow="overflow"/>
                </a:tc>
              </a:tr>
              <a:tr h="370840">
                <a:tc>
                  <a:txBody>
                    <a:bodyPr/>
                    <a:lstStyle/>
                    <a:p>
                      <a:pPr marL="171627"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108" charset="0"/>
                        </a:rPr>
                        <a:t>Cartesian Joins</a:t>
                      </a:r>
                    </a:p>
                  </a:txBody>
                  <a:tcPr marL="95128" marR="95128" marT="34290" marB="34290" horzOverflow="overflow"/>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108" charset="0"/>
                        </a:rPr>
                        <a:t>Cardinality underestimation</a:t>
                      </a:r>
                      <a:endParaRPr kumimoji="0" lang="en-US" sz="1600" b="0" i="0" u="none" strike="noStrike" cap="none" normalizeH="0" baseline="0" dirty="0">
                        <a:ln>
                          <a:noFill/>
                        </a:ln>
                        <a:solidFill>
                          <a:srgbClr val="000000"/>
                        </a:solidFill>
                        <a:effectLst/>
                        <a:latin typeface="Arial" pitchFamily="-108" charset="0"/>
                      </a:endParaRPr>
                    </a:p>
                  </a:txBody>
                  <a:tcPr marL="95128" marR="95128" marT="34290" marB="34290" horzOverflow="overflow"/>
                </a:tc>
              </a:tr>
            </a:tbl>
          </a:graphicData>
        </a:graphic>
      </p:graphicFrame>
      <p:sp>
        <p:nvSpPr>
          <p:cNvPr id="4" name="Text Placeholder 3"/>
          <p:cNvSpPr>
            <a:spLocks noGrp="1"/>
          </p:cNvSpPr>
          <p:nvPr>
            <p:ph type="body" sz="quarter" idx="13"/>
          </p:nvPr>
        </p:nvSpPr>
        <p:spPr/>
        <p:txBody>
          <a:bodyPr/>
          <a:lstStyle/>
          <a:p>
            <a:endParaRPr lang="en-US" dirty="0"/>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noFill/>
        </p:spPr>
        <p:txBody>
          <a:bodyPr/>
          <a:lstStyle/>
          <a:p>
            <a:pPr eaLnBrk="1" hangingPunct="1"/>
            <a:r>
              <a:rPr lang="en-US" dirty="0" smtClean="0"/>
              <a:t>Agenda</a:t>
            </a:r>
            <a:br>
              <a:rPr lang="en-US" dirty="0" smtClean="0"/>
            </a:br>
            <a:endParaRPr lang="en-US" dirty="0"/>
          </a:p>
        </p:txBody>
      </p:sp>
      <p:sp>
        <p:nvSpPr>
          <p:cNvPr id="16389" name="Rectangle 5"/>
          <p:cNvSpPr>
            <a:spLocks noGrp="1" noChangeArrowheads="1"/>
          </p:cNvSpPr>
          <p:nvPr>
            <p:ph type="body" sz="quarter" idx="13"/>
          </p:nvPr>
        </p:nvSpPr>
        <p:spPr>
          <a:xfrm>
            <a:off x="3175011" y="830029"/>
            <a:ext cx="5544524" cy="3116236"/>
          </a:xfrm>
          <a:noFill/>
        </p:spPr>
        <p:txBody>
          <a:bodyPr/>
          <a:lstStyle/>
          <a:p>
            <a:pPr>
              <a:lnSpc>
                <a:spcPct val="90000"/>
              </a:lnSpc>
            </a:pPr>
            <a:r>
              <a:rPr lang="en-US" sz="2000" dirty="0" smtClean="0"/>
              <a:t>What is an execution plan </a:t>
            </a:r>
          </a:p>
          <a:p>
            <a:pPr>
              <a:lnSpc>
                <a:spcPct val="90000"/>
              </a:lnSpc>
            </a:pPr>
            <a:r>
              <a:rPr lang="en-US" sz="2000" dirty="0" smtClean="0"/>
              <a:t>How to generate a plan</a:t>
            </a:r>
          </a:p>
          <a:p>
            <a:pPr>
              <a:lnSpc>
                <a:spcPct val="90000"/>
              </a:lnSpc>
            </a:pPr>
            <a:r>
              <a:rPr lang="en-US" sz="2000" dirty="0" smtClean="0"/>
              <a:t>What is a good plan for the optimizer</a:t>
            </a:r>
          </a:p>
          <a:p>
            <a:pPr>
              <a:lnSpc>
                <a:spcPct val="90000"/>
              </a:lnSpc>
            </a:pPr>
            <a:r>
              <a:rPr lang="en-US" sz="2000" dirty="0" smtClean="0">
                <a:solidFill>
                  <a:srgbClr val="FF0000"/>
                </a:solidFill>
              </a:rPr>
              <a:t>Understanding execution plans</a:t>
            </a:r>
          </a:p>
          <a:p>
            <a:pPr lvl="1"/>
            <a:r>
              <a:rPr lang="en-US" dirty="0" smtClean="0">
                <a:solidFill>
                  <a:srgbClr val="424545"/>
                </a:solidFill>
                <a:ea typeface="Arial" charset="0"/>
                <a:cs typeface="Arial" charset="0"/>
              </a:rPr>
              <a:t>Cardinality</a:t>
            </a:r>
          </a:p>
          <a:p>
            <a:pPr lvl="1"/>
            <a:r>
              <a:rPr lang="en-US" dirty="0" smtClean="0">
                <a:ea typeface="Arial" charset="0"/>
                <a:cs typeface="Arial" charset="0"/>
              </a:rPr>
              <a:t>Access paths </a:t>
            </a:r>
          </a:p>
          <a:p>
            <a:pPr lvl="1"/>
            <a:r>
              <a:rPr lang="en-US" dirty="0" smtClean="0">
                <a:ea typeface="Arial" charset="0"/>
                <a:cs typeface="Arial" charset="0"/>
              </a:rPr>
              <a:t>Join methods</a:t>
            </a:r>
          </a:p>
          <a:p>
            <a:pPr lvl="1"/>
            <a:r>
              <a:rPr lang="en-US" dirty="0" smtClean="0">
                <a:solidFill>
                  <a:srgbClr val="FF1414"/>
                </a:solidFill>
                <a:ea typeface="Arial" charset="0"/>
                <a:cs typeface="Arial" charset="0"/>
              </a:rPr>
              <a:t>Join order</a:t>
            </a:r>
          </a:p>
          <a:p>
            <a:pPr lvl="1"/>
            <a:r>
              <a:rPr lang="en-US" dirty="0" smtClean="0">
                <a:ea typeface="Arial" charset="0"/>
                <a:cs typeface="Arial" charset="0"/>
              </a:rPr>
              <a:t>Partition pruning</a:t>
            </a:r>
          </a:p>
          <a:p>
            <a:pPr lvl="1"/>
            <a:r>
              <a:rPr lang="en-US" dirty="0" smtClean="0">
                <a:ea typeface="Arial" charset="0"/>
                <a:cs typeface="Arial" charset="0"/>
              </a:rPr>
              <a:t>Parallel execution </a:t>
            </a:r>
          </a:p>
          <a:p>
            <a:pPr>
              <a:lnSpc>
                <a:spcPct val="90000"/>
              </a:lnSpc>
            </a:pPr>
            <a:r>
              <a:rPr lang="en-US" sz="2000" dirty="0" smtClean="0"/>
              <a:t>Execution plan examples</a:t>
            </a:r>
          </a:p>
          <a:p>
            <a:pPr eaLnBrk="1" hangingPunct="1"/>
            <a:endParaRPr lang="en-US" dirty="0"/>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dirty="0"/>
              <a:t>Join</a:t>
            </a:r>
            <a:r>
              <a:rPr lang="en-US" dirty="0" smtClean="0"/>
              <a:t> order</a:t>
            </a:r>
            <a:endParaRPr lang="en-US" dirty="0"/>
          </a:p>
        </p:txBody>
      </p:sp>
      <p:sp>
        <p:nvSpPr>
          <p:cNvPr id="115715" name="Rectangle 3"/>
          <p:cNvSpPr>
            <a:spLocks noGrp="1" noChangeArrowheads="1"/>
          </p:cNvSpPr>
          <p:nvPr>
            <p:ph sz="quarter" idx="12"/>
          </p:nvPr>
        </p:nvSpPr>
        <p:spPr>
          <a:xfrm>
            <a:off x="457200" y="1076750"/>
            <a:ext cx="8229600" cy="3062606"/>
          </a:xfrm>
        </p:spPr>
        <p:txBody>
          <a:bodyPr/>
          <a:lstStyle/>
          <a:p>
            <a:pPr>
              <a:buFontTx/>
              <a:buNone/>
            </a:pPr>
            <a:r>
              <a:rPr lang="en-US" sz="2000" dirty="0"/>
              <a:t>The order in which the tables are join in a multi table </a:t>
            </a:r>
            <a:r>
              <a:rPr lang="en-US" sz="2000" dirty="0" smtClean="0"/>
              <a:t>statement</a:t>
            </a:r>
            <a:endParaRPr lang="en-US" sz="2000" dirty="0"/>
          </a:p>
          <a:p>
            <a:r>
              <a:rPr lang="en-US" sz="2000" dirty="0"/>
              <a:t>Ideally start with the table that will eliminate the most rows</a:t>
            </a:r>
          </a:p>
          <a:p>
            <a:r>
              <a:rPr lang="en-US" sz="2000" dirty="0"/>
              <a:t>Strongly</a:t>
            </a:r>
            <a:r>
              <a:rPr lang="en-US" sz="2000" dirty="0" smtClean="0"/>
              <a:t> affected </a:t>
            </a:r>
            <a:r>
              <a:rPr lang="en-US" sz="2000" dirty="0"/>
              <a:t>by the access paths available</a:t>
            </a:r>
          </a:p>
          <a:p>
            <a:pPr>
              <a:buFontTx/>
              <a:buNone/>
            </a:pPr>
            <a:r>
              <a:rPr lang="en-US" sz="2000" dirty="0"/>
              <a:t>Some basic rules</a:t>
            </a:r>
          </a:p>
          <a:p>
            <a:r>
              <a:rPr lang="en-US" sz="2000" dirty="0"/>
              <a:t>Joins guaranteed to produce at most one row always go first</a:t>
            </a:r>
          </a:p>
          <a:p>
            <a:pPr lvl="1"/>
            <a:r>
              <a:rPr lang="en-US" sz="1800" dirty="0"/>
              <a:t>Joins between two row sources that have only one row each</a:t>
            </a:r>
          </a:p>
          <a:p>
            <a:r>
              <a:rPr lang="en-US" sz="2000" dirty="0"/>
              <a:t>When outer joins are used the table with the outer join operator must come after the other table in the predicate</a:t>
            </a:r>
          </a:p>
          <a:p>
            <a:r>
              <a:rPr lang="en-US" sz="2000" dirty="0"/>
              <a:t>If view merging is not possible all tables in the view will be joined before joining to the tables outside the view</a:t>
            </a:r>
          </a:p>
        </p:txBody>
      </p:sp>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no_stats_basic_plan.png"/>
          <p:cNvPicPr>
            <a:picLocks noChangeAspect="1"/>
          </p:cNvPicPr>
          <p:nvPr/>
        </p:nvPicPr>
        <p:blipFill>
          <a:blip r:embed="rId2" cstate="print"/>
          <a:srcRect b="11529"/>
          <a:stretch>
            <a:fillRect/>
          </a:stretch>
        </p:blipFill>
        <p:spPr>
          <a:xfrm>
            <a:off x="552786" y="888880"/>
            <a:ext cx="8311815" cy="3424040"/>
          </a:xfrm>
          <a:prstGeom prst="rect">
            <a:avLst/>
          </a:prstGeom>
          <a:ln>
            <a:noFill/>
          </a:ln>
          <a:effectLst>
            <a:outerShdw blurRad="292100" dist="139700" dir="2700000" algn="tl" rotWithShape="0">
              <a:srgbClr val="333333">
                <a:alpha val="65000"/>
              </a:srgbClr>
            </a:outerShdw>
          </a:effectLst>
        </p:spPr>
      </p:pic>
      <p:sp>
        <p:nvSpPr>
          <p:cNvPr id="114690" name="Rectangle 2"/>
          <p:cNvSpPr>
            <a:spLocks noGrp="1" noChangeArrowheads="1"/>
          </p:cNvSpPr>
          <p:nvPr>
            <p:ph type="title"/>
          </p:nvPr>
        </p:nvSpPr>
        <p:spPr/>
        <p:txBody>
          <a:bodyPr/>
          <a:lstStyle/>
          <a:p>
            <a:r>
              <a:rPr lang="en-US" dirty="0" smtClean="0"/>
              <a:t>I</a:t>
            </a:r>
            <a:r>
              <a:rPr lang="en-US" sz="2800" dirty="0" smtClean="0"/>
              <a:t>dentifying join </a:t>
            </a:r>
            <a:r>
              <a:rPr lang="en-US" dirty="0" smtClean="0"/>
              <a:t>o</a:t>
            </a:r>
            <a:r>
              <a:rPr lang="en-US" sz="2800" dirty="0" smtClean="0"/>
              <a:t>rder in an execution </a:t>
            </a:r>
            <a:r>
              <a:rPr lang="en-US" dirty="0" smtClean="0"/>
              <a:t>p</a:t>
            </a:r>
            <a:r>
              <a:rPr lang="en-US" sz="2800" dirty="0" smtClean="0"/>
              <a:t>lan</a:t>
            </a:r>
            <a:endParaRPr lang="en-US" sz="2800" dirty="0"/>
          </a:p>
        </p:txBody>
      </p:sp>
      <p:sp>
        <p:nvSpPr>
          <p:cNvPr id="216071" name="Text Box 7"/>
          <p:cNvSpPr txBox="1">
            <a:spLocks noChangeArrowheads="1"/>
          </p:cNvSpPr>
          <p:nvPr/>
        </p:nvSpPr>
        <p:spPr bwMode="auto">
          <a:xfrm>
            <a:off x="0" y="4294505"/>
            <a:ext cx="9144000" cy="369974"/>
          </a:xfrm>
          <a:prstGeom prst="rect">
            <a:avLst/>
          </a:prstGeom>
          <a:noFill/>
          <a:ln w="9525">
            <a:noFill/>
            <a:miter lim="800000"/>
            <a:headEnd/>
            <a:tailEnd/>
          </a:ln>
        </p:spPr>
        <p:txBody>
          <a:bodyPr lIns="92075" tIns="46038" rIns="92075" bIns="46038">
            <a:prstTxWarp prst="textNoShape">
              <a:avLst/>
            </a:prstTxWarp>
            <a:spAutoFit/>
          </a:bodyPr>
          <a:lstStyle/>
          <a:p>
            <a:pPr algn="l"/>
            <a:r>
              <a:rPr lang="en-US" sz="2000" b="0" dirty="0">
                <a:solidFill>
                  <a:schemeClr val="tx1"/>
                </a:solidFill>
              </a:rPr>
              <a:t>If the join order is not correct, check the statistics, cardinality &amp; access methods </a:t>
            </a:r>
          </a:p>
        </p:txBody>
      </p:sp>
      <p:sp>
        <p:nvSpPr>
          <p:cNvPr id="216072" name="Text Box 8"/>
          <p:cNvSpPr txBox="1">
            <a:spLocks noChangeArrowheads="1"/>
          </p:cNvSpPr>
          <p:nvPr/>
        </p:nvSpPr>
        <p:spPr bwMode="auto">
          <a:xfrm>
            <a:off x="1574800" y="1864995"/>
            <a:ext cx="228600" cy="259175"/>
          </a:xfrm>
          <a:prstGeom prst="rect">
            <a:avLst/>
          </a:prstGeom>
          <a:noFill/>
          <a:ln w="9525">
            <a:noFill/>
            <a:miter lim="800000"/>
            <a:headEnd/>
            <a:tailEnd/>
          </a:ln>
        </p:spPr>
        <p:txBody>
          <a:bodyPr lIns="92075" tIns="46038" rIns="92075" bIns="46038">
            <a:prstTxWarp prst="textNoShape">
              <a:avLst/>
            </a:prstTxWarp>
            <a:spAutoFit/>
          </a:bodyPr>
          <a:lstStyle/>
          <a:p>
            <a:r>
              <a:rPr lang="en-US" sz="1200" dirty="0">
                <a:solidFill>
                  <a:srgbClr val="FF0000"/>
                </a:solidFill>
              </a:rPr>
              <a:t>1</a:t>
            </a:r>
          </a:p>
        </p:txBody>
      </p:sp>
      <p:sp>
        <p:nvSpPr>
          <p:cNvPr id="216073" name="Text Box 9"/>
          <p:cNvSpPr txBox="1">
            <a:spLocks noChangeArrowheads="1"/>
          </p:cNvSpPr>
          <p:nvPr/>
        </p:nvSpPr>
        <p:spPr bwMode="auto">
          <a:xfrm>
            <a:off x="1549400" y="2055495"/>
            <a:ext cx="304800" cy="259175"/>
          </a:xfrm>
          <a:prstGeom prst="rect">
            <a:avLst/>
          </a:prstGeom>
          <a:noFill/>
          <a:ln w="9525">
            <a:noFill/>
            <a:miter lim="800000"/>
            <a:headEnd/>
            <a:tailEnd/>
          </a:ln>
        </p:spPr>
        <p:txBody>
          <a:bodyPr lIns="92075" tIns="46038" rIns="92075" bIns="46038">
            <a:prstTxWarp prst="textNoShape">
              <a:avLst/>
            </a:prstTxWarp>
            <a:spAutoFit/>
          </a:bodyPr>
          <a:lstStyle/>
          <a:p>
            <a:r>
              <a:rPr lang="en-US" sz="1200" dirty="0">
                <a:solidFill>
                  <a:srgbClr val="FF0000"/>
                </a:solidFill>
              </a:rPr>
              <a:t>2</a:t>
            </a:r>
          </a:p>
        </p:txBody>
      </p:sp>
      <p:sp>
        <p:nvSpPr>
          <p:cNvPr id="216074" name="Text Box 10"/>
          <p:cNvSpPr txBox="1">
            <a:spLocks noChangeArrowheads="1"/>
          </p:cNvSpPr>
          <p:nvPr/>
        </p:nvSpPr>
        <p:spPr bwMode="auto">
          <a:xfrm>
            <a:off x="1473200" y="2198370"/>
            <a:ext cx="304800" cy="259175"/>
          </a:xfrm>
          <a:prstGeom prst="rect">
            <a:avLst/>
          </a:prstGeom>
          <a:noFill/>
          <a:ln w="9525">
            <a:noFill/>
            <a:miter lim="800000"/>
            <a:headEnd/>
            <a:tailEnd/>
          </a:ln>
        </p:spPr>
        <p:txBody>
          <a:bodyPr lIns="92075" tIns="46038" rIns="92075" bIns="46038">
            <a:prstTxWarp prst="textNoShape">
              <a:avLst/>
            </a:prstTxWarp>
            <a:spAutoFit/>
          </a:bodyPr>
          <a:lstStyle/>
          <a:p>
            <a:r>
              <a:rPr lang="en-US" sz="1200" dirty="0">
                <a:solidFill>
                  <a:srgbClr val="FF0000"/>
                </a:solidFill>
              </a:rPr>
              <a:t>3</a:t>
            </a:r>
          </a:p>
        </p:txBody>
      </p:sp>
      <p:grpSp>
        <p:nvGrpSpPr>
          <p:cNvPr id="2" name="Group 12"/>
          <p:cNvGrpSpPr>
            <a:grpSpLocks/>
          </p:cNvGrpSpPr>
          <p:nvPr/>
        </p:nvGrpSpPr>
        <p:grpSpPr bwMode="auto">
          <a:xfrm>
            <a:off x="3568702" y="1941195"/>
            <a:ext cx="5270517" cy="1491853"/>
            <a:chOff x="2248" y="1712"/>
            <a:chExt cx="3320" cy="1253"/>
          </a:xfrm>
        </p:grpSpPr>
        <p:sp>
          <p:nvSpPr>
            <p:cNvPr id="114698" name="Text Box 5"/>
            <p:cNvSpPr txBox="1">
              <a:spLocks noChangeArrowheads="1"/>
            </p:cNvSpPr>
            <p:nvPr/>
          </p:nvSpPr>
          <p:spPr bwMode="auto">
            <a:xfrm>
              <a:off x="3546" y="2536"/>
              <a:ext cx="2022" cy="429"/>
            </a:xfrm>
            <a:prstGeom prst="rect">
              <a:avLst/>
            </a:prstGeom>
            <a:solidFill>
              <a:schemeClr val="bg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prstTxWarp prst="textNoShape">
                <a:avLst/>
              </a:prstTxWarp>
              <a:spAutoFit/>
            </a:bodyPr>
            <a:lstStyle/>
            <a:p>
              <a:pPr algn="l">
                <a:lnSpc>
                  <a:spcPct val="85000"/>
                </a:lnSpc>
                <a:buClrTx/>
              </a:pPr>
              <a:r>
                <a:rPr lang="en-US" sz="1600" dirty="0">
                  <a:solidFill>
                    <a:schemeClr val="tx2"/>
                  </a:solidFill>
                </a:rPr>
                <a:t>Want to start with the table that reduce the result set the most</a:t>
              </a:r>
            </a:p>
          </p:txBody>
        </p:sp>
        <p:cxnSp>
          <p:nvCxnSpPr>
            <p:cNvPr id="114699" name="AutoShape 11"/>
            <p:cNvCxnSpPr>
              <a:cxnSpLocks noChangeShapeType="1"/>
            </p:cNvCxnSpPr>
            <p:nvPr/>
          </p:nvCxnSpPr>
          <p:spPr bwMode="auto">
            <a:xfrm rot="10800000">
              <a:off x="2248" y="1712"/>
              <a:ext cx="2672" cy="840"/>
            </a:xfrm>
            <a:prstGeom prst="bentConnector3">
              <a:avLst>
                <a:gd name="adj1" fmla="val 299"/>
              </a:avLst>
            </a:prstGeom>
            <a:noFill/>
            <a:ln w="28575">
              <a:solidFill>
                <a:srgbClr val="FF0000"/>
              </a:solidFill>
              <a:miter lim="800000"/>
              <a:headEnd type="none" w="sm" len="sm"/>
              <a:tailEnd type="triangle" w="sm" len="sm"/>
            </a:ln>
          </p:spPr>
        </p:cxnSp>
      </p:grpSp>
      <p:sp>
        <p:nvSpPr>
          <p:cNvPr id="13" name="Text Box 10"/>
          <p:cNvSpPr txBox="1">
            <a:spLocks noChangeArrowheads="1"/>
          </p:cNvSpPr>
          <p:nvPr/>
        </p:nvSpPr>
        <p:spPr bwMode="auto">
          <a:xfrm>
            <a:off x="1384300" y="2312670"/>
            <a:ext cx="304800" cy="259175"/>
          </a:xfrm>
          <a:prstGeom prst="rect">
            <a:avLst/>
          </a:prstGeom>
          <a:noFill/>
          <a:ln w="9525">
            <a:noFill/>
            <a:miter lim="800000"/>
            <a:headEnd/>
            <a:tailEnd/>
          </a:ln>
        </p:spPr>
        <p:txBody>
          <a:bodyPr lIns="92075" tIns="46038" rIns="92075" bIns="46038">
            <a:prstTxWarp prst="textNoShape">
              <a:avLst/>
            </a:prstTxWarp>
            <a:spAutoFit/>
          </a:bodyPr>
          <a:lstStyle/>
          <a:p>
            <a:r>
              <a:rPr lang="en-US" sz="1200" dirty="0" smtClean="0">
                <a:solidFill>
                  <a:srgbClr val="FF0000"/>
                </a:solidFill>
              </a:rPr>
              <a:t>4</a:t>
            </a:r>
            <a:endParaRPr lang="en-US" sz="1200" dirty="0">
              <a:solidFill>
                <a:srgbClr val="FF0000"/>
              </a:solidFill>
            </a:endParaRPr>
          </a:p>
        </p:txBody>
      </p:sp>
      <p:sp>
        <p:nvSpPr>
          <p:cNvPr id="14" name="Text Box 10"/>
          <p:cNvSpPr txBox="1">
            <a:spLocks noChangeArrowheads="1"/>
          </p:cNvSpPr>
          <p:nvPr/>
        </p:nvSpPr>
        <p:spPr bwMode="auto">
          <a:xfrm>
            <a:off x="1206500" y="2646045"/>
            <a:ext cx="304800" cy="259175"/>
          </a:xfrm>
          <a:prstGeom prst="rect">
            <a:avLst/>
          </a:prstGeom>
          <a:noFill/>
          <a:ln w="9525">
            <a:noFill/>
            <a:miter lim="800000"/>
            <a:headEnd/>
            <a:tailEnd/>
          </a:ln>
        </p:spPr>
        <p:txBody>
          <a:bodyPr lIns="92075" tIns="46038" rIns="92075" bIns="46038">
            <a:prstTxWarp prst="textNoShape">
              <a:avLst/>
            </a:prstTxWarp>
            <a:spAutoFit/>
          </a:bodyPr>
          <a:lstStyle/>
          <a:p>
            <a:r>
              <a:rPr lang="en-US" sz="1200" dirty="0" smtClean="0">
                <a:solidFill>
                  <a:srgbClr val="FF0000"/>
                </a:solidFill>
              </a:rPr>
              <a:t>5</a:t>
            </a:r>
            <a:endParaRPr lang="en-US" sz="1200" dirty="0">
              <a:solidFill>
                <a:srgbClr val="FF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6072"/>
                                        </p:tgtEl>
                                        <p:attrNameLst>
                                          <p:attrName>style.visibility</p:attrName>
                                        </p:attrNameLst>
                                      </p:cBhvr>
                                      <p:to>
                                        <p:strVal val="visible"/>
                                      </p:to>
                                    </p:set>
                                    <p:animEffect transition="in" filter="wipe(up)">
                                      <p:cBhvr>
                                        <p:cTn id="7" dur="500"/>
                                        <p:tgtEl>
                                          <p:spTgt spid="2160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6073"/>
                                        </p:tgtEl>
                                        <p:attrNameLst>
                                          <p:attrName>style.visibility</p:attrName>
                                        </p:attrNameLst>
                                      </p:cBhvr>
                                      <p:to>
                                        <p:strVal val="visible"/>
                                      </p:to>
                                    </p:set>
                                    <p:animEffect transition="in" filter="wipe(up)">
                                      <p:cBhvr>
                                        <p:cTn id="12" dur="500"/>
                                        <p:tgtEl>
                                          <p:spTgt spid="21607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6074"/>
                                        </p:tgtEl>
                                        <p:attrNameLst>
                                          <p:attrName>style.visibility</p:attrName>
                                        </p:attrNameLst>
                                      </p:cBhvr>
                                      <p:to>
                                        <p:strVal val="visible"/>
                                      </p:to>
                                    </p:set>
                                    <p:animEffect transition="in" filter="wipe(up)">
                                      <p:cBhvr>
                                        <p:cTn id="17" dur="500"/>
                                        <p:tgtEl>
                                          <p:spTgt spid="2160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up)">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16071"/>
                                        </p:tgtEl>
                                        <p:attrNameLst>
                                          <p:attrName>style.visibility</p:attrName>
                                        </p:attrNameLst>
                                      </p:cBhvr>
                                      <p:to>
                                        <p:strVal val="visible"/>
                                      </p:to>
                                    </p:set>
                                    <p:animEffect transition="in" filter="wipe(up)">
                                      <p:cBhvr>
                                        <p:cTn id="37" dur="500"/>
                                        <p:tgtEl>
                                          <p:spTgt spid="216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1" grpId="0" autoUpdateAnimBg="0"/>
      <p:bldP spid="216072" grpId="0" autoUpdateAnimBg="0"/>
      <p:bldP spid="216073" grpId="0" autoUpdateAnimBg="0"/>
      <p:bldP spid="216074" grpId="0" autoUpdateAnimBg="0"/>
      <p:bldP spid="13" grpId="0" autoUpdateAnimBg="0"/>
      <p:bldP spid="14"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486"/>
            <a:ext cx="8564880" cy="423784"/>
          </a:xfrm>
        </p:spPr>
        <p:txBody>
          <a:bodyPr/>
          <a:lstStyle/>
          <a:p>
            <a:r>
              <a:rPr lang="en-US" dirty="0" smtClean="0"/>
              <a:t>Finding the join order for complex SQL</a:t>
            </a:r>
            <a:endParaRPr lang="en-US" dirty="0"/>
          </a:p>
        </p:txBody>
      </p:sp>
      <p:sp>
        <p:nvSpPr>
          <p:cNvPr id="3" name="Content Placeholder 2"/>
          <p:cNvSpPr>
            <a:spLocks noGrp="1"/>
          </p:cNvSpPr>
          <p:nvPr>
            <p:ph sz="quarter" idx="12"/>
          </p:nvPr>
        </p:nvSpPr>
        <p:spPr/>
        <p:txBody>
          <a:bodyPr/>
          <a:lstStyle/>
          <a:p>
            <a:r>
              <a:rPr lang="en-US" sz="2000" dirty="0" smtClean="0"/>
              <a:t>It can be hard to determine Join Order for Complex SQL statements but it is easily visible in the outline data of plan</a:t>
            </a:r>
          </a:p>
          <a:p>
            <a:pPr>
              <a:buNone/>
            </a:pPr>
            <a:r>
              <a:rPr lang="en-US" sz="1600" dirty="0" smtClean="0"/>
              <a:t>SELECT * FROM </a:t>
            </a:r>
            <a:r>
              <a:rPr lang="en-US" sz="1600" dirty="0" err="1" smtClean="0"/>
              <a:t>table(dbms_xplan.display_cursor(FORMAT</a:t>
            </a:r>
            <a:r>
              <a:rPr lang="en-US" sz="1600" dirty="0" smtClean="0"/>
              <a:t>=&gt;’TYPICAL +outline’);</a:t>
            </a:r>
            <a:endParaRPr lang="en-US" sz="1600" dirty="0"/>
          </a:p>
        </p:txBody>
      </p:sp>
      <p:sp>
        <p:nvSpPr>
          <p:cNvPr id="13" name="Text Placeholder 12"/>
          <p:cNvSpPr>
            <a:spLocks noGrp="1"/>
          </p:cNvSpPr>
          <p:nvPr>
            <p:ph type="body" sz="quarter" idx="13"/>
          </p:nvPr>
        </p:nvSpPr>
        <p:spPr/>
        <p:txBody>
          <a:bodyPr/>
          <a:lstStyle/>
          <a:p>
            <a:endParaRPr lang="en-US"/>
          </a:p>
        </p:txBody>
      </p:sp>
      <p:grpSp>
        <p:nvGrpSpPr>
          <p:cNvPr id="9" name="Group 8"/>
          <p:cNvGrpSpPr/>
          <p:nvPr/>
        </p:nvGrpSpPr>
        <p:grpSpPr>
          <a:xfrm>
            <a:off x="1016000" y="2390140"/>
            <a:ext cx="6927850" cy="2230120"/>
            <a:chOff x="835347" y="3026213"/>
            <a:chExt cx="6924353" cy="3154758"/>
          </a:xfrm>
        </p:grpSpPr>
        <p:pic>
          <p:nvPicPr>
            <p:cNvPr id="4" name="Picture 3" descr="outline_data.png"/>
            <p:cNvPicPr>
              <a:picLocks noChangeAspect="1"/>
            </p:cNvPicPr>
            <p:nvPr/>
          </p:nvPicPr>
          <p:blipFill>
            <a:blip r:embed="rId2" cstate="print"/>
            <a:srcRect b="22406"/>
            <a:stretch>
              <a:fillRect/>
            </a:stretch>
          </p:blipFill>
          <p:spPr>
            <a:xfrm>
              <a:off x="835347" y="3026213"/>
              <a:ext cx="6924353" cy="3154758"/>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130800" y="4371032"/>
              <a:ext cx="2311400" cy="763375"/>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l"/>
              <a:r>
                <a:rPr lang="en-US" sz="1600" dirty="0" smtClean="0"/>
                <a:t> </a:t>
              </a:r>
              <a:r>
                <a:rPr lang="en-US" sz="1600" dirty="0" smtClean="0">
                  <a:solidFill>
                    <a:schemeClr val="tx2"/>
                  </a:solidFill>
                </a:rPr>
                <a:t>The leading hint tells                 you the join order</a:t>
              </a:r>
              <a:endParaRPr lang="en-US" sz="1600" dirty="0">
                <a:solidFill>
                  <a:schemeClr val="tx2"/>
                </a:solidFill>
              </a:endParaRPr>
            </a:p>
          </p:txBody>
        </p:sp>
        <p:cxnSp>
          <p:nvCxnSpPr>
            <p:cNvPr id="8" name="Elbow Connector 7"/>
            <p:cNvCxnSpPr/>
            <p:nvPr/>
          </p:nvCxnSpPr>
          <p:spPr bwMode="auto">
            <a:xfrm rot="16200000" flipH="1">
              <a:off x="6753092" y="5343083"/>
              <a:ext cx="657541" cy="342728"/>
            </a:xfrm>
            <a:prstGeom prst="bentConnector3">
              <a:avLst>
                <a:gd name="adj1" fmla="val 50000"/>
              </a:avLst>
            </a:prstGeom>
            <a:noFill/>
            <a:ln w="28575" cap="flat" cmpd="sng" algn="ctr">
              <a:solidFill>
                <a:srgbClr val="FF0000"/>
              </a:solidFill>
              <a:prstDash val="solid"/>
              <a:round/>
              <a:headEnd type="none" w="med" len="med"/>
              <a:tailEnd type="triangle" w="med" len="med"/>
            </a:ln>
            <a:effectLst/>
          </p:spPr>
        </p:cxnSp>
      </p:grpSp>
      <p:sp>
        <p:nvSpPr>
          <p:cNvPr id="10" name="Rectangle 9"/>
          <p:cNvSpPr/>
          <p:nvPr/>
        </p:nvSpPr>
        <p:spPr bwMode="auto">
          <a:xfrm>
            <a:off x="495300" y="3886200"/>
            <a:ext cx="47625" cy="45719"/>
          </a:xfrm>
          <a:prstGeom prst="rect">
            <a:avLst/>
          </a:prstGeom>
          <a:no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1247775" y="4392930"/>
            <a:ext cx="6715125" cy="152400"/>
          </a:xfrm>
          <a:prstGeom prst="rect">
            <a:avLst/>
          </a:prstGeom>
          <a:noFill/>
          <a:ln w="19050" cap="flat" cmpd="sng" algn="ctr">
            <a:solidFill>
              <a:srgbClr val="FF1414"/>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11" name="Rounded Rectangle 10"/>
          <p:cNvSpPr/>
          <p:nvPr/>
        </p:nvSpPr>
        <p:spPr>
          <a:xfrm>
            <a:off x="6248399" y="2073910"/>
            <a:ext cx="1812925" cy="342900"/>
          </a:xfrm>
          <a:prstGeom prst="roundRect">
            <a:avLst/>
          </a:prstGeom>
          <a:noFill/>
          <a:ln>
            <a:solidFill>
              <a:srgbClr val="FF1414"/>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1600" dirty="0" smtClean="0">
              <a:solidFill>
                <a:schemeClr val="tx1"/>
              </a:solidFill>
              <a:latin typeface="Arial" pitchFamily="34" charset="0"/>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dirty="0" smtClean="0"/>
              <a:t>What causes the wrong join order </a:t>
            </a:r>
          </a:p>
        </p:txBody>
      </p:sp>
      <p:graphicFrame>
        <p:nvGraphicFramePr>
          <p:cNvPr id="7" name="Content Placeholder 6"/>
          <p:cNvGraphicFramePr>
            <a:graphicFrameLocks noGrp="1"/>
          </p:cNvGraphicFramePr>
          <p:nvPr>
            <p:ph sz="quarter" idx="12"/>
          </p:nvPr>
        </p:nvGraphicFramePr>
        <p:xfrm>
          <a:off x="457200" y="1411288"/>
          <a:ext cx="8229599" cy="11150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229599"/>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pitchFamily="-108" charset="0"/>
                        </a:rPr>
                        <a:t>Causes </a:t>
                      </a:r>
                      <a:endParaRPr kumimoji="0" lang="en-US" sz="2000" b="1" i="0" u="none" strike="noStrike" cap="none" normalizeH="0" baseline="0" dirty="0">
                        <a:ln>
                          <a:noFill/>
                        </a:ln>
                        <a:solidFill>
                          <a:srgbClr val="FFFFFF"/>
                        </a:solidFill>
                        <a:effectLst/>
                        <a:latin typeface="Arial" pitchFamily="-108" charset="0"/>
                      </a:endParaRPr>
                    </a:p>
                  </a:txBody>
                  <a:tcPr marL="95128" marR="95128" marT="34290" marB="34290" horzOverflow="overflow"/>
                </a:tc>
              </a:tr>
              <a:tr h="370840">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108" charset="0"/>
                        </a:rPr>
                        <a:t>Incorrect single table cardinality estimates</a:t>
                      </a:r>
                      <a:endParaRPr kumimoji="0" lang="en-US" sz="1600" b="0" i="0" u="none" strike="noStrike" cap="none" normalizeH="0" baseline="0" dirty="0">
                        <a:ln>
                          <a:noFill/>
                        </a:ln>
                        <a:solidFill>
                          <a:srgbClr val="000000"/>
                        </a:solidFill>
                        <a:effectLst/>
                        <a:latin typeface="Arial" pitchFamily="-108" charset="0"/>
                      </a:endParaRPr>
                    </a:p>
                  </a:txBody>
                  <a:tcPr marL="95128" marR="95128" marT="34290" marB="34290" horzOverflow="overflow"/>
                </a:tc>
              </a:tr>
              <a:tr h="370840">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108" charset="0"/>
                        </a:rPr>
                        <a:t>Incorrect join cardinality estimates</a:t>
                      </a:r>
                      <a:endParaRPr kumimoji="0" lang="en-US" sz="1600" b="0" i="0" u="none" strike="noStrike" cap="none" normalizeH="0" baseline="0" dirty="0">
                        <a:ln>
                          <a:noFill/>
                        </a:ln>
                        <a:solidFill>
                          <a:srgbClr val="000000"/>
                        </a:solidFill>
                        <a:effectLst/>
                        <a:latin typeface="Arial" pitchFamily="-108" charset="0"/>
                      </a:endParaRPr>
                    </a:p>
                  </a:txBody>
                  <a:tcPr marL="95128" marR="95128" marT="34290" marB="34290" horzOverflow="overflow"/>
                </a:tc>
              </a:tr>
            </a:tbl>
          </a:graphicData>
        </a:graphic>
      </p:graphicFrame>
      <p:sp>
        <p:nvSpPr>
          <p:cNvPr id="5" name="Text Placeholder 4"/>
          <p:cNvSpPr>
            <a:spLocks noGrp="1"/>
          </p:cNvSpPr>
          <p:nvPr>
            <p:ph type="body" sz="quarter" idx="13"/>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noFill/>
        </p:spPr>
        <p:txBody>
          <a:bodyPr/>
          <a:lstStyle/>
          <a:p>
            <a:pPr eaLnBrk="1" hangingPunct="1"/>
            <a:r>
              <a:rPr lang="en-US" dirty="0" smtClean="0"/>
              <a:t>Agenda</a:t>
            </a:r>
            <a:br>
              <a:rPr lang="en-US" dirty="0" smtClean="0"/>
            </a:br>
            <a:endParaRPr lang="en-US" dirty="0"/>
          </a:p>
        </p:txBody>
      </p:sp>
      <p:sp>
        <p:nvSpPr>
          <p:cNvPr id="16389" name="Rectangle 5"/>
          <p:cNvSpPr>
            <a:spLocks noGrp="1" noChangeArrowheads="1"/>
          </p:cNvSpPr>
          <p:nvPr>
            <p:ph type="body" sz="quarter" idx="13"/>
          </p:nvPr>
        </p:nvSpPr>
        <p:spPr>
          <a:xfrm>
            <a:off x="3175011" y="830029"/>
            <a:ext cx="5544524" cy="3116236"/>
          </a:xfrm>
          <a:noFill/>
        </p:spPr>
        <p:txBody>
          <a:bodyPr/>
          <a:lstStyle/>
          <a:p>
            <a:pPr>
              <a:lnSpc>
                <a:spcPct val="90000"/>
              </a:lnSpc>
            </a:pPr>
            <a:r>
              <a:rPr lang="en-US" sz="2000" dirty="0" smtClean="0"/>
              <a:t>What is an execution plan </a:t>
            </a:r>
          </a:p>
          <a:p>
            <a:pPr>
              <a:lnSpc>
                <a:spcPct val="90000"/>
              </a:lnSpc>
            </a:pPr>
            <a:r>
              <a:rPr lang="en-US" sz="2000" dirty="0" smtClean="0"/>
              <a:t>How to generate a plan</a:t>
            </a:r>
          </a:p>
          <a:p>
            <a:pPr>
              <a:lnSpc>
                <a:spcPct val="90000"/>
              </a:lnSpc>
            </a:pPr>
            <a:r>
              <a:rPr lang="en-US" sz="2000" dirty="0" smtClean="0"/>
              <a:t>What is a good plan for the optimizer</a:t>
            </a:r>
          </a:p>
          <a:p>
            <a:pPr>
              <a:lnSpc>
                <a:spcPct val="90000"/>
              </a:lnSpc>
            </a:pPr>
            <a:r>
              <a:rPr lang="en-US" sz="2000" dirty="0" smtClean="0">
                <a:solidFill>
                  <a:srgbClr val="FF0000"/>
                </a:solidFill>
              </a:rPr>
              <a:t>Understanding execution plans</a:t>
            </a:r>
          </a:p>
          <a:p>
            <a:pPr lvl="1"/>
            <a:r>
              <a:rPr lang="en-US" dirty="0" smtClean="0">
                <a:solidFill>
                  <a:srgbClr val="424545"/>
                </a:solidFill>
                <a:ea typeface="Arial" charset="0"/>
                <a:cs typeface="Arial" charset="0"/>
              </a:rPr>
              <a:t>Cardinality</a:t>
            </a:r>
          </a:p>
          <a:p>
            <a:pPr lvl="1"/>
            <a:r>
              <a:rPr lang="en-US" dirty="0" smtClean="0">
                <a:ea typeface="Arial" charset="0"/>
                <a:cs typeface="Arial" charset="0"/>
              </a:rPr>
              <a:t>Access paths </a:t>
            </a:r>
          </a:p>
          <a:p>
            <a:pPr lvl="1"/>
            <a:r>
              <a:rPr lang="en-US" dirty="0" smtClean="0">
                <a:ea typeface="Arial" charset="0"/>
                <a:cs typeface="Arial" charset="0"/>
              </a:rPr>
              <a:t>Join methods</a:t>
            </a:r>
          </a:p>
          <a:p>
            <a:pPr lvl="1"/>
            <a:r>
              <a:rPr lang="en-US" dirty="0" smtClean="0">
                <a:solidFill>
                  <a:srgbClr val="424545"/>
                </a:solidFill>
                <a:ea typeface="Arial" charset="0"/>
                <a:cs typeface="Arial" charset="0"/>
              </a:rPr>
              <a:t>Join order</a:t>
            </a:r>
          </a:p>
          <a:p>
            <a:pPr lvl="1"/>
            <a:r>
              <a:rPr lang="en-US" dirty="0" smtClean="0">
                <a:solidFill>
                  <a:schemeClr val="accent1"/>
                </a:solidFill>
                <a:ea typeface="Arial" charset="0"/>
                <a:cs typeface="Arial" charset="0"/>
              </a:rPr>
              <a:t>Partition pruning</a:t>
            </a:r>
          </a:p>
          <a:p>
            <a:pPr lvl="1"/>
            <a:r>
              <a:rPr lang="en-US" dirty="0" smtClean="0">
                <a:ea typeface="Arial" charset="0"/>
                <a:cs typeface="Arial" charset="0"/>
              </a:rPr>
              <a:t>Parallel execution </a:t>
            </a:r>
          </a:p>
          <a:p>
            <a:pPr>
              <a:lnSpc>
                <a:spcPct val="90000"/>
              </a:lnSpc>
            </a:pPr>
            <a:r>
              <a:rPr lang="en-US" sz="2000" dirty="0" smtClean="0"/>
              <a:t>Execution plan examples</a:t>
            </a:r>
          </a:p>
          <a:p>
            <a:pPr eaLnBrk="1" hangingPunct="1"/>
            <a:endParaRPr lang="en-US"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8" name="Rectangle 2"/>
          <p:cNvSpPr>
            <a:spLocks noGrp="1" noChangeArrowheads="1"/>
          </p:cNvSpPr>
          <p:nvPr>
            <p:ph type="title"/>
          </p:nvPr>
        </p:nvSpPr>
        <p:spPr/>
        <p:txBody>
          <a:bodyPr/>
          <a:lstStyle/>
          <a:p>
            <a:r>
              <a:rPr lang="en-US" dirty="0"/>
              <a:t>What is an</a:t>
            </a:r>
            <a:r>
              <a:rPr lang="en-US" dirty="0" smtClean="0"/>
              <a:t> execution plan</a:t>
            </a:r>
            <a:r>
              <a:rPr lang="en-US" dirty="0"/>
              <a:t>?</a:t>
            </a:r>
          </a:p>
        </p:txBody>
      </p:sp>
      <p:sp>
        <p:nvSpPr>
          <p:cNvPr id="26639" name="Text Box 3"/>
          <p:cNvSpPr txBox="1">
            <a:spLocks noChangeArrowheads="1"/>
          </p:cNvSpPr>
          <p:nvPr/>
        </p:nvSpPr>
        <p:spPr bwMode="auto">
          <a:xfrm>
            <a:off x="533400" y="1092212"/>
            <a:ext cx="5410200" cy="3503139"/>
          </a:xfrm>
          <a:prstGeom prst="rect">
            <a:avLst/>
          </a:prstGeom>
          <a:noFill/>
          <a:ln w="9525">
            <a:noFill/>
            <a:miter lim="800000"/>
            <a:headEnd/>
            <a:tailEnd/>
          </a:ln>
        </p:spPr>
        <p:txBody>
          <a:bodyPr wrap="square" lIns="92075" tIns="46038" rIns="92075" bIns="46038">
            <a:prstTxWarp prst="textNoShape">
              <a:avLst/>
            </a:prstTxWarp>
            <a:spAutoFit/>
          </a:bodyPr>
          <a:lstStyle/>
          <a:p>
            <a:pPr algn="l"/>
            <a:r>
              <a:rPr lang="en-US" sz="2400" dirty="0" smtClean="0">
                <a:solidFill>
                  <a:schemeClr val="tx1"/>
                </a:solidFill>
                <a:latin typeface="Arial Unicode MS" charset="0"/>
              </a:rPr>
              <a:t>Query:</a:t>
            </a:r>
          </a:p>
          <a:p>
            <a:pPr algn="l"/>
            <a:r>
              <a:rPr lang="en-US" b="0" dirty="0">
                <a:solidFill>
                  <a:schemeClr val="tx1"/>
                </a:solidFill>
                <a:latin typeface="+mn-lt"/>
              </a:rPr>
              <a:t>SELECT </a:t>
            </a:r>
            <a:r>
              <a:rPr lang="en-US" b="0" dirty="0" err="1">
                <a:solidFill>
                  <a:schemeClr val="tx1"/>
                </a:solidFill>
                <a:latin typeface="+mn-lt"/>
              </a:rPr>
              <a:t>prod_category</a:t>
            </a:r>
            <a:r>
              <a:rPr lang="en-US" b="0" dirty="0">
                <a:solidFill>
                  <a:schemeClr val="tx1"/>
                </a:solidFill>
                <a:latin typeface="+mn-lt"/>
              </a:rPr>
              <a:t>, </a:t>
            </a:r>
            <a:r>
              <a:rPr lang="en-US" b="0" dirty="0" err="1">
                <a:solidFill>
                  <a:schemeClr val="tx1"/>
                </a:solidFill>
                <a:latin typeface="+mn-lt"/>
              </a:rPr>
              <a:t>avg(amount_sold</a:t>
            </a:r>
            <a:r>
              <a:rPr lang="en-US" b="0" dirty="0">
                <a:solidFill>
                  <a:schemeClr val="tx1"/>
                </a:solidFill>
                <a:latin typeface="+mn-lt"/>
              </a:rPr>
              <a:t>)</a:t>
            </a:r>
            <a:br>
              <a:rPr lang="en-US" b="0" dirty="0">
                <a:solidFill>
                  <a:schemeClr val="tx1"/>
                </a:solidFill>
                <a:latin typeface="+mn-lt"/>
              </a:rPr>
            </a:br>
            <a:r>
              <a:rPr lang="en-US" b="0" dirty="0">
                <a:solidFill>
                  <a:schemeClr val="tx1"/>
                </a:solidFill>
                <a:latin typeface="+mn-lt"/>
              </a:rPr>
              <a:t>FROM</a:t>
            </a:r>
            <a:r>
              <a:rPr lang="en-US" b="0" dirty="0" smtClean="0">
                <a:solidFill>
                  <a:schemeClr val="tx1"/>
                </a:solidFill>
                <a:latin typeface="+mn-lt"/>
              </a:rPr>
              <a:t>    sales </a:t>
            </a:r>
            <a:r>
              <a:rPr lang="en-US" b="0" dirty="0" err="1">
                <a:solidFill>
                  <a:schemeClr val="tx1"/>
                </a:solidFill>
                <a:latin typeface="+mn-lt"/>
              </a:rPr>
              <a:t>s</a:t>
            </a:r>
            <a:r>
              <a:rPr lang="en-US" b="0" dirty="0">
                <a:solidFill>
                  <a:schemeClr val="tx1"/>
                </a:solidFill>
                <a:latin typeface="+mn-lt"/>
              </a:rPr>
              <a:t>, products </a:t>
            </a:r>
            <a:r>
              <a:rPr lang="en-US" b="0" dirty="0" err="1">
                <a:solidFill>
                  <a:schemeClr val="tx1"/>
                </a:solidFill>
                <a:latin typeface="+mn-lt"/>
              </a:rPr>
              <a:t>p</a:t>
            </a:r>
            <a:r>
              <a:rPr lang="en-US" b="0" dirty="0">
                <a:solidFill>
                  <a:schemeClr val="tx1"/>
                </a:solidFill>
                <a:latin typeface="+mn-lt"/>
              </a:rPr>
              <a:t/>
            </a:r>
            <a:br>
              <a:rPr lang="en-US" b="0" dirty="0">
                <a:solidFill>
                  <a:schemeClr val="tx1"/>
                </a:solidFill>
                <a:latin typeface="+mn-lt"/>
              </a:rPr>
            </a:br>
            <a:r>
              <a:rPr lang="en-US" b="0" dirty="0">
                <a:solidFill>
                  <a:schemeClr val="tx1"/>
                </a:solidFill>
                <a:latin typeface="+mn-lt"/>
              </a:rPr>
              <a:t>WHERE </a:t>
            </a:r>
            <a:r>
              <a:rPr lang="en-US" b="0" dirty="0" err="1">
                <a:solidFill>
                  <a:schemeClr val="tx1"/>
                </a:solidFill>
                <a:latin typeface="+mn-lt"/>
              </a:rPr>
              <a:t>p.prod_id</a:t>
            </a:r>
            <a:r>
              <a:rPr lang="en-US" b="0" dirty="0">
                <a:solidFill>
                  <a:schemeClr val="tx1"/>
                </a:solidFill>
                <a:latin typeface="+mn-lt"/>
              </a:rPr>
              <a:t> = </a:t>
            </a:r>
            <a:r>
              <a:rPr lang="en-US" b="0" dirty="0" err="1">
                <a:solidFill>
                  <a:schemeClr val="tx1"/>
                </a:solidFill>
                <a:latin typeface="+mn-lt"/>
              </a:rPr>
              <a:t>s.prod_id</a:t>
            </a:r>
            <a:r>
              <a:rPr lang="en-US" b="0" dirty="0">
                <a:solidFill>
                  <a:schemeClr val="tx1"/>
                </a:solidFill>
                <a:latin typeface="+mn-lt"/>
              </a:rPr>
              <a:t/>
            </a:r>
            <a:br>
              <a:rPr lang="en-US" b="0" dirty="0">
                <a:solidFill>
                  <a:schemeClr val="tx1"/>
                </a:solidFill>
                <a:latin typeface="+mn-lt"/>
              </a:rPr>
            </a:br>
            <a:r>
              <a:rPr lang="en-US" b="0" dirty="0">
                <a:solidFill>
                  <a:schemeClr val="tx1"/>
                </a:solidFill>
                <a:latin typeface="+mn-lt"/>
              </a:rPr>
              <a:t>GROUP BY </a:t>
            </a:r>
            <a:r>
              <a:rPr lang="en-US" b="0" dirty="0" err="1">
                <a:solidFill>
                  <a:schemeClr val="tx1"/>
                </a:solidFill>
                <a:latin typeface="+mn-lt"/>
              </a:rPr>
              <a:t>prod_category</a:t>
            </a:r>
            <a:r>
              <a:rPr lang="en-US" b="0" dirty="0">
                <a:solidFill>
                  <a:schemeClr val="tx1"/>
                </a:solidFill>
                <a:latin typeface="+mn-lt"/>
              </a:rPr>
              <a:t>;</a:t>
            </a:r>
            <a:br>
              <a:rPr lang="en-US" b="0" dirty="0">
                <a:solidFill>
                  <a:schemeClr val="tx1"/>
                </a:solidFill>
                <a:latin typeface="+mn-lt"/>
              </a:rPr>
            </a:br>
            <a:r>
              <a:rPr lang="en-US" dirty="0">
                <a:solidFill>
                  <a:schemeClr val="tx1"/>
                </a:solidFill>
              </a:rPr>
              <a:t/>
            </a:r>
            <a:br>
              <a:rPr lang="en-US" dirty="0">
                <a:solidFill>
                  <a:schemeClr val="tx1"/>
                </a:solidFill>
              </a:rPr>
            </a:br>
            <a:r>
              <a:rPr lang="en-US" sz="2000" b="0" dirty="0">
                <a:solidFill>
                  <a:schemeClr val="tx1"/>
                </a:solidFill>
              </a:rPr>
              <a:t>Tabular representation of plan</a:t>
            </a:r>
          </a:p>
          <a:p>
            <a:pPr algn="l"/>
            <a:r>
              <a:rPr lang="en-US" dirty="0">
                <a:solidFill>
                  <a:schemeClr val="tx1"/>
                </a:solidFill>
                <a:latin typeface="Arial Unicode MS" charset="0"/>
              </a:rPr>
              <a:t/>
            </a:r>
            <a:br>
              <a:rPr lang="en-US" dirty="0">
                <a:solidFill>
                  <a:schemeClr val="tx1"/>
                </a:solidFill>
                <a:latin typeface="Arial Unicode MS" charset="0"/>
              </a:rPr>
            </a:br>
            <a:r>
              <a:rPr lang="en-US" dirty="0">
                <a:solidFill>
                  <a:schemeClr val="tx1"/>
                </a:solidFill>
              </a:rPr>
              <a:t/>
            </a:r>
            <a:br>
              <a:rPr lang="en-US" dirty="0">
                <a:solidFill>
                  <a:schemeClr val="tx1"/>
                </a:solidFill>
              </a:rPr>
            </a:br>
            <a:r>
              <a:rPr lang="en-US" dirty="0">
                <a:solidFill>
                  <a:schemeClr val="tx1"/>
                </a:solidFill>
                <a:latin typeface="Arial Unicode MS" charset="0"/>
              </a:rPr>
              <a:t/>
            </a:r>
            <a:br>
              <a:rPr lang="en-US" dirty="0">
                <a:solidFill>
                  <a:schemeClr val="tx1"/>
                </a:solidFill>
                <a:latin typeface="Arial Unicode MS" charset="0"/>
              </a:rPr>
            </a:br>
            <a:endParaRPr lang="en-US" dirty="0">
              <a:solidFill>
                <a:schemeClr val="tx1"/>
              </a:solidFill>
            </a:endParaRPr>
          </a:p>
        </p:txBody>
      </p:sp>
      <p:grpSp>
        <p:nvGrpSpPr>
          <p:cNvPr id="16" name="Group 15"/>
          <p:cNvGrpSpPr/>
          <p:nvPr/>
        </p:nvGrpSpPr>
        <p:grpSpPr>
          <a:xfrm>
            <a:off x="4724391" y="2400315"/>
            <a:ext cx="4191000" cy="2339744"/>
            <a:chOff x="4724391" y="3327420"/>
            <a:chExt cx="4191000" cy="3119658"/>
          </a:xfrm>
        </p:grpSpPr>
        <p:sp>
          <p:nvSpPr>
            <p:cNvPr id="9" name="Rounded Rectangle 8"/>
            <p:cNvSpPr/>
            <p:nvPr/>
          </p:nvSpPr>
          <p:spPr bwMode="auto">
            <a:xfrm>
              <a:off x="6112921" y="3869287"/>
              <a:ext cx="1363133" cy="304800"/>
            </a:xfrm>
            <a:prstGeom prst="roundRect">
              <a:avLst/>
            </a:prstGeom>
            <a:solidFill>
              <a:srgbClr val="B8B8B8"/>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2075" tIns="46038" rIns="92075" bIns="46038" anchor="ctr">
              <a:prstTxWarp prst="textNoShape">
                <a:avLst/>
              </a:prstTxWarp>
            </a:bodyPr>
            <a:lstStyle/>
            <a:p>
              <a:pPr>
                <a:defRPr/>
              </a:pPr>
              <a:r>
                <a:rPr lang="en-US" sz="1600" dirty="0" smtClean="0">
                  <a:solidFill>
                    <a:schemeClr val="tx1"/>
                  </a:solidFill>
                </a:rPr>
                <a:t>GROUP BY</a:t>
              </a:r>
              <a:endParaRPr lang="en-US" sz="1600" dirty="0">
                <a:solidFill>
                  <a:schemeClr val="tx1"/>
                </a:solidFill>
              </a:endParaRPr>
            </a:p>
          </p:txBody>
        </p:sp>
        <p:sp>
          <p:nvSpPr>
            <p:cNvPr id="8" name="Rounded Rectangle 7"/>
            <p:cNvSpPr/>
            <p:nvPr/>
          </p:nvSpPr>
          <p:spPr bwMode="auto">
            <a:xfrm>
              <a:off x="6095991" y="4538153"/>
              <a:ext cx="1447800" cy="304800"/>
            </a:xfrm>
            <a:prstGeom prst="roundRect">
              <a:avLst/>
            </a:prstGeom>
            <a:solidFill>
              <a:srgbClr val="7F7F7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2075" tIns="46038" rIns="92075" bIns="46038" anchor="ctr">
              <a:prstTxWarp prst="textNoShape">
                <a:avLst/>
              </a:prstTxWarp>
            </a:bodyPr>
            <a:lstStyle/>
            <a:p>
              <a:pPr>
                <a:defRPr/>
              </a:pPr>
              <a:r>
                <a:rPr lang="en-US" sz="1600" dirty="0">
                  <a:solidFill>
                    <a:schemeClr val="tx1"/>
                  </a:solidFill>
                  <a:latin typeface="+mn-lt"/>
                </a:rPr>
                <a:t>HASH JOIN</a:t>
              </a:r>
              <a:endParaRPr lang="en-US" sz="1600" dirty="0">
                <a:latin typeface="+mn-lt"/>
              </a:endParaRPr>
            </a:p>
          </p:txBody>
        </p:sp>
        <p:sp>
          <p:nvSpPr>
            <p:cNvPr id="6" name="Rounded Rectangle 5"/>
            <p:cNvSpPr/>
            <p:nvPr/>
          </p:nvSpPr>
          <p:spPr bwMode="auto">
            <a:xfrm>
              <a:off x="6934191" y="5452553"/>
              <a:ext cx="1828800" cy="457200"/>
            </a:xfrm>
            <a:prstGeom prst="roundRect">
              <a:avLst/>
            </a:prstGeom>
            <a:solidFill>
              <a:srgbClr val="9FB3A9"/>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2075" tIns="46038" rIns="92075" bIns="46038" anchor="ctr">
              <a:prstTxWarp prst="textNoShape">
                <a:avLst/>
              </a:prstTxWarp>
            </a:bodyPr>
            <a:lstStyle/>
            <a:p>
              <a:pPr>
                <a:defRPr/>
              </a:pPr>
              <a:r>
                <a:rPr lang="en-US" sz="1400" dirty="0">
                  <a:solidFill>
                    <a:schemeClr val="tx1"/>
                  </a:solidFill>
                  <a:latin typeface="+mn-lt"/>
                </a:rPr>
                <a:t>TABLE ACCESS SALES</a:t>
              </a:r>
              <a:endParaRPr lang="en-US" sz="1400" dirty="0">
                <a:latin typeface="+mn-lt"/>
              </a:endParaRPr>
            </a:p>
          </p:txBody>
        </p:sp>
        <p:sp>
          <p:nvSpPr>
            <p:cNvPr id="5" name="Rounded Rectangle 4"/>
            <p:cNvSpPr/>
            <p:nvPr/>
          </p:nvSpPr>
          <p:spPr bwMode="auto">
            <a:xfrm>
              <a:off x="4876791" y="5452553"/>
              <a:ext cx="1828800" cy="457200"/>
            </a:xfrm>
            <a:prstGeom prst="roundRect">
              <a:avLst/>
            </a:prstGeom>
            <a:solidFill>
              <a:srgbClr val="9FB3A9"/>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2075" tIns="46038" rIns="92075" bIns="46038" anchor="ctr">
              <a:prstTxWarp prst="textNoShape">
                <a:avLst/>
              </a:prstTxWarp>
            </a:bodyPr>
            <a:lstStyle/>
            <a:p>
              <a:pPr>
                <a:defRPr/>
              </a:pPr>
              <a:r>
                <a:rPr lang="en-US" sz="1400" dirty="0">
                  <a:solidFill>
                    <a:schemeClr val="tx1"/>
                  </a:solidFill>
                  <a:latin typeface="+mn-lt"/>
                </a:rPr>
                <a:t>TABLE ACCESS PRODUCTS</a:t>
              </a:r>
              <a:endParaRPr lang="en-US" sz="1400" dirty="0">
                <a:latin typeface="+mn-lt"/>
              </a:endParaRPr>
            </a:p>
          </p:txBody>
        </p:sp>
        <p:sp>
          <p:nvSpPr>
            <p:cNvPr id="26640" name="Text Box 4"/>
            <p:cNvSpPr txBox="1">
              <a:spLocks noChangeArrowheads="1"/>
            </p:cNvSpPr>
            <p:nvPr/>
          </p:nvSpPr>
          <p:spPr bwMode="auto">
            <a:xfrm>
              <a:off x="4724391" y="3327420"/>
              <a:ext cx="4191000" cy="3119658"/>
            </a:xfrm>
            <a:prstGeom prst="rect">
              <a:avLst/>
            </a:prstGeom>
            <a:noFill/>
            <a:ln w="9525">
              <a:noFill/>
              <a:miter lim="800000"/>
              <a:headEnd/>
              <a:tailEnd/>
            </a:ln>
          </p:spPr>
          <p:txBody>
            <a:bodyPr wrap="square" lIns="92075" tIns="46038" rIns="92075" bIns="46038">
              <a:prstTxWarp prst="textNoShape">
                <a:avLst/>
              </a:prstTxWarp>
              <a:spAutoFit/>
            </a:bodyPr>
            <a:lstStyle/>
            <a:p>
              <a:r>
                <a:rPr lang="en-US" sz="2000" b="0" dirty="0">
                  <a:solidFill>
                    <a:schemeClr val="tx1"/>
                  </a:solidFill>
                </a:rPr>
                <a:t>Tree-shaped representation of plan</a:t>
              </a:r>
            </a:p>
            <a:p>
              <a:r>
                <a:rPr lang="en-US" dirty="0">
                  <a:solidFill>
                    <a:schemeClr val="tx1"/>
                  </a:solidFill>
                  <a:latin typeface="Arial Unicode MS" charset="0"/>
                </a:rPr>
                <a:t/>
              </a:r>
              <a:br>
                <a:rPr lang="en-US" dirty="0">
                  <a:solidFill>
                    <a:schemeClr val="tx1"/>
                  </a:solidFill>
                  <a:latin typeface="Arial Unicode MS" charset="0"/>
                </a:rPr>
              </a:br>
              <a:r>
                <a:rPr lang="en-US" dirty="0">
                  <a:solidFill>
                    <a:schemeClr val="tx1"/>
                  </a:solidFill>
                  <a:latin typeface="Arial Unicode MS" charset="0"/>
                </a:rPr>
                <a:t/>
              </a:r>
              <a:br>
                <a:rPr lang="en-US" dirty="0">
                  <a:solidFill>
                    <a:schemeClr val="tx1"/>
                  </a:solidFill>
                  <a:latin typeface="Arial Unicode MS" charset="0"/>
                </a:rPr>
              </a:br>
              <a:r>
                <a:rPr lang="en-US" dirty="0">
                  <a:solidFill>
                    <a:schemeClr val="tx1"/>
                  </a:solidFill>
                  <a:latin typeface="Arial Unicode MS" charset="0"/>
                </a:rPr>
                <a:t/>
              </a:r>
              <a:br>
                <a:rPr lang="en-US" dirty="0">
                  <a:solidFill>
                    <a:schemeClr val="tx1"/>
                  </a:solidFill>
                  <a:latin typeface="Arial Unicode MS" charset="0"/>
                </a:rPr>
              </a:br>
              <a:endParaRPr lang="en-US" dirty="0">
                <a:solidFill>
                  <a:schemeClr val="tx1"/>
                </a:solidFill>
                <a:latin typeface="Arial Unicode MS" charset="0"/>
              </a:endParaRPr>
            </a:p>
            <a:p>
              <a:r>
                <a:rPr lang="en-US" dirty="0">
                  <a:solidFill>
                    <a:schemeClr val="tx1"/>
                  </a:solidFill>
                  <a:latin typeface="Arial Unicode MS" charset="0"/>
                </a:rPr>
                <a:t>                         </a:t>
              </a:r>
              <a:br>
                <a:rPr lang="en-US" dirty="0">
                  <a:solidFill>
                    <a:schemeClr val="tx1"/>
                  </a:solidFill>
                  <a:latin typeface="Arial Unicode MS" charset="0"/>
                </a:rPr>
              </a:br>
              <a:endParaRPr lang="en-US" dirty="0">
                <a:solidFill>
                  <a:schemeClr val="tx1"/>
                </a:solidFill>
                <a:latin typeface="Arial Unicode MS" charset="0"/>
              </a:endParaRPr>
            </a:p>
          </p:txBody>
        </p:sp>
        <p:cxnSp>
          <p:nvCxnSpPr>
            <p:cNvPr id="26641" name="Straight Connector 10"/>
            <p:cNvCxnSpPr>
              <a:cxnSpLocks noChangeShapeType="1"/>
            </p:cNvCxnSpPr>
            <p:nvPr/>
          </p:nvCxnSpPr>
          <p:spPr bwMode="auto">
            <a:xfrm rot="5400000">
              <a:off x="6616692" y="4356122"/>
              <a:ext cx="321732" cy="8466"/>
            </a:xfrm>
            <a:prstGeom prst="line">
              <a:avLst/>
            </a:prstGeom>
            <a:noFill/>
            <a:ln w="28575">
              <a:solidFill>
                <a:schemeClr val="tx1"/>
              </a:solidFill>
              <a:round/>
              <a:headEnd/>
              <a:tailEnd/>
            </a:ln>
          </p:spPr>
        </p:cxnSp>
        <p:cxnSp>
          <p:nvCxnSpPr>
            <p:cNvPr id="26642" name="Straight Connector 13"/>
            <p:cNvCxnSpPr>
              <a:cxnSpLocks noChangeShapeType="1"/>
            </p:cNvCxnSpPr>
            <p:nvPr/>
          </p:nvCxnSpPr>
          <p:spPr bwMode="auto">
            <a:xfrm rot="5400000">
              <a:off x="6629391" y="4995353"/>
              <a:ext cx="304800" cy="0"/>
            </a:xfrm>
            <a:prstGeom prst="line">
              <a:avLst/>
            </a:prstGeom>
            <a:noFill/>
            <a:ln w="28575">
              <a:solidFill>
                <a:schemeClr val="tx1"/>
              </a:solidFill>
              <a:round/>
              <a:headEnd/>
              <a:tailEnd/>
            </a:ln>
          </p:spPr>
        </p:cxnSp>
        <p:cxnSp>
          <p:nvCxnSpPr>
            <p:cNvPr id="26643" name="Straight Connector 15"/>
            <p:cNvCxnSpPr>
              <a:cxnSpLocks noChangeShapeType="1"/>
            </p:cNvCxnSpPr>
            <p:nvPr/>
          </p:nvCxnSpPr>
          <p:spPr bwMode="auto">
            <a:xfrm>
              <a:off x="6019791" y="5147753"/>
              <a:ext cx="1600200" cy="0"/>
            </a:xfrm>
            <a:prstGeom prst="line">
              <a:avLst/>
            </a:prstGeom>
            <a:noFill/>
            <a:ln w="28575">
              <a:solidFill>
                <a:schemeClr val="tx1"/>
              </a:solidFill>
              <a:round/>
              <a:headEnd/>
              <a:tailEnd/>
            </a:ln>
          </p:spPr>
        </p:cxnSp>
        <p:cxnSp>
          <p:nvCxnSpPr>
            <p:cNvPr id="26644" name="Straight Connector 17"/>
            <p:cNvCxnSpPr>
              <a:cxnSpLocks noChangeShapeType="1"/>
            </p:cNvCxnSpPr>
            <p:nvPr/>
          </p:nvCxnSpPr>
          <p:spPr bwMode="auto">
            <a:xfrm rot="5400000">
              <a:off x="5867391" y="5300153"/>
              <a:ext cx="304800" cy="0"/>
            </a:xfrm>
            <a:prstGeom prst="line">
              <a:avLst/>
            </a:prstGeom>
            <a:noFill/>
            <a:ln w="28575">
              <a:solidFill>
                <a:schemeClr val="tx1"/>
              </a:solidFill>
              <a:round/>
              <a:headEnd/>
              <a:tailEnd/>
            </a:ln>
          </p:spPr>
        </p:cxnSp>
        <p:cxnSp>
          <p:nvCxnSpPr>
            <p:cNvPr id="26645" name="Straight Connector 18"/>
            <p:cNvCxnSpPr>
              <a:cxnSpLocks noChangeShapeType="1"/>
            </p:cNvCxnSpPr>
            <p:nvPr/>
          </p:nvCxnSpPr>
          <p:spPr bwMode="auto">
            <a:xfrm rot="5400000">
              <a:off x="7467591" y="5300153"/>
              <a:ext cx="304800" cy="0"/>
            </a:xfrm>
            <a:prstGeom prst="line">
              <a:avLst/>
            </a:prstGeom>
            <a:noFill/>
            <a:ln w="28575">
              <a:solidFill>
                <a:schemeClr val="tx1"/>
              </a:solidFill>
              <a:round/>
              <a:headEnd/>
              <a:tailEnd/>
            </a:ln>
          </p:spPr>
        </p:cxnSp>
      </p:grpSp>
      <p:pic>
        <p:nvPicPr>
          <p:cNvPr id="15" name="Picture 14" descr="basic_plan_HJ_sales_product.png"/>
          <p:cNvPicPr>
            <a:picLocks noChangeAspect="1"/>
          </p:cNvPicPr>
          <p:nvPr/>
        </p:nvPicPr>
        <p:blipFill>
          <a:blip r:embed="rId2" cstate="print"/>
          <a:stretch>
            <a:fillRect/>
          </a:stretch>
        </p:blipFill>
        <p:spPr>
          <a:xfrm>
            <a:off x="600226" y="2889702"/>
            <a:ext cx="3706295" cy="136797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164"/>
          <p:cNvSpPr>
            <a:spLocks noChangeArrowheads="1"/>
          </p:cNvSpPr>
          <p:nvPr/>
        </p:nvSpPr>
        <p:spPr bwMode="auto">
          <a:xfrm>
            <a:off x="7254240" y="845820"/>
            <a:ext cx="1610995" cy="3494246"/>
          </a:xfrm>
          <a:prstGeom prst="roundRect">
            <a:avLst>
              <a:gd name="adj" fmla="val 16667"/>
            </a:avLst>
          </a:prstGeom>
          <a:gradFill rotWithShape="1">
            <a:gsLst>
              <a:gs pos="0">
                <a:srgbClr val="0070C0"/>
              </a:gs>
              <a:gs pos="100000">
                <a:srgbClr val="000000"/>
              </a:gs>
            </a:gsLst>
            <a:path path="rect">
              <a:fillToRect r="100000" b="10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Arial" pitchFamily="34" charset="0"/>
              </a:rPr>
              <a:t>Sales Table</a:t>
            </a:r>
          </a:p>
        </p:txBody>
      </p:sp>
      <p:grpSp>
        <p:nvGrpSpPr>
          <p:cNvPr id="2" name="Group 2"/>
          <p:cNvGrpSpPr>
            <a:grpSpLocks/>
          </p:cNvGrpSpPr>
          <p:nvPr/>
        </p:nvGrpSpPr>
        <p:grpSpPr bwMode="auto">
          <a:xfrm>
            <a:off x="7456488" y="1210957"/>
            <a:ext cx="1195388" cy="3040500"/>
            <a:chOff x="341" y="1217"/>
            <a:chExt cx="753" cy="1966"/>
          </a:xfrm>
        </p:grpSpPr>
        <p:sp>
          <p:nvSpPr>
            <p:cNvPr id="917564" name="AutoShape 60"/>
            <p:cNvSpPr>
              <a:spLocks noChangeArrowheads="1"/>
            </p:cNvSpPr>
            <p:nvPr/>
          </p:nvSpPr>
          <p:spPr bwMode="auto">
            <a:xfrm>
              <a:off x="341" y="2360"/>
              <a:ext cx="753" cy="252"/>
            </a:xfrm>
            <a:prstGeom prst="roundRect">
              <a:avLst>
                <a:gd name="adj" fmla="val 16667"/>
              </a:avLst>
            </a:prstGeom>
            <a:gradFill rotWithShape="1">
              <a:gsLst>
                <a:gs pos="0">
                  <a:schemeClr val="bg1"/>
                </a:gs>
                <a:gs pos="100000">
                  <a:schemeClr val="accent2"/>
                </a:gs>
              </a:gsLst>
              <a:path path="rect">
                <a:fillToRect r="100000" b="10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nSpc>
                  <a:spcPct val="100000"/>
                </a:lnSpc>
                <a:spcBef>
                  <a:spcPct val="0"/>
                </a:spcBef>
                <a:buClrTx/>
                <a:defRPr/>
              </a:pPr>
              <a:r>
                <a:rPr lang="en-US" sz="1000" dirty="0">
                  <a:solidFill>
                    <a:srgbClr val="000000"/>
                  </a:solidFill>
                  <a:effectLst>
                    <a:outerShdw blurRad="38100" dist="38100" dir="2700000" algn="tl">
                      <a:srgbClr val="C0C0C0"/>
                    </a:outerShdw>
                  </a:effectLst>
                  <a:ea typeface="ＭＳ Ｐゴシック" pitchFamily="-108" charset="-128"/>
                </a:rPr>
                <a:t>May 22</a:t>
              </a:r>
              <a:r>
                <a:rPr lang="en-US" sz="1000" baseline="30000" dirty="0">
                  <a:solidFill>
                    <a:srgbClr val="000000"/>
                  </a:solidFill>
                  <a:effectLst>
                    <a:outerShdw blurRad="38100" dist="38100" dir="2700000" algn="tl">
                      <a:srgbClr val="C0C0C0"/>
                    </a:outerShdw>
                  </a:effectLst>
                  <a:ea typeface="ＭＳ Ｐゴシック" pitchFamily="-108" charset="-128"/>
                </a:rPr>
                <a:t>nd</a:t>
              </a:r>
              <a:r>
                <a:rPr lang="en-US" sz="1000" dirty="0">
                  <a:solidFill>
                    <a:srgbClr val="000000"/>
                  </a:solidFill>
                  <a:effectLst>
                    <a:outerShdw blurRad="38100" dist="38100" dir="2700000" algn="tl">
                      <a:srgbClr val="C0C0C0"/>
                    </a:outerShdw>
                  </a:effectLst>
                  <a:ea typeface="ＭＳ Ｐゴシック" pitchFamily="-108" charset="-128"/>
                </a:rPr>
                <a:t> </a:t>
              </a:r>
              <a:r>
                <a:rPr lang="en-US" sz="1000" dirty="0" smtClean="0">
                  <a:solidFill>
                    <a:srgbClr val="000000"/>
                  </a:solidFill>
                  <a:effectLst>
                    <a:outerShdw blurRad="38100" dist="38100" dir="2700000" algn="tl">
                      <a:srgbClr val="C0C0C0"/>
                    </a:outerShdw>
                  </a:effectLst>
                  <a:ea typeface="ＭＳ Ｐゴシック" pitchFamily="-108" charset="-128"/>
                </a:rPr>
                <a:t>2012</a:t>
              </a:r>
              <a:endParaRPr lang="en-US" sz="1000" dirty="0">
                <a:solidFill>
                  <a:srgbClr val="000000"/>
                </a:solidFill>
                <a:effectLst>
                  <a:outerShdw blurRad="38100" dist="38100" dir="2700000" algn="tl">
                    <a:srgbClr val="C0C0C0"/>
                  </a:outerShdw>
                </a:effectLst>
                <a:ea typeface="ＭＳ Ｐゴシック" pitchFamily="-108" charset="-128"/>
              </a:endParaRPr>
            </a:p>
          </p:txBody>
        </p:sp>
        <p:sp>
          <p:nvSpPr>
            <p:cNvPr id="917565" name="AutoShape 61"/>
            <p:cNvSpPr>
              <a:spLocks noChangeArrowheads="1"/>
            </p:cNvSpPr>
            <p:nvPr/>
          </p:nvSpPr>
          <p:spPr bwMode="auto">
            <a:xfrm>
              <a:off x="341" y="2646"/>
              <a:ext cx="753" cy="251"/>
            </a:xfrm>
            <a:prstGeom prst="roundRect">
              <a:avLst>
                <a:gd name="adj" fmla="val 16667"/>
              </a:avLst>
            </a:prstGeom>
            <a:gradFill rotWithShape="1">
              <a:gsLst>
                <a:gs pos="0">
                  <a:schemeClr val="bg1"/>
                </a:gs>
                <a:gs pos="100000">
                  <a:schemeClr val="accent2"/>
                </a:gs>
              </a:gsLst>
              <a:path path="rect">
                <a:fillToRect r="100000" b="10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nSpc>
                  <a:spcPct val="100000"/>
                </a:lnSpc>
                <a:spcBef>
                  <a:spcPct val="0"/>
                </a:spcBef>
                <a:buClrTx/>
                <a:defRPr/>
              </a:pPr>
              <a:r>
                <a:rPr lang="en-US" sz="1000" dirty="0">
                  <a:solidFill>
                    <a:srgbClr val="000000"/>
                  </a:solidFill>
                  <a:effectLst>
                    <a:outerShdw blurRad="38100" dist="38100" dir="2700000" algn="tl">
                      <a:srgbClr val="C0C0C0"/>
                    </a:outerShdw>
                  </a:effectLst>
                  <a:ea typeface="ＭＳ Ｐゴシック" pitchFamily="-108" charset="-128"/>
                </a:rPr>
                <a:t>May 23</a:t>
              </a:r>
              <a:r>
                <a:rPr lang="en-US" sz="1000" baseline="30000" dirty="0">
                  <a:solidFill>
                    <a:srgbClr val="000000"/>
                  </a:solidFill>
                  <a:effectLst>
                    <a:outerShdw blurRad="38100" dist="38100" dir="2700000" algn="tl">
                      <a:srgbClr val="C0C0C0"/>
                    </a:outerShdw>
                  </a:effectLst>
                  <a:ea typeface="ＭＳ Ｐゴシック" pitchFamily="-108" charset="-128"/>
                </a:rPr>
                <a:t>rd</a:t>
              </a:r>
              <a:r>
                <a:rPr lang="en-US" sz="1000" dirty="0">
                  <a:solidFill>
                    <a:srgbClr val="000000"/>
                  </a:solidFill>
                  <a:effectLst>
                    <a:outerShdw blurRad="38100" dist="38100" dir="2700000" algn="tl">
                      <a:srgbClr val="C0C0C0"/>
                    </a:outerShdw>
                  </a:effectLst>
                  <a:ea typeface="ＭＳ Ｐゴシック" pitchFamily="-108" charset="-128"/>
                </a:rPr>
                <a:t> </a:t>
              </a:r>
              <a:r>
                <a:rPr lang="en-US" sz="1000" dirty="0" smtClean="0">
                  <a:solidFill>
                    <a:srgbClr val="000000"/>
                  </a:solidFill>
                  <a:effectLst>
                    <a:outerShdw blurRad="38100" dist="38100" dir="2700000" algn="tl">
                      <a:srgbClr val="C0C0C0"/>
                    </a:outerShdw>
                  </a:effectLst>
                  <a:ea typeface="ＭＳ Ｐゴシック" pitchFamily="-108" charset="-128"/>
                </a:rPr>
                <a:t>2012</a:t>
              </a:r>
              <a:endParaRPr lang="en-US" sz="1000" dirty="0">
                <a:solidFill>
                  <a:srgbClr val="000000"/>
                </a:solidFill>
                <a:effectLst>
                  <a:outerShdw blurRad="38100" dist="38100" dir="2700000" algn="tl">
                    <a:srgbClr val="C0C0C0"/>
                  </a:outerShdw>
                </a:effectLst>
                <a:ea typeface="ＭＳ Ｐゴシック" pitchFamily="-108" charset="-128"/>
              </a:endParaRPr>
            </a:p>
          </p:txBody>
        </p:sp>
        <p:sp>
          <p:nvSpPr>
            <p:cNvPr id="917566" name="AutoShape 62"/>
            <p:cNvSpPr>
              <a:spLocks noChangeArrowheads="1"/>
            </p:cNvSpPr>
            <p:nvPr/>
          </p:nvSpPr>
          <p:spPr bwMode="auto">
            <a:xfrm>
              <a:off x="341" y="2932"/>
              <a:ext cx="753" cy="251"/>
            </a:xfrm>
            <a:prstGeom prst="roundRect">
              <a:avLst>
                <a:gd name="adj" fmla="val 16667"/>
              </a:avLst>
            </a:prstGeom>
            <a:gradFill rotWithShape="1">
              <a:gsLst>
                <a:gs pos="0">
                  <a:schemeClr val="bg1"/>
                </a:gs>
                <a:gs pos="100000">
                  <a:schemeClr val="accent2"/>
                </a:gs>
              </a:gsLst>
              <a:path path="rect">
                <a:fillToRect r="100000" b="10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nSpc>
                  <a:spcPct val="100000"/>
                </a:lnSpc>
                <a:spcBef>
                  <a:spcPct val="0"/>
                </a:spcBef>
                <a:buClrTx/>
                <a:defRPr/>
              </a:pPr>
              <a:r>
                <a:rPr lang="en-US" sz="1000" dirty="0">
                  <a:solidFill>
                    <a:srgbClr val="000000"/>
                  </a:solidFill>
                  <a:effectLst>
                    <a:outerShdw blurRad="38100" dist="38100" dir="2700000" algn="tl">
                      <a:srgbClr val="C0C0C0"/>
                    </a:outerShdw>
                  </a:effectLst>
                  <a:ea typeface="ＭＳ Ｐゴシック" pitchFamily="-108" charset="-128"/>
                </a:rPr>
                <a:t>May 24</a:t>
              </a:r>
              <a:r>
                <a:rPr lang="en-US" sz="1000" baseline="30000" dirty="0">
                  <a:solidFill>
                    <a:srgbClr val="000000"/>
                  </a:solidFill>
                  <a:effectLst>
                    <a:outerShdw blurRad="38100" dist="38100" dir="2700000" algn="tl">
                      <a:srgbClr val="C0C0C0"/>
                    </a:outerShdw>
                  </a:effectLst>
                  <a:ea typeface="ＭＳ Ｐゴシック" pitchFamily="-108" charset="-128"/>
                </a:rPr>
                <a:t>th</a:t>
              </a:r>
              <a:r>
                <a:rPr lang="en-US" sz="1000" dirty="0">
                  <a:solidFill>
                    <a:srgbClr val="000000"/>
                  </a:solidFill>
                  <a:effectLst>
                    <a:outerShdw blurRad="38100" dist="38100" dir="2700000" algn="tl">
                      <a:srgbClr val="C0C0C0"/>
                    </a:outerShdw>
                  </a:effectLst>
                  <a:ea typeface="ＭＳ Ｐゴシック" pitchFamily="-108" charset="-128"/>
                </a:rPr>
                <a:t> </a:t>
              </a:r>
              <a:r>
                <a:rPr lang="en-US" sz="1000" dirty="0" smtClean="0">
                  <a:solidFill>
                    <a:srgbClr val="000000"/>
                  </a:solidFill>
                  <a:effectLst>
                    <a:outerShdw blurRad="38100" dist="38100" dir="2700000" algn="tl">
                      <a:srgbClr val="C0C0C0"/>
                    </a:outerShdw>
                  </a:effectLst>
                  <a:ea typeface="ＭＳ Ｐゴシック" pitchFamily="-108" charset="-128"/>
                </a:rPr>
                <a:t>2012</a:t>
              </a:r>
              <a:endParaRPr lang="en-US" sz="1000" dirty="0">
                <a:solidFill>
                  <a:srgbClr val="000000"/>
                </a:solidFill>
                <a:effectLst>
                  <a:outerShdw blurRad="38100" dist="38100" dir="2700000" algn="tl">
                    <a:srgbClr val="C0C0C0"/>
                  </a:outerShdw>
                </a:effectLst>
                <a:ea typeface="ＭＳ Ｐゴシック" pitchFamily="-108" charset="-128"/>
              </a:endParaRPr>
            </a:p>
          </p:txBody>
        </p:sp>
        <p:sp>
          <p:nvSpPr>
            <p:cNvPr id="917568" name="AutoShape 64"/>
            <p:cNvSpPr>
              <a:spLocks noChangeArrowheads="1"/>
            </p:cNvSpPr>
            <p:nvPr/>
          </p:nvSpPr>
          <p:spPr bwMode="auto">
            <a:xfrm>
              <a:off x="341" y="1217"/>
              <a:ext cx="753" cy="252"/>
            </a:xfrm>
            <a:prstGeom prst="roundRect">
              <a:avLst>
                <a:gd name="adj" fmla="val 16667"/>
              </a:avLst>
            </a:prstGeom>
            <a:gradFill rotWithShape="1">
              <a:gsLst>
                <a:gs pos="0">
                  <a:schemeClr val="bg1"/>
                </a:gs>
                <a:gs pos="100000">
                  <a:schemeClr val="accent2"/>
                </a:gs>
              </a:gsLst>
              <a:path path="rect">
                <a:fillToRect r="100000" b="10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nSpc>
                  <a:spcPct val="100000"/>
                </a:lnSpc>
                <a:spcBef>
                  <a:spcPct val="0"/>
                </a:spcBef>
                <a:buClrTx/>
                <a:defRPr/>
              </a:pPr>
              <a:r>
                <a:rPr lang="en-US" sz="1000" dirty="0">
                  <a:solidFill>
                    <a:srgbClr val="000000"/>
                  </a:solidFill>
                  <a:effectLst>
                    <a:outerShdw blurRad="38100" dist="38100" dir="2700000" algn="tl">
                      <a:srgbClr val="C0C0C0"/>
                    </a:outerShdw>
                  </a:effectLst>
                  <a:ea typeface="ＭＳ Ｐゴシック" pitchFamily="-108" charset="-128"/>
                </a:rPr>
                <a:t>May 18</a:t>
              </a:r>
              <a:r>
                <a:rPr lang="en-US" sz="1000" baseline="30000" dirty="0">
                  <a:solidFill>
                    <a:srgbClr val="000000"/>
                  </a:solidFill>
                  <a:effectLst>
                    <a:outerShdw blurRad="38100" dist="38100" dir="2700000" algn="tl">
                      <a:srgbClr val="C0C0C0"/>
                    </a:outerShdw>
                  </a:effectLst>
                  <a:ea typeface="ＭＳ Ｐゴシック" pitchFamily="-108" charset="-128"/>
                </a:rPr>
                <a:t>th</a:t>
              </a:r>
              <a:r>
                <a:rPr lang="en-US" sz="1000" dirty="0">
                  <a:solidFill>
                    <a:srgbClr val="000000"/>
                  </a:solidFill>
                  <a:effectLst>
                    <a:outerShdw blurRad="38100" dist="38100" dir="2700000" algn="tl">
                      <a:srgbClr val="C0C0C0"/>
                    </a:outerShdw>
                  </a:effectLst>
                  <a:ea typeface="ＭＳ Ｐゴシック" pitchFamily="-108" charset="-128"/>
                </a:rPr>
                <a:t> </a:t>
              </a:r>
              <a:r>
                <a:rPr lang="en-US" sz="1000" dirty="0" smtClean="0">
                  <a:solidFill>
                    <a:srgbClr val="000000"/>
                  </a:solidFill>
                  <a:effectLst>
                    <a:outerShdw blurRad="38100" dist="38100" dir="2700000" algn="tl">
                      <a:srgbClr val="C0C0C0"/>
                    </a:outerShdw>
                  </a:effectLst>
                  <a:ea typeface="ＭＳ Ｐゴシック" pitchFamily="-108" charset="-128"/>
                </a:rPr>
                <a:t>2012</a:t>
              </a:r>
              <a:endParaRPr lang="en-US" sz="1000" dirty="0">
                <a:solidFill>
                  <a:srgbClr val="000000"/>
                </a:solidFill>
                <a:effectLst>
                  <a:outerShdw blurRad="38100" dist="38100" dir="2700000" algn="tl">
                    <a:srgbClr val="C0C0C0"/>
                  </a:outerShdw>
                </a:effectLst>
                <a:ea typeface="ＭＳ Ｐゴシック" pitchFamily="-108" charset="-128"/>
              </a:endParaRPr>
            </a:p>
          </p:txBody>
        </p:sp>
        <p:sp>
          <p:nvSpPr>
            <p:cNvPr id="917569" name="AutoShape 65"/>
            <p:cNvSpPr>
              <a:spLocks noChangeArrowheads="1"/>
            </p:cNvSpPr>
            <p:nvPr/>
          </p:nvSpPr>
          <p:spPr bwMode="auto">
            <a:xfrm>
              <a:off x="341" y="1502"/>
              <a:ext cx="753" cy="252"/>
            </a:xfrm>
            <a:prstGeom prst="roundRect">
              <a:avLst>
                <a:gd name="adj" fmla="val 16667"/>
              </a:avLst>
            </a:prstGeom>
            <a:gradFill rotWithShape="1">
              <a:gsLst>
                <a:gs pos="0">
                  <a:schemeClr val="bg1"/>
                </a:gs>
                <a:gs pos="100000">
                  <a:schemeClr val="accent2"/>
                </a:gs>
              </a:gsLst>
              <a:path path="rect">
                <a:fillToRect r="100000" b="10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nSpc>
                  <a:spcPct val="100000"/>
                </a:lnSpc>
                <a:spcBef>
                  <a:spcPct val="0"/>
                </a:spcBef>
                <a:buClrTx/>
                <a:defRPr/>
              </a:pPr>
              <a:r>
                <a:rPr lang="en-US" sz="1000" dirty="0">
                  <a:solidFill>
                    <a:srgbClr val="000000"/>
                  </a:solidFill>
                  <a:effectLst>
                    <a:outerShdw blurRad="38100" dist="38100" dir="2700000" algn="tl">
                      <a:srgbClr val="C0C0C0"/>
                    </a:outerShdw>
                  </a:effectLst>
                  <a:ea typeface="ＭＳ Ｐゴシック" pitchFamily="-108" charset="-128"/>
                </a:rPr>
                <a:t>May 19</a:t>
              </a:r>
              <a:r>
                <a:rPr lang="en-US" sz="1000" baseline="30000" dirty="0">
                  <a:solidFill>
                    <a:srgbClr val="000000"/>
                  </a:solidFill>
                  <a:effectLst>
                    <a:outerShdw blurRad="38100" dist="38100" dir="2700000" algn="tl">
                      <a:srgbClr val="C0C0C0"/>
                    </a:outerShdw>
                  </a:effectLst>
                  <a:ea typeface="ＭＳ Ｐゴシック" pitchFamily="-108" charset="-128"/>
                </a:rPr>
                <a:t>th</a:t>
              </a:r>
              <a:r>
                <a:rPr lang="en-US" sz="1000" dirty="0">
                  <a:solidFill>
                    <a:srgbClr val="000000"/>
                  </a:solidFill>
                  <a:effectLst>
                    <a:outerShdw blurRad="38100" dist="38100" dir="2700000" algn="tl">
                      <a:srgbClr val="C0C0C0"/>
                    </a:outerShdw>
                  </a:effectLst>
                  <a:ea typeface="ＭＳ Ｐゴシック" pitchFamily="-108" charset="-128"/>
                </a:rPr>
                <a:t> </a:t>
              </a:r>
              <a:r>
                <a:rPr lang="en-US" sz="1000" dirty="0" smtClean="0">
                  <a:solidFill>
                    <a:srgbClr val="000000"/>
                  </a:solidFill>
                  <a:effectLst>
                    <a:outerShdw blurRad="38100" dist="38100" dir="2700000" algn="tl">
                      <a:srgbClr val="C0C0C0"/>
                    </a:outerShdw>
                  </a:effectLst>
                  <a:ea typeface="ＭＳ Ｐゴシック" pitchFamily="-108" charset="-128"/>
                </a:rPr>
                <a:t>2012</a:t>
              </a:r>
              <a:endParaRPr lang="en-US" sz="1000" dirty="0">
                <a:solidFill>
                  <a:srgbClr val="000000"/>
                </a:solidFill>
                <a:effectLst>
                  <a:outerShdw blurRad="38100" dist="38100" dir="2700000" algn="tl">
                    <a:srgbClr val="C0C0C0"/>
                  </a:outerShdw>
                </a:effectLst>
                <a:ea typeface="ＭＳ Ｐゴシック" pitchFamily="-108" charset="-128"/>
              </a:endParaRPr>
            </a:p>
          </p:txBody>
        </p:sp>
        <p:sp>
          <p:nvSpPr>
            <p:cNvPr id="917570" name="AutoShape 66"/>
            <p:cNvSpPr>
              <a:spLocks noChangeArrowheads="1"/>
            </p:cNvSpPr>
            <p:nvPr/>
          </p:nvSpPr>
          <p:spPr bwMode="auto">
            <a:xfrm>
              <a:off x="341" y="1788"/>
              <a:ext cx="753" cy="252"/>
            </a:xfrm>
            <a:prstGeom prst="roundRect">
              <a:avLst>
                <a:gd name="adj" fmla="val 16667"/>
              </a:avLst>
            </a:prstGeom>
            <a:gradFill rotWithShape="1">
              <a:gsLst>
                <a:gs pos="0">
                  <a:schemeClr val="bg1"/>
                </a:gs>
                <a:gs pos="100000">
                  <a:schemeClr val="accent2"/>
                </a:gs>
              </a:gsLst>
              <a:path path="rect">
                <a:fillToRect r="100000" b="10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nSpc>
                  <a:spcPct val="100000"/>
                </a:lnSpc>
                <a:spcBef>
                  <a:spcPct val="0"/>
                </a:spcBef>
                <a:buClrTx/>
                <a:defRPr/>
              </a:pPr>
              <a:r>
                <a:rPr lang="en-US" sz="1000" dirty="0">
                  <a:solidFill>
                    <a:srgbClr val="000000"/>
                  </a:solidFill>
                  <a:effectLst>
                    <a:outerShdw blurRad="38100" dist="38100" dir="2700000" algn="tl">
                      <a:srgbClr val="C0C0C0"/>
                    </a:outerShdw>
                  </a:effectLst>
                  <a:ea typeface="ＭＳ Ｐゴシック" pitchFamily="-108" charset="-128"/>
                </a:rPr>
                <a:t>May 20</a:t>
              </a:r>
              <a:r>
                <a:rPr lang="en-US" sz="1000" baseline="30000" dirty="0">
                  <a:solidFill>
                    <a:srgbClr val="000000"/>
                  </a:solidFill>
                  <a:effectLst>
                    <a:outerShdw blurRad="38100" dist="38100" dir="2700000" algn="tl">
                      <a:srgbClr val="C0C0C0"/>
                    </a:outerShdw>
                  </a:effectLst>
                  <a:ea typeface="ＭＳ Ｐゴシック" pitchFamily="-108" charset="-128"/>
                </a:rPr>
                <a:t>th</a:t>
              </a:r>
              <a:r>
                <a:rPr lang="en-US" sz="1000" dirty="0">
                  <a:solidFill>
                    <a:srgbClr val="000000"/>
                  </a:solidFill>
                  <a:effectLst>
                    <a:outerShdw blurRad="38100" dist="38100" dir="2700000" algn="tl">
                      <a:srgbClr val="C0C0C0"/>
                    </a:outerShdw>
                  </a:effectLst>
                  <a:ea typeface="ＭＳ Ｐゴシック" pitchFamily="-108" charset="-128"/>
                </a:rPr>
                <a:t> </a:t>
              </a:r>
              <a:r>
                <a:rPr lang="en-US" sz="1000" dirty="0" smtClean="0">
                  <a:solidFill>
                    <a:srgbClr val="000000"/>
                  </a:solidFill>
                  <a:effectLst>
                    <a:outerShdw blurRad="38100" dist="38100" dir="2700000" algn="tl">
                      <a:srgbClr val="C0C0C0"/>
                    </a:outerShdw>
                  </a:effectLst>
                  <a:ea typeface="ＭＳ Ｐゴシック" pitchFamily="-108" charset="-128"/>
                </a:rPr>
                <a:t>2012</a:t>
              </a:r>
              <a:endParaRPr lang="en-US" sz="1000" dirty="0">
                <a:solidFill>
                  <a:srgbClr val="000000"/>
                </a:solidFill>
                <a:effectLst>
                  <a:outerShdw blurRad="38100" dist="38100" dir="2700000" algn="tl">
                    <a:srgbClr val="C0C0C0"/>
                  </a:outerShdw>
                </a:effectLst>
                <a:ea typeface="ＭＳ Ｐゴシック" pitchFamily="-108" charset="-128"/>
              </a:endParaRPr>
            </a:p>
          </p:txBody>
        </p:sp>
        <p:sp>
          <p:nvSpPr>
            <p:cNvPr id="917571" name="AutoShape 67"/>
            <p:cNvSpPr>
              <a:spLocks noChangeArrowheads="1"/>
            </p:cNvSpPr>
            <p:nvPr/>
          </p:nvSpPr>
          <p:spPr bwMode="auto">
            <a:xfrm>
              <a:off x="341" y="2074"/>
              <a:ext cx="753" cy="252"/>
            </a:xfrm>
            <a:prstGeom prst="roundRect">
              <a:avLst>
                <a:gd name="adj" fmla="val 16667"/>
              </a:avLst>
            </a:prstGeom>
            <a:gradFill rotWithShape="1">
              <a:gsLst>
                <a:gs pos="0">
                  <a:schemeClr val="bg1"/>
                </a:gs>
                <a:gs pos="100000">
                  <a:schemeClr val="accent2"/>
                </a:gs>
              </a:gsLst>
              <a:path path="rect">
                <a:fillToRect r="100000" b="10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nSpc>
                  <a:spcPct val="100000"/>
                </a:lnSpc>
                <a:spcBef>
                  <a:spcPct val="0"/>
                </a:spcBef>
                <a:buClrTx/>
                <a:defRPr/>
              </a:pPr>
              <a:r>
                <a:rPr lang="en-US" sz="1000" dirty="0">
                  <a:solidFill>
                    <a:srgbClr val="000000"/>
                  </a:solidFill>
                  <a:effectLst>
                    <a:outerShdw blurRad="38100" dist="38100" dir="2700000" algn="tl">
                      <a:srgbClr val="C0C0C0"/>
                    </a:outerShdw>
                  </a:effectLst>
                  <a:ea typeface="ＭＳ Ｐゴシック" pitchFamily="-108" charset="-128"/>
                </a:rPr>
                <a:t>May 21</a:t>
              </a:r>
              <a:r>
                <a:rPr lang="en-US" sz="1000" baseline="30000" dirty="0">
                  <a:solidFill>
                    <a:srgbClr val="000000"/>
                  </a:solidFill>
                  <a:effectLst>
                    <a:outerShdw blurRad="38100" dist="38100" dir="2700000" algn="tl">
                      <a:srgbClr val="C0C0C0"/>
                    </a:outerShdw>
                  </a:effectLst>
                  <a:ea typeface="ＭＳ Ｐゴシック" pitchFamily="-108" charset="-128"/>
                </a:rPr>
                <a:t>st</a:t>
              </a:r>
              <a:r>
                <a:rPr lang="en-US" sz="1000" dirty="0">
                  <a:solidFill>
                    <a:srgbClr val="000000"/>
                  </a:solidFill>
                  <a:effectLst>
                    <a:outerShdw blurRad="38100" dist="38100" dir="2700000" algn="tl">
                      <a:srgbClr val="C0C0C0"/>
                    </a:outerShdw>
                  </a:effectLst>
                  <a:ea typeface="ＭＳ Ｐゴシック" pitchFamily="-108" charset="-128"/>
                </a:rPr>
                <a:t> </a:t>
              </a:r>
              <a:r>
                <a:rPr lang="en-US" sz="1000" dirty="0" smtClean="0">
                  <a:solidFill>
                    <a:srgbClr val="000000"/>
                  </a:solidFill>
                  <a:effectLst>
                    <a:outerShdw blurRad="38100" dist="38100" dir="2700000" algn="tl">
                      <a:srgbClr val="C0C0C0"/>
                    </a:outerShdw>
                  </a:effectLst>
                  <a:ea typeface="ＭＳ Ｐゴシック" pitchFamily="-108" charset="-128"/>
                </a:rPr>
                <a:t>2012</a:t>
              </a:r>
              <a:endParaRPr lang="en-US" sz="1000" dirty="0">
                <a:solidFill>
                  <a:srgbClr val="000000"/>
                </a:solidFill>
                <a:effectLst>
                  <a:outerShdw blurRad="38100" dist="38100" dir="2700000" algn="tl">
                    <a:srgbClr val="C0C0C0"/>
                  </a:outerShdw>
                </a:effectLst>
                <a:ea typeface="ＭＳ Ｐゴシック" pitchFamily="-108" charset="-128"/>
              </a:endParaRPr>
            </a:p>
          </p:txBody>
        </p:sp>
      </p:grpSp>
      <p:sp>
        <p:nvSpPr>
          <p:cNvPr id="917692" name="AutoShape 362"/>
          <p:cNvSpPr>
            <a:spLocks noChangeArrowheads="1"/>
          </p:cNvSpPr>
          <p:nvPr/>
        </p:nvSpPr>
        <p:spPr bwMode="auto">
          <a:xfrm>
            <a:off x="1981200" y="1943099"/>
            <a:ext cx="3581400" cy="2314575"/>
          </a:xfrm>
          <a:prstGeom prst="roundRect">
            <a:avLst>
              <a:gd name="adj" fmla="val 16667"/>
            </a:avLst>
          </a:prstGeom>
          <a:solidFill>
            <a:schemeClr val="bg1">
              <a:lumMod val="85000"/>
            </a:schemeClr>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nSpc>
                <a:spcPct val="100000"/>
              </a:lnSpc>
              <a:spcBef>
                <a:spcPct val="0"/>
              </a:spcBef>
              <a:buClrTx/>
            </a:pPr>
            <a:endParaRPr lang="en-US" sz="800" dirty="0" smtClean="0">
              <a:effectLst>
                <a:outerShdw blurRad="38100" dist="38100" dir="2700000" algn="tl">
                  <a:srgbClr val="000000"/>
                </a:outerShdw>
              </a:effectLst>
              <a:ea typeface="ＭＳ Ｐゴシック" pitchFamily="-108" charset="-128"/>
            </a:endParaRPr>
          </a:p>
          <a:p>
            <a:pPr>
              <a:lnSpc>
                <a:spcPct val="100000"/>
              </a:lnSpc>
              <a:spcBef>
                <a:spcPct val="0"/>
              </a:spcBef>
              <a:buClrTx/>
            </a:pPr>
            <a:endParaRPr lang="en-US" sz="800" dirty="0" smtClean="0">
              <a:effectLst>
                <a:outerShdw blurRad="38100" dist="38100" dir="2700000" algn="tl">
                  <a:srgbClr val="000000"/>
                </a:outerShdw>
              </a:effectLst>
              <a:ea typeface="ＭＳ Ｐゴシック" pitchFamily="-108" charset="-128"/>
            </a:endParaRPr>
          </a:p>
          <a:p>
            <a:pPr algn="l">
              <a:lnSpc>
                <a:spcPct val="100000"/>
              </a:lnSpc>
              <a:buClrTx/>
            </a:pPr>
            <a:r>
              <a:rPr lang="en-US" sz="1400" dirty="0" smtClean="0">
                <a:ea typeface="ＭＳ Ｐゴシック" pitchFamily="-108" charset="-128"/>
              </a:rPr>
              <a:t>Select sum(</a:t>
            </a:r>
            <a:r>
              <a:rPr lang="en-US" sz="1400" dirty="0" err="1" smtClean="0">
                <a:ea typeface="ＭＳ Ｐゴシック" pitchFamily="-108" charset="-128"/>
              </a:rPr>
              <a:t>sales_amount</a:t>
            </a:r>
            <a:r>
              <a:rPr lang="en-US" sz="1400" dirty="0" smtClean="0">
                <a:ea typeface="ＭＳ Ｐゴシック" pitchFamily="-108" charset="-128"/>
              </a:rPr>
              <a:t>)</a:t>
            </a:r>
          </a:p>
          <a:p>
            <a:pPr algn="l">
              <a:lnSpc>
                <a:spcPct val="100000"/>
              </a:lnSpc>
              <a:buClrTx/>
            </a:pPr>
            <a:r>
              <a:rPr lang="en-US" sz="1400" dirty="0" smtClean="0">
                <a:ea typeface="ＭＳ Ｐゴシック" pitchFamily="-108" charset="-128"/>
              </a:rPr>
              <a:t>From SALES</a:t>
            </a:r>
          </a:p>
          <a:p>
            <a:pPr algn="l">
              <a:lnSpc>
                <a:spcPct val="100000"/>
              </a:lnSpc>
              <a:buClrTx/>
            </a:pPr>
            <a:r>
              <a:rPr lang="en-US" sz="1400" dirty="0" smtClean="0">
                <a:ea typeface="ＭＳ Ｐゴシック" pitchFamily="-108" charset="-128"/>
              </a:rPr>
              <a:t>Where </a:t>
            </a:r>
            <a:r>
              <a:rPr lang="en-US" sz="1400" dirty="0" err="1" smtClean="0">
                <a:ea typeface="ＭＳ Ｐゴシック" pitchFamily="-108" charset="-128"/>
              </a:rPr>
              <a:t>sales_date</a:t>
            </a:r>
            <a:r>
              <a:rPr lang="en-US" sz="1400" dirty="0" smtClean="0">
                <a:ea typeface="ＭＳ Ｐゴシック" pitchFamily="-108" charset="-128"/>
              </a:rPr>
              <a:t> between</a:t>
            </a:r>
          </a:p>
          <a:p>
            <a:pPr algn="l">
              <a:lnSpc>
                <a:spcPct val="100000"/>
              </a:lnSpc>
              <a:buClrTx/>
            </a:pPr>
            <a:r>
              <a:rPr lang="en-US" sz="1400" dirty="0" err="1" smtClean="0">
                <a:ea typeface="ＭＳ Ｐゴシック" pitchFamily="-108" charset="-128"/>
              </a:rPr>
              <a:t>to_date</a:t>
            </a:r>
            <a:r>
              <a:rPr lang="en-US" sz="1400" dirty="0" smtClean="0">
                <a:ea typeface="ＭＳ Ｐゴシック" pitchFamily="-108" charset="-128"/>
              </a:rPr>
              <a:t>(‘05/20/2012’,’MM/DD/YYYY’)</a:t>
            </a:r>
          </a:p>
          <a:p>
            <a:pPr algn="l">
              <a:lnSpc>
                <a:spcPct val="100000"/>
              </a:lnSpc>
              <a:buClrTx/>
            </a:pPr>
            <a:r>
              <a:rPr lang="en-US" sz="1400" dirty="0" smtClean="0">
                <a:ea typeface="ＭＳ Ｐゴシック" pitchFamily="-108" charset="-128"/>
              </a:rPr>
              <a:t>And</a:t>
            </a:r>
          </a:p>
          <a:p>
            <a:pPr algn="l">
              <a:lnSpc>
                <a:spcPct val="100000"/>
              </a:lnSpc>
              <a:buClrTx/>
            </a:pPr>
            <a:r>
              <a:rPr lang="en-US" sz="1400" dirty="0" err="1" smtClean="0">
                <a:ea typeface="ＭＳ Ｐゴシック" pitchFamily="-108" charset="-128"/>
              </a:rPr>
              <a:t>to_date</a:t>
            </a:r>
            <a:r>
              <a:rPr lang="en-US" sz="1400" dirty="0" smtClean="0">
                <a:ea typeface="ＭＳ Ｐゴシック" pitchFamily="-108" charset="-128"/>
              </a:rPr>
              <a:t>(‘05/22/2012’,’MM/DD/YYYY’);</a:t>
            </a:r>
          </a:p>
        </p:txBody>
      </p:sp>
      <p:sp>
        <p:nvSpPr>
          <p:cNvPr id="67588" name="Cloud Callout 11"/>
          <p:cNvSpPr>
            <a:spLocks noChangeArrowheads="1"/>
          </p:cNvSpPr>
          <p:nvPr/>
        </p:nvSpPr>
        <p:spPr bwMode="auto">
          <a:xfrm>
            <a:off x="1219199" y="866775"/>
            <a:ext cx="3838575" cy="1028700"/>
          </a:xfrm>
          <a:prstGeom prst="cloudCallout">
            <a:avLst>
              <a:gd name="adj1" fmla="val -58694"/>
              <a:gd name="adj2" fmla="val 106028"/>
            </a:avLst>
          </a:prstGeom>
          <a:solidFill>
            <a:schemeClr val="bg1"/>
          </a:solidFill>
          <a:ln w="25400">
            <a:solidFill>
              <a:srgbClr val="AEAEAE"/>
            </a:solidFill>
            <a:round/>
            <a:headEnd/>
            <a:tailEnd/>
          </a:ln>
        </p:spPr>
        <p:txBody>
          <a:bodyPr lIns="0" tIns="0" rIns="0" bIns="0"/>
          <a:lstStyle/>
          <a:p>
            <a:pPr>
              <a:lnSpc>
                <a:spcPct val="100000"/>
              </a:lnSpc>
              <a:spcBef>
                <a:spcPct val="0"/>
              </a:spcBef>
              <a:buClrTx/>
            </a:pPr>
            <a:r>
              <a:rPr lang="en-US" sz="1600" dirty="0" smtClean="0">
                <a:solidFill>
                  <a:srgbClr val="000000"/>
                </a:solidFill>
                <a:ea typeface="ＭＳ Ｐゴシック" pitchFamily="-108" charset="-128"/>
              </a:rPr>
              <a:t>Q</a:t>
            </a:r>
            <a:r>
              <a:rPr lang="en-US" sz="1200" b="0" dirty="0" smtClean="0">
                <a:solidFill>
                  <a:srgbClr val="000000"/>
                </a:solidFill>
                <a:ea typeface="ＭＳ Ｐゴシック" pitchFamily="-108" charset="-128"/>
              </a:rPr>
              <a:t>: </a:t>
            </a:r>
            <a:r>
              <a:rPr lang="en-US" sz="1600" dirty="0" smtClean="0">
                <a:solidFill>
                  <a:srgbClr val="000000"/>
                </a:solidFill>
                <a:ea typeface="ＭＳ Ｐゴシック" pitchFamily="-108" charset="-128"/>
              </a:rPr>
              <a:t>What was the total sales for the weekend of May 20 </a:t>
            </a:r>
            <a:r>
              <a:rPr lang="en-US" sz="1600" baseline="30000" dirty="0" smtClean="0">
                <a:solidFill>
                  <a:srgbClr val="000000"/>
                </a:solidFill>
                <a:ea typeface="ＭＳ Ｐゴシック" pitchFamily="-108" charset="-128"/>
              </a:rPr>
              <a:t>-</a:t>
            </a:r>
            <a:r>
              <a:rPr lang="en-US" sz="1600" dirty="0" smtClean="0">
                <a:solidFill>
                  <a:srgbClr val="000000"/>
                </a:solidFill>
                <a:ea typeface="ＭＳ Ｐゴシック" pitchFamily="-108" charset="-128"/>
              </a:rPr>
              <a:t> 22 2012?</a:t>
            </a:r>
          </a:p>
        </p:txBody>
      </p:sp>
      <p:grpSp>
        <p:nvGrpSpPr>
          <p:cNvPr id="3" name="Group 13"/>
          <p:cNvGrpSpPr>
            <a:grpSpLocks/>
          </p:cNvGrpSpPr>
          <p:nvPr/>
        </p:nvGrpSpPr>
        <p:grpSpPr bwMode="auto">
          <a:xfrm>
            <a:off x="5648325" y="2193131"/>
            <a:ext cx="1752600" cy="2487276"/>
            <a:chOff x="3558" y="1782"/>
            <a:chExt cx="1104" cy="2008"/>
          </a:xfrm>
        </p:grpSpPr>
        <p:grpSp>
          <p:nvGrpSpPr>
            <p:cNvPr id="4" name="Group 14"/>
            <p:cNvGrpSpPr>
              <a:grpSpLocks/>
            </p:cNvGrpSpPr>
            <p:nvPr/>
          </p:nvGrpSpPr>
          <p:grpSpPr bwMode="auto">
            <a:xfrm>
              <a:off x="3696" y="1782"/>
              <a:ext cx="768" cy="803"/>
              <a:chOff x="3984" y="1776"/>
              <a:chExt cx="480" cy="803"/>
            </a:xfrm>
          </p:grpSpPr>
          <p:sp>
            <p:nvSpPr>
              <p:cNvPr id="67595" name="AutoShape 28"/>
              <p:cNvSpPr>
                <a:spLocks noChangeArrowheads="1"/>
              </p:cNvSpPr>
              <p:nvPr/>
            </p:nvSpPr>
            <p:spPr bwMode="auto">
              <a:xfrm>
                <a:off x="3984" y="1776"/>
                <a:ext cx="480" cy="227"/>
              </a:xfrm>
              <a:custGeom>
                <a:avLst/>
                <a:gdLst>
                  <a:gd name="T0" fmla="*/ 0 w 21600"/>
                  <a:gd name="T1" fmla="*/ 0 h 21600"/>
                  <a:gd name="T2" fmla="*/ 0 w 21600"/>
                  <a:gd name="T3" fmla="*/ 0 h 21600"/>
                  <a:gd name="T4" fmla="*/ 0 w 21600"/>
                  <a:gd name="T5" fmla="*/ 0 h 21600"/>
                  <a:gd name="T6" fmla="*/ 0 w 21600"/>
                  <a:gd name="T7" fmla="*/ 0 h 21600"/>
                  <a:gd name="T8" fmla="*/ 3 60000 65536"/>
                  <a:gd name="T9" fmla="*/ 2 60000 65536"/>
                  <a:gd name="T10" fmla="*/ 1 60000 65536"/>
                  <a:gd name="T11" fmla="*/ 0 60000 65536"/>
                  <a:gd name="T12" fmla="*/ 3375 w 21600"/>
                  <a:gd name="T13" fmla="*/ 5424 h 21600"/>
                  <a:gd name="T14" fmla="*/ 19620 w 21600"/>
                  <a:gd name="T15" fmla="*/ 16176 h 21600"/>
                </a:gdLst>
                <a:ahLst/>
                <a:cxnLst>
                  <a:cxn ang="T8">
                    <a:pos x="T0" y="T1"/>
                  </a:cxn>
                  <a:cxn ang="T9">
                    <a:pos x="T2" y="T3"/>
                  </a:cxn>
                  <a:cxn ang="T10">
                    <a:pos x="T4" y="T5"/>
                  </a:cxn>
                  <a:cxn ang="T11">
                    <a:pos x="T6" y="T7"/>
                  </a:cxn>
                </a:cxnLst>
                <a:rect l="T12" t="T13" r="T14" b="T15"/>
                <a:pathLst>
                  <a:path w="21600" h="21600">
                    <a:moveTo>
                      <a:pt x="17632" y="0"/>
                    </a:moveTo>
                    <a:lnTo>
                      <a:pt x="17632" y="5424"/>
                    </a:lnTo>
                    <a:lnTo>
                      <a:pt x="3375" y="5424"/>
                    </a:lnTo>
                    <a:lnTo>
                      <a:pt x="3375" y="16176"/>
                    </a:lnTo>
                    <a:lnTo>
                      <a:pt x="17632" y="16176"/>
                    </a:lnTo>
                    <a:lnTo>
                      <a:pt x="17632" y="21600"/>
                    </a:lnTo>
                    <a:lnTo>
                      <a:pt x="21600" y="10800"/>
                    </a:lnTo>
                    <a:close/>
                  </a:path>
                  <a:path w="21600" h="21600">
                    <a:moveTo>
                      <a:pt x="1350" y="5424"/>
                    </a:moveTo>
                    <a:lnTo>
                      <a:pt x="1350" y="16176"/>
                    </a:lnTo>
                    <a:lnTo>
                      <a:pt x="2700" y="16176"/>
                    </a:lnTo>
                    <a:lnTo>
                      <a:pt x="2700" y="5424"/>
                    </a:lnTo>
                    <a:close/>
                  </a:path>
                  <a:path w="21600" h="21600">
                    <a:moveTo>
                      <a:pt x="0" y="5424"/>
                    </a:moveTo>
                    <a:lnTo>
                      <a:pt x="0" y="16176"/>
                    </a:lnTo>
                    <a:lnTo>
                      <a:pt x="675" y="16176"/>
                    </a:lnTo>
                    <a:lnTo>
                      <a:pt x="675" y="5424"/>
                    </a:lnTo>
                    <a:close/>
                  </a:path>
                </a:pathLst>
              </a:custGeom>
              <a:solidFill>
                <a:srgbClr val="FF3300"/>
              </a:solidFill>
              <a:ln w="9525">
                <a:solidFill>
                  <a:srgbClr val="FF3300"/>
                </a:solidFill>
                <a:miter lim="800000"/>
                <a:headEnd/>
                <a:tailEnd/>
              </a:ln>
            </p:spPr>
            <p:txBody>
              <a:bodyPr wrap="none" lIns="0" tIns="0" rIns="0" bIns="0" anchor="ctr"/>
              <a:lstStyle/>
              <a:p>
                <a:pPr>
                  <a:buClr>
                    <a:srgbClr val="FD0000"/>
                  </a:buClr>
                </a:pPr>
                <a:endParaRPr lang="en-US" sz="1600" smtClean="0">
                  <a:solidFill>
                    <a:srgbClr val="FFFFFF"/>
                  </a:solidFill>
                  <a:ea typeface="ＭＳ Ｐゴシック" pitchFamily="-108" charset="-128"/>
                </a:endParaRPr>
              </a:p>
            </p:txBody>
          </p:sp>
          <p:sp>
            <p:nvSpPr>
              <p:cNvPr id="67596" name="AutoShape 28"/>
              <p:cNvSpPr>
                <a:spLocks noChangeArrowheads="1"/>
              </p:cNvSpPr>
              <p:nvPr/>
            </p:nvSpPr>
            <p:spPr bwMode="auto">
              <a:xfrm>
                <a:off x="3984" y="2064"/>
                <a:ext cx="480" cy="227"/>
              </a:xfrm>
              <a:custGeom>
                <a:avLst/>
                <a:gdLst>
                  <a:gd name="T0" fmla="*/ 0 w 21600"/>
                  <a:gd name="T1" fmla="*/ 0 h 21600"/>
                  <a:gd name="T2" fmla="*/ 0 w 21600"/>
                  <a:gd name="T3" fmla="*/ 0 h 21600"/>
                  <a:gd name="T4" fmla="*/ 0 w 21600"/>
                  <a:gd name="T5" fmla="*/ 0 h 21600"/>
                  <a:gd name="T6" fmla="*/ 0 w 21600"/>
                  <a:gd name="T7" fmla="*/ 0 h 21600"/>
                  <a:gd name="T8" fmla="*/ 3 60000 65536"/>
                  <a:gd name="T9" fmla="*/ 2 60000 65536"/>
                  <a:gd name="T10" fmla="*/ 1 60000 65536"/>
                  <a:gd name="T11" fmla="*/ 0 60000 65536"/>
                  <a:gd name="T12" fmla="*/ 3375 w 21600"/>
                  <a:gd name="T13" fmla="*/ 5424 h 21600"/>
                  <a:gd name="T14" fmla="*/ 19620 w 21600"/>
                  <a:gd name="T15" fmla="*/ 16176 h 21600"/>
                </a:gdLst>
                <a:ahLst/>
                <a:cxnLst>
                  <a:cxn ang="T8">
                    <a:pos x="T0" y="T1"/>
                  </a:cxn>
                  <a:cxn ang="T9">
                    <a:pos x="T2" y="T3"/>
                  </a:cxn>
                  <a:cxn ang="T10">
                    <a:pos x="T4" y="T5"/>
                  </a:cxn>
                  <a:cxn ang="T11">
                    <a:pos x="T6" y="T7"/>
                  </a:cxn>
                </a:cxnLst>
                <a:rect l="T12" t="T13" r="T14" b="T15"/>
                <a:pathLst>
                  <a:path w="21600" h="21600">
                    <a:moveTo>
                      <a:pt x="17632" y="0"/>
                    </a:moveTo>
                    <a:lnTo>
                      <a:pt x="17632" y="5424"/>
                    </a:lnTo>
                    <a:lnTo>
                      <a:pt x="3375" y="5424"/>
                    </a:lnTo>
                    <a:lnTo>
                      <a:pt x="3375" y="16176"/>
                    </a:lnTo>
                    <a:lnTo>
                      <a:pt x="17632" y="16176"/>
                    </a:lnTo>
                    <a:lnTo>
                      <a:pt x="17632" y="21600"/>
                    </a:lnTo>
                    <a:lnTo>
                      <a:pt x="21600" y="10800"/>
                    </a:lnTo>
                    <a:close/>
                  </a:path>
                  <a:path w="21600" h="21600">
                    <a:moveTo>
                      <a:pt x="1350" y="5424"/>
                    </a:moveTo>
                    <a:lnTo>
                      <a:pt x="1350" y="16176"/>
                    </a:lnTo>
                    <a:lnTo>
                      <a:pt x="2700" y="16176"/>
                    </a:lnTo>
                    <a:lnTo>
                      <a:pt x="2700" y="5424"/>
                    </a:lnTo>
                    <a:close/>
                  </a:path>
                  <a:path w="21600" h="21600">
                    <a:moveTo>
                      <a:pt x="0" y="5424"/>
                    </a:moveTo>
                    <a:lnTo>
                      <a:pt x="0" y="16176"/>
                    </a:lnTo>
                    <a:lnTo>
                      <a:pt x="675" y="16176"/>
                    </a:lnTo>
                    <a:lnTo>
                      <a:pt x="675" y="5424"/>
                    </a:lnTo>
                    <a:close/>
                  </a:path>
                </a:pathLst>
              </a:custGeom>
              <a:solidFill>
                <a:srgbClr val="FF3300"/>
              </a:solidFill>
              <a:ln w="9525">
                <a:solidFill>
                  <a:srgbClr val="FF3300"/>
                </a:solidFill>
                <a:miter lim="800000"/>
                <a:headEnd/>
                <a:tailEnd/>
              </a:ln>
            </p:spPr>
            <p:txBody>
              <a:bodyPr wrap="none" lIns="0" tIns="0" rIns="0" bIns="0" anchor="ctr"/>
              <a:lstStyle/>
              <a:p>
                <a:pPr>
                  <a:buClr>
                    <a:srgbClr val="FD0000"/>
                  </a:buClr>
                </a:pPr>
                <a:endParaRPr lang="en-US" sz="1600" smtClean="0">
                  <a:solidFill>
                    <a:srgbClr val="FFFFFF"/>
                  </a:solidFill>
                  <a:ea typeface="ＭＳ Ｐゴシック" pitchFamily="-108" charset="-128"/>
                </a:endParaRPr>
              </a:p>
            </p:txBody>
          </p:sp>
          <p:sp>
            <p:nvSpPr>
              <p:cNvPr id="67597" name="AutoShape 28"/>
              <p:cNvSpPr>
                <a:spLocks noChangeArrowheads="1"/>
              </p:cNvSpPr>
              <p:nvPr/>
            </p:nvSpPr>
            <p:spPr bwMode="auto">
              <a:xfrm>
                <a:off x="3984" y="2352"/>
                <a:ext cx="480" cy="227"/>
              </a:xfrm>
              <a:custGeom>
                <a:avLst/>
                <a:gdLst>
                  <a:gd name="T0" fmla="*/ 0 w 21600"/>
                  <a:gd name="T1" fmla="*/ 0 h 21600"/>
                  <a:gd name="T2" fmla="*/ 0 w 21600"/>
                  <a:gd name="T3" fmla="*/ 0 h 21600"/>
                  <a:gd name="T4" fmla="*/ 0 w 21600"/>
                  <a:gd name="T5" fmla="*/ 0 h 21600"/>
                  <a:gd name="T6" fmla="*/ 0 w 21600"/>
                  <a:gd name="T7" fmla="*/ 0 h 21600"/>
                  <a:gd name="T8" fmla="*/ 3 60000 65536"/>
                  <a:gd name="T9" fmla="*/ 2 60000 65536"/>
                  <a:gd name="T10" fmla="*/ 1 60000 65536"/>
                  <a:gd name="T11" fmla="*/ 0 60000 65536"/>
                  <a:gd name="T12" fmla="*/ 3375 w 21600"/>
                  <a:gd name="T13" fmla="*/ 5424 h 21600"/>
                  <a:gd name="T14" fmla="*/ 19620 w 21600"/>
                  <a:gd name="T15" fmla="*/ 16176 h 21600"/>
                </a:gdLst>
                <a:ahLst/>
                <a:cxnLst>
                  <a:cxn ang="T8">
                    <a:pos x="T0" y="T1"/>
                  </a:cxn>
                  <a:cxn ang="T9">
                    <a:pos x="T2" y="T3"/>
                  </a:cxn>
                  <a:cxn ang="T10">
                    <a:pos x="T4" y="T5"/>
                  </a:cxn>
                  <a:cxn ang="T11">
                    <a:pos x="T6" y="T7"/>
                  </a:cxn>
                </a:cxnLst>
                <a:rect l="T12" t="T13" r="T14" b="T15"/>
                <a:pathLst>
                  <a:path w="21600" h="21600">
                    <a:moveTo>
                      <a:pt x="17632" y="0"/>
                    </a:moveTo>
                    <a:lnTo>
                      <a:pt x="17632" y="5424"/>
                    </a:lnTo>
                    <a:lnTo>
                      <a:pt x="3375" y="5424"/>
                    </a:lnTo>
                    <a:lnTo>
                      <a:pt x="3375" y="16176"/>
                    </a:lnTo>
                    <a:lnTo>
                      <a:pt x="17632" y="16176"/>
                    </a:lnTo>
                    <a:lnTo>
                      <a:pt x="17632" y="21600"/>
                    </a:lnTo>
                    <a:lnTo>
                      <a:pt x="21600" y="10800"/>
                    </a:lnTo>
                    <a:close/>
                  </a:path>
                  <a:path w="21600" h="21600">
                    <a:moveTo>
                      <a:pt x="1350" y="5424"/>
                    </a:moveTo>
                    <a:lnTo>
                      <a:pt x="1350" y="16176"/>
                    </a:lnTo>
                    <a:lnTo>
                      <a:pt x="2700" y="16176"/>
                    </a:lnTo>
                    <a:lnTo>
                      <a:pt x="2700" y="5424"/>
                    </a:lnTo>
                    <a:close/>
                  </a:path>
                  <a:path w="21600" h="21600">
                    <a:moveTo>
                      <a:pt x="0" y="5424"/>
                    </a:moveTo>
                    <a:lnTo>
                      <a:pt x="0" y="16176"/>
                    </a:lnTo>
                    <a:lnTo>
                      <a:pt x="675" y="16176"/>
                    </a:lnTo>
                    <a:lnTo>
                      <a:pt x="675" y="5424"/>
                    </a:lnTo>
                    <a:close/>
                  </a:path>
                </a:pathLst>
              </a:custGeom>
              <a:solidFill>
                <a:srgbClr val="FF3300"/>
              </a:solidFill>
              <a:ln w="9525">
                <a:solidFill>
                  <a:srgbClr val="FF3300"/>
                </a:solidFill>
                <a:miter lim="800000"/>
                <a:headEnd/>
                <a:tailEnd/>
              </a:ln>
            </p:spPr>
            <p:txBody>
              <a:bodyPr wrap="none" lIns="0" tIns="0" rIns="0" bIns="0" anchor="ctr"/>
              <a:lstStyle/>
              <a:p>
                <a:pPr>
                  <a:buClr>
                    <a:srgbClr val="FD0000"/>
                  </a:buClr>
                </a:pPr>
                <a:endParaRPr lang="en-US" sz="1600" smtClean="0">
                  <a:solidFill>
                    <a:srgbClr val="FFFFFF"/>
                  </a:solidFill>
                  <a:ea typeface="ＭＳ Ｐゴシック" pitchFamily="-108" charset="-128"/>
                </a:endParaRPr>
              </a:p>
            </p:txBody>
          </p:sp>
        </p:grpSp>
        <p:sp>
          <p:nvSpPr>
            <p:cNvPr id="67594" name="Rectangle 18"/>
            <p:cNvSpPr>
              <a:spLocks noChangeArrowheads="1"/>
            </p:cNvSpPr>
            <p:nvPr/>
          </p:nvSpPr>
          <p:spPr bwMode="auto">
            <a:xfrm>
              <a:off x="3558" y="2820"/>
              <a:ext cx="1104" cy="970"/>
            </a:xfrm>
            <a:prstGeom prst="rect">
              <a:avLst/>
            </a:prstGeom>
            <a:noFill/>
            <a:ln w="9525">
              <a:noFill/>
              <a:miter lim="800000"/>
              <a:headEnd/>
              <a:tailEnd/>
            </a:ln>
          </p:spPr>
          <p:txBody>
            <a:bodyPr lIns="92075" tIns="46038" rIns="92075" bIns="46038">
              <a:spAutoFit/>
            </a:bodyPr>
            <a:lstStyle/>
            <a:p>
              <a:pPr algn="l" eaLnBrk="0" hangingPunct="0">
                <a:lnSpc>
                  <a:spcPct val="100000"/>
                </a:lnSpc>
                <a:buClrTx/>
              </a:pPr>
              <a:r>
                <a:rPr lang="en-US" sz="1800" smtClean="0">
                  <a:solidFill>
                    <a:srgbClr val="000000"/>
                  </a:solidFill>
                  <a:ea typeface="ＭＳ Ｐゴシック" pitchFamily="-108" charset="-128"/>
                  <a:cs typeface="Times New Roman" pitchFamily="-108" charset="0"/>
                </a:rPr>
                <a:t>Only the 3 relevant partitions are accessed</a:t>
              </a:r>
            </a:p>
          </p:txBody>
        </p:sp>
      </p:grpSp>
      <p:pic>
        <p:nvPicPr>
          <p:cNvPr id="67590" name="Picture 19" descr="peop042"/>
          <p:cNvPicPr>
            <a:picLocks noChangeAspect="1" noChangeArrowheads="1"/>
          </p:cNvPicPr>
          <p:nvPr/>
        </p:nvPicPr>
        <p:blipFill>
          <a:blip r:embed="rId2" cstate="print"/>
          <a:srcRect/>
          <a:stretch>
            <a:fillRect/>
          </a:stretch>
        </p:blipFill>
        <p:spPr bwMode="auto">
          <a:xfrm>
            <a:off x="381000" y="2286001"/>
            <a:ext cx="711200" cy="1269206"/>
          </a:xfrm>
          <a:prstGeom prst="rect">
            <a:avLst/>
          </a:prstGeom>
          <a:noFill/>
          <a:ln w="9525">
            <a:noFill/>
            <a:miter lim="800000"/>
            <a:headEnd/>
            <a:tailEnd/>
          </a:ln>
        </p:spPr>
      </p:pic>
      <p:sp>
        <p:nvSpPr>
          <p:cNvPr id="67591" name="AutoShape 28"/>
          <p:cNvSpPr>
            <a:spLocks noChangeArrowheads="1"/>
          </p:cNvSpPr>
          <p:nvPr/>
        </p:nvSpPr>
        <p:spPr bwMode="auto">
          <a:xfrm>
            <a:off x="1219200" y="2800350"/>
            <a:ext cx="609600" cy="342900"/>
          </a:xfrm>
          <a:custGeom>
            <a:avLst/>
            <a:gdLst>
              <a:gd name="T0" fmla="*/ 0 w 21600"/>
              <a:gd name="T1" fmla="*/ 0 h 21600"/>
              <a:gd name="T2" fmla="*/ 0 w 21600"/>
              <a:gd name="T3" fmla="*/ 0 h 21600"/>
              <a:gd name="T4" fmla="*/ 0 w 21600"/>
              <a:gd name="T5" fmla="*/ 0 h 21600"/>
              <a:gd name="T6" fmla="*/ 0 w 21600"/>
              <a:gd name="T7" fmla="*/ 0 h 21600"/>
              <a:gd name="T8" fmla="*/ 3 60000 65536"/>
              <a:gd name="T9" fmla="*/ 2 60000 65536"/>
              <a:gd name="T10" fmla="*/ 1 60000 65536"/>
              <a:gd name="T11" fmla="*/ 0 60000 65536"/>
              <a:gd name="T12" fmla="*/ 3369 w 21600"/>
              <a:gd name="T13" fmla="*/ 5424 h 21600"/>
              <a:gd name="T14" fmla="*/ 19616 w 21600"/>
              <a:gd name="T15" fmla="*/ 16176 h 21600"/>
            </a:gdLst>
            <a:ahLst/>
            <a:cxnLst>
              <a:cxn ang="T8">
                <a:pos x="T0" y="T1"/>
              </a:cxn>
              <a:cxn ang="T9">
                <a:pos x="T2" y="T3"/>
              </a:cxn>
              <a:cxn ang="T10">
                <a:pos x="T4" y="T5"/>
              </a:cxn>
              <a:cxn ang="T11">
                <a:pos x="T6" y="T7"/>
              </a:cxn>
            </a:cxnLst>
            <a:rect l="T12" t="T13" r="T14" b="T15"/>
            <a:pathLst>
              <a:path w="21600" h="21600">
                <a:moveTo>
                  <a:pt x="17632" y="0"/>
                </a:moveTo>
                <a:lnTo>
                  <a:pt x="17632" y="5424"/>
                </a:lnTo>
                <a:lnTo>
                  <a:pt x="3375" y="5424"/>
                </a:lnTo>
                <a:lnTo>
                  <a:pt x="3375" y="16176"/>
                </a:lnTo>
                <a:lnTo>
                  <a:pt x="17632" y="16176"/>
                </a:lnTo>
                <a:lnTo>
                  <a:pt x="17632" y="21600"/>
                </a:lnTo>
                <a:lnTo>
                  <a:pt x="21600" y="10800"/>
                </a:lnTo>
                <a:close/>
              </a:path>
              <a:path w="21600" h="21600">
                <a:moveTo>
                  <a:pt x="1350" y="5424"/>
                </a:moveTo>
                <a:lnTo>
                  <a:pt x="1350" y="16176"/>
                </a:lnTo>
                <a:lnTo>
                  <a:pt x="2700" y="16176"/>
                </a:lnTo>
                <a:lnTo>
                  <a:pt x="2700" y="5424"/>
                </a:lnTo>
                <a:close/>
              </a:path>
              <a:path w="21600" h="21600">
                <a:moveTo>
                  <a:pt x="0" y="5424"/>
                </a:moveTo>
                <a:lnTo>
                  <a:pt x="0" y="16176"/>
                </a:lnTo>
                <a:lnTo>
                  <a:pt x="675" y="16176"/>
                </a:lnTo>
                <a:lnTo>
                  <a:pt x="675" y="5424"/>
                </a:lnTo>
                <a:close/>
              </a:path>
            </a:pathLst>
          </a:custGeom>
          <a:solidFill>
            <a:srgbClr val="FF3300"/>
          </a:solidFill>
          <a:ln w="9525">
            <a:solidFill>
              <a:srgbClr val="FF3300"/>
            </a:solidFill>
            <a:miter lim="800000"/>
            <a:headEnd/>
            <a:tailEnd/>
          </a:ln>
        </p:spPr>
        <p:txBody>
          <a:bodyPr wrap="none" lIns="0" tIns="0" rIns="0" bIns="0" anchor="ctr"/>
          <a:lstStyle/>
          <a:p>
            <a:pPr>
              <a:buClr>
                <a:srgbClr val="FD0000"/>
              </a:buClr>
            </a:pPr>
            <a:endParaRPr lang="en-US" sz="1600" smtClean="0">
              <a:solidFill>
                <a:srgbClr val="FFFFFF"/>
              </a:solidFill>
              <a:ea typeface="ＭＳ Ｐゴシック" pitchFamily="-108" charset="-128"/>
            </a:endParaRPr>
          </a:p>
        </p:txBody>
      </p:sp>
      <p:sp>
        <p:nvSpPr>
          <p:cNvPr id="22" name="Title 21"/>
          <p:cNvSpPr>
            <a:spLocks noGrp="1"/>
          </p:cNvSpPr>
          <p:nvPr>
            <p:ph type="title"/>
          </p:nvPr>
        </p:nvSpPr>
        <p:spPr/>
        <p:txBody>
          <a:bodyPr/>
          <a:lstStyle/>
          <a:p>
            <a:r>
              <a:rPr lang="en-US" dirty="0" smtClean="0">
                <a:ea typeface="ＭＳ Ｐゴシック" pitchFamily="-108" charset="-128"/>
                <a:cs typeface="Times New Roman" pitchFamily="-108" charset="0"/>
              </a:rPr>
              <a:t>Partition pruning</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176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692"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smtClean="0"/>
              <a:t>Identifying partition pruning in a plan</a:t>
            </a:r>
          </a:p>
        </p:txBody>
      </p:sp>
      <p:sp>
        <p:nvSpPr>
          <p:cNvPr id="11" name="Text Placeholder 10"/>
          <p:cNvSpPr>
            <a:spLocks noGrp="1"/>
          </p:cNvSpPr>
          <p:nvPr>
            <p:ph type="body" sz="quarter" idx="13"/>
          </p:nvPr>
        </p:nvSpPr>
        <p:spPr/>
        <p:txBody>
          <a:bodyPr/>
          <a:lstStyle/>
          <a:p>
            <a:endParaRPr lang="en-US"/>
          </a:p>
        </p:txBody>
      </p:sp>
      <p:pic>
        <p:nvPicPr>
          <p:cNvPr id="68611" name="Picture 4" descr="C:\dw_in_a_box\Best_practices\Best_practices_training\North_America_training\images\dynamic_sampling_plan.bmp"/>
          <p:cNvPicPr>
            <a:picLocks noChangeAspect="1" noChangeArrowheads="1"/>
          </p:cNvPicPr>
          <p:nvPr/>
        </p:nvPicPr>
        <p:blipFill>
          <a:blip r:embed="rId2" cstate="print"/>
          <a:srcRect/>
          <a:stretch>
            <a:fillRect/>
          </a:stretch>
        </p:blipFill>
        <p:spPr bwMode="auto">
          <a:xfrm>
            <a:off x="449580" y="920351"/>
            <a:ext cx="8445500" cy="3430985"/>
          </a:xfrm>
          <a:prstGeom prst="rect">
            <a:avLst/>
          </a:prstGeom>
          <a:noFill/>
          <a:ln w="9525">
            <a:noFill/>
            <a:miter lim="800000"/>
            <a:headEnd/>
            <a:tailEnd/>
          </a:ln>
          <a:effectLst>
            <a:outerShdw blurRad="50800" dist="38100" dir="2700000" algn="br">
              <a:srgbClr val="000000">
                <a:alpha val="43000"/>
              </a:srgbClr>
            </a:outerShdw>
          </a:effectLst>
        </p:spPr>
      </p:pic>
      <p:sp>
        <p:nvSpPr>
          <p:cNvPr id="205832" name="Text Box 8"/>
          <p:cNvSpPr txBox="1">
            <a:spLocks noChangeArrowheads="1"/>
          </p:cNvSpPr>
          <p:nvPr/>
        </p:nvSpPr>
        <p:spPr bwMode="auto">
          <a:xfrm>
            <a:off x="441960" y="4349750"/>
            <a:ext cx="8473440" cy="318678"/>
          </a:xfrm>
          <a:prstGeom prst="rect">
            <a:avLst/>
          </a:prstGeom>
          <a:noFill/>
          <a:ln w="9525">
            <a:noFill/>
            <a:miter lim="800000"/>
            <a:headEnd/>
            <a:tailEnd/>
          </a:ln>
        </p:spPr>
        <p:txBody>
          <a:bodyPr wrap="square" lIns="92075" tIns="46038" rIns="92075" bIns="46038">
            <a:spAutoFit/>
          </a:bodyPr>
          <a:lstStyle/>
          <a:p>
            <a:pPr algn="l">
              <a:buClr>
                <a:srgbClr val="FD0000"/>
              </a:buClr>
            </a:pPr>
            <a:r>
              <a:rPr lang="en-US" sz="1600" b="0" dirty="0" smtClean="0">
                <a:solidFill>
                  <a:schemeClr val="tx2"/>
                </a:solidFill>
                <a:ea typeface="ＭＳ Ｐゴシック" pitchFamily="-108" charset="-128"/>
              </a:rPr>
              <a:t>If you see the word ‘KEY’ listed it means the partitions touched will be decided at Run Time</a:t>
            </a:r>
          </a:p>
        </p:txBody>
      </p:sp>
      <p:sp>
        <p:nvSpPr>
          <p:cNvPr id="68613" name="Rectangle 14"/>
          <p:cNvSpPr>
            <a:spLocks noChangeArrowheads="1"/>
          </p:cNvSpPr>
          <p:nvPr/>
        </p:nvSpPr>
        <p:spPr bwMode="auto">
          <a:xfrm>
            <a:off x="4478994" y="2455069"/>
            <a:ext cx="186013" cy="314574"/>
          </a:xfrm>
          <a:prstGeom prst="rect">
            <a:avLst/>
          </a:prstGeom>
          <a:noFill/>
          <a:ln w="9525">
            <a:noFill/>
            <a:miter lim="800000"/>
            <a:headEnd/>
            <a:tailEnd/>
          </a:ln>
        </p:spPr>
        <p:txBody>
          <a:bodyPr wrap="none" lIns="92075" tIns="46038" rIns="92075" bIns="46038">
            <a:spAutoFit/>
          </a:bodyPr>
          <a:lstStyle/>
          <a:p>
            <a:pPr>
              <a:buClr>
                <a:srgbClr val="FD0000"/>
              </a:buClr>
            </a:pPr>
            <a:endParaRPr lang="en-US" sz="1600" smtClean="0">
              <a:solidFill>
                <a:srgbClr val="FFFFFF"/>
              </a:solidFill>
              <a:ea typeface="ＭＳ Ｐゴシック" pitchFamily="-108" charset="-128"/>
            </a:endParaRPr>
          </a:p>
        </p:txBody>
      </p:sp>
      <p:grpSp>
        <p:nvGrpSpPr>
          <p:cNvPr id="2" name="Group 9"/>
          <p:cNvGrpSpPr>
            <a:grpSpLocks/>
          </p:cNvGrpSpPr>
          <p:nvPr/>
        </p:nvGrpSpPr>
        <p:grpSpPr bwMode="auto">
          <a:xfrm>
            <a:off x="5649911" y="901303"/>
            <a:ext cx="3167063" cy="3393281"/>
            <a:chOff x="3559" y="789"/>
            <a:chExt cx="1995" cy="2850"/>
          </a:xfrm>
        </p:grpSpPr>
        <p:sp>
          <p:nvSpPr>
            <p:cNvPr id="68616" name="Rectangle 5"/>
            <p:cNvSpPr>
              <a:spLocks noChangeArrowheads="1"/>
            </p:cNvSpPr>
            <p:nvPr/>
          </p:nvSpPr>
          <p:spPr bwMode="auto">
            <a:xfrm>
              <a:off x="4032" y="789"/>
              <a:ext cx="576" cy="2035"/>
            </a:xfrm>
            <a:prstGeom prst="rect">
              <a:avLst/>
            </a:prstGeom>
            <a:noFill/>
            <a:ln w="28575">
              <a:solidFill>
                <a:schemeClr val="accent1"/>
              </a:solidFill>
              <a:miter lim="800000"/>
              <a:headEnd/>
              <a:tailEnd/>
            </a:ln>
          </p:spPr>
          <p:txBody>
            <a:bodyPr wrap="none" anchor="ctr"/>
            <a:lstStyle/>
            <a:p>
              <a:pPr>
                <a:buClr>
                  <a:srgbClr val="FD0000"/>
                </a:buClr>
              </a:pPr>
              <a:endParaRPr lang="en-US" sz="1600" smtClean="0">
                <a:solidFill>
                  <a:srgbClr val="FFFFFF"/>
                </a:solidFill>
                <a:ea typeface="ＭＳ Ｐゴシック" pitchFamily="-108" charset="-128"/>
              </a:endParaRPr>
            </a:p>
          </p:txBody>
        </p:sp>
        <p:sp>
          <p:nvSpPr>
            <p:cNvPr id="68617" name="Text Box 6"/>
            <p:cNvSpPr txBox="1">
              <a:spLocks noChangeArrowheads="1"/>
            </p:cNvSpPr>
            <p:nvPr/>
          </p:nvSpPr>
          <p:spPr bwMode="auto">
            <a:xfrm>
              <a:off x="3559" y="3210"/>
              <a:ext cx="1995" cy="429"/>
            </a:xfrm>
            <a:prstGeom prst="rect">
              <a:avLst/>
            </a:prstGeom>
            <a:solidFill>
              <a:schemeClr val="bg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lnSpc>
                  <a:spcPct val="85000"/>
                </a:lnSpc>
                <a:buClrTx/>
              </a:pPr>
              <a:r>
                <a:rPr lang="en-US" sz="1600" dirty="0" err="1" smtClean="0">
                  <a:solidFill>
                    <a:schemeClr val="tx2"/>
                  </a:solidFill>
                  <a:ea typeface="ＭＳ Ｐゴシック" pitchFamily="-108" charset="-128"/>
                </a:rPr>
                <a:t>Pstart</a:t>
              </a:r>
              <a:r>
                <a:rPr lang="en-US" sz="1600" dirty="0" smtClean="0">
                  <a:solidFill>
                    <a:schemeClr val="tx2"/>
                  </a:solidFill>
                  <a:ea typeface="ＭＳ Ｐゴシック" pitchFamily="-108" charset="-128"/>
                </a:rPr>
                <a:t> and </a:t>
              </a:r>
              <a:r>
                <a:rPr lang="en-US" sz="1600" dirty="0" err="1" smtClean="0">
                  <a:solidFill>
                    <a:schemeClr val="tx2"/>
                  </a:solidFill>
                  <a:ea typeface="ＭＳ Ｐゴシック" pitchFamily="-108" charset="-128"/>
                </a:rPr>
                <a:t>Pstop</a:t>
              </a:r>
              <a:r>
                <a:rPr lang="en-US" sz="1600" dirty="0" smtClean="0">
                  <a:solidFill>
                    <a:schemeClr val="tx2"/>
                  </a:solidFill>
                  <a:ea typeface="ＭＳ Ｐゴシック" pitchFamily="-108" charset="-128"/>
                </a:rPr>
                <a:t> list the partition touched by the query</a:t>
              </a:r>
            </a:p>
          </p:txBody>
        </p:sp>
        <p:cxnSp>
          <p:nvCxnSpPr>
            <p:cNvPr id="68618" name="AutoShape 7"/>
            <p:cNvCxnSpPr>
              <a:cxnSpLocks noChangeShapeType="1"/>
            </p:cNvCxnSpPr>
            <p:nvPr/>
          </p:nvCxnSpPr>
          <p:spPr bwMode="auto">
            <a:xfrm rot="16200000" flipV="1">
              <a:off x="4261" y="2906"/>
              <a:ext cx="368" cy="220"/>
            </a:xfrm>
            <a:prstGeom prst="bentConnector3">
              <a:avLst>
                <a:gd name="adj1" fmla="val 50000"/>
              </a:avLst>
            </a:prstGeom>
            <a:noFill/>
            <a:ln w="28575">
              <a:solidFill>
                <a:srgbClr val="FF0000"/>
              </a:solidFill>
              <a:miter lim="800000"/>
              <a:headEnd type="none" w="sm" len="sm"/>
              <a:tailEnd type="triangle" w="sm" len="sm"/>
            </a:ln>
          </p:spPr>
        </p:cxn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5832"/>
                                        </p:tgtEl>
                                        <p:attrNameLst>
                                          <p:attrName>style.visibility</p:attrName>
                                        </p:attrNameLst>
                                      </p:cBhvr>
                                      <p:to>
                                        <p:strVal val="visible"/>
                                      </p:to>
                                    </p:set>
                                    <p:animEffect transition="in" filter="wipe(up)">
                                      <p:cBhvr>
                                        <p:cTn id="12" dur="500"/>
                                        <p:tgtEl>
                                          <p:spTgt spid="205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2"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 pruning </a:t>
            </a:r>
            <a:endParaRPr lang="en-US" dirty="0"/>
          </a:p>
        </p:txBody>
      </p:sp>
      <p:sp>
        <p:nvSpPr>
          <p:cNvPr id="3" name="Content Placeholder 2"/>
          <p:cNvSpPr>
            <a:spLocks noGrp="1"/>
          </p:cNvSpPr>
          <p:nvPr>
            <p:ph sz="quarter" idx="12"/>
          </p:nvPr>
        </p:nvSpPr>
        <p:spPr/>
        <p:txBody>
          <a:bodyPr/>
          <a:lstStyle/>
          <a:p>
            <a:pPr>
              <a:buNone/>
            </a:pPr>
            <a:r>
              <a:rPr lang="en-US" dirty="0" smtClean="0">
                <a:latin typeface="Arial"/>
                <a:cs typeface="Arial"/>
              </a:rPr>
              <a:t>SELECT COUNT(*)FROM RHP_TAB </a:t>
            </a:r>
          </a:p>
          <a:p>
            <a:pPr>
              <a:buNone/>
            </a:pPr>
            <a:r>
              <a:rPr lang="en-US" dirty="0" smtClean="0">
                <a:latin typeface="Arial"/>
                <a:cs typeface="Arial"/>
              </a:rPr>
              <a:t>WHERE CUST_ID = 9255 AND TIME_ID = ‘2008-01-01’;</a:t>
            </a:r>
            <a:endParaRPr lang="en-US" sz="800" dirty="0" smtClean="0">
              <a:latin typeface="Arial"/>
              <a:cs typeface="Arial"/>
            </a:endParaRPr>
          </a:p>
          <a:p>
            <a:pPr>
              <a:buNone/>
            </a:pPr>
            <a:r>
              <a:rPr lang="en-US" sz="800" dirty="0" smtClean="0">
                <a:latin typeface="Arial"/>
                <a:cs typeface="Arial"/>
              </a:rPr>
              <a:t> </a:t>
            </a:r>
            <a:endParaRPr lang="en-US" sz="800" dirty="0" smtClean="0"/>
          </a:p>
          <a:p>
            <a:r>
              <a:rPr lang="en-US" dirty="0" smtClean="0"/>
              <a:t>Why so many numbers in the </a:t>
            </a:r>
            <a:r>
              <a:rPr lang="en-US" dirty="0" err="1" smtClean="0"/>
              <a:t>Pstart</a:t>
            </a:r>
            <a:r>
              <a:rPr lang="en-US" dirty="0" smtClean="0"/>
              <a:t> / </a:t>
            </a:r>
            <a:r>
              <a:rPr lang="en-US" dirty="0" err="1" smtClean="0"/>
              <a:t>Pstop</a:t>
            </a:r>
            <a:r>
              <a:rPr lang="en-US" dirty="0" smtClean="0"/>
              <a:t> columns?</a:t>
            </a:r>
            <a:endParaRPr lang="en-US" dirty="0"/>
          </a:p>
        </p:txBody>
      </p:sp>
      <p:sp>
        <p:nvSpPr>
          <p:cNvPr id="8" name="Content Placeholder 7"/>
          <p:cNvSpPr>
            <a:spLocks noGrp="1"/>
          </p:cNvSpPr>
          <p:nvPr>
            <p:ph type="body" sz="quarter" idx="13"/>
          </p:nvPr>
        </p:nvSpPr>
        <p:spPr/>
        <p:txBody>
          <a:bodyPr/>
          <a:lstStyle/>
          <a:p>
            <a:r>
              <a:rPr lang="en-US" dirty="0" smtClean="0"/>
              <a:t>Numbering of partitions</a:t>
            </a:r>
            <a:endParaRPr lang="en-US" dirty="0"/>
          </a:p>
        </p:txBody>
      </p:sp>
      <p:pic>
        <p:nvPicPr>
          <p:cNvPr id="5" name="Picture 4" descr="multiple_part_numbers.png"/>
          <p:cNvPicPr>
            <a:picLocks noChangeAspect="1"/>
          </p:cNvPicPr>
          <p:nvPr/>
        </p:nvPicPr>
        <p:blipFill>
          <a:blip r:embed="rId3" cstate="print"/>
          <a:stretch>
            <a:fillRect/>
          </a:stretch>
        </p:blipFill>
        <p:spPr>
          <a:xfrm>
            <a:off x="693421" y="2830830"/>
            <a:ext cx="7295755" cy="177165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bwMode="auto">
          <a:xfrm>
            <a:off x="6766560" y="2819400"/>
            <a:ext cx="1188720" cy="1127760"/>
          </a:xfrm>
          <a:prstGeom prst="rect">
            <a:avLst/>
          </a:prstGeom>
          <a:noFill/>
          <a:ln w="25400" cap="flat" cmpd="sng" algn="ctr">
            <a:solidFill>
              <a:srgbClr val="FF0000"/>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
                <a:schemeClr val="accent1"/>
              </a:buClr>
              <a:buSzTx/>
              <a:buFontTx/>
              <a:buNone/>
              <a:tabLst/>
            </a:pPr>
            <a:endParaRPr kumimoji="0" lang="en-US" sz="1600" b="1" i="0" u="none" strike="noStrike" cap="none" normalizeH="0" baseline="0" smtClean="0">
              <a:ln>
                <a:noFill/>
              </a:ln>
              <a:solidFill>
                <a:schemeClr val="bg1"/>
              </a:solidFill>
              <a:effectLst/>
              <a:latin typeface="Arial" charset="0"/>
            </a:endParaRPr>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utoShape 164"/>
          <p:cNvSpPr>
            <a:spLocks noChangeArrowheads="1"/>
          </p:cNvSpPr>
          <p:nvPr/>
        </p:nvSpPr>
        <p:spPr bwMode="auto">
          <a:xfrm>
            <a:off x="3848100" y="906780"/>
            <a:ext cx="2103119" cy="3756660"/>
          </a:xfrm>
          <a:prstGeom prst="roundRect">
            <a:avLst>
              <a:gd name="adj" fmla="val 16667"/>
            </a:avLst>
          </a:prstGeom>
          <a:gradFill rotWithShape="1">
            <a:gsLst>
              <a:gs pos="0">
                <a:srgbClr val="0070C0"/>
              </a:gs>
              <a:gs pos="100000">
                <a:srgbClr val="000000"/>
              </a:gs>
            </a:gsLst>
            <a:path path="rect">
              <a:fillToRect r="100000" b="10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0" kern="0" dirty="0" smtClean="0">
                <a:solidFill>
                  <a:srgbClr val="FFFFFF"/>
                </a:solidFill>
                <a:effectLst>
                  <a:outerShdw blurRad="38100" dist="38100" dir="2700000" algn="tl">
                    <a:srgbClr val="000000"/>
                  </a:outerShdw>
                </a:effectLst>
                <a:cs typeface="Arial" pitchFamily="34" charset="0"/>
              </a:rPr>
              <a:t>RHP_TAB</a:t>
            </a:r>
            <a:endParaRPr kumimoji="0" lang="en-US" sz="1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Arial" pitchFamily="34" charset="0"/>
            </a:endParaRPr>
          </a:p>
        </p:txBody>
      </p:sp>
      <p:sp>
        <p:nvSpPr>
          <p:cNvPr id="15" name="Text Placeholder 14"/>
          <p:cNvSpPr>
            <a:spLocks noGrp="1"/>
          </p:cNvSpPr>
          <p:nvPr>
            <p:ph type="body" sz="quarter" idx="16"/>
          </p:nvPr>
        </p:nvSpPr>
        <p:spPr>
          <a:xfrm>
            <a:off x="83820" y="1708407"/>
            <a:ext cx="3093720" cy="2488686"/>
          </a:xfrm>
        </p:spPr>
        <p:txBody>
          <a:bodyPr/>
          <a:lstStyle/>
          <a:p>
            <a:r>
              <a:rPr lang="en-US" sz="1600" dirty="0" smtClean="0"/>
              <a:t>An execution plan show partition numbers for static pruning</a:t>
            </a:r>
          </a:p>
          <a:p>
            <a:r>
              <a:rPr lang="en-US" sz="1600" dirty="0" smtClean="0"/>
              <a:t>Each partition is numbered 1 to N</a:t>
            </a:r>
          </a:p>
          <a:p>
            <a:r>
              <a:rPr lang="en-US" sz="1600" dirty="0" smtClean="0"/>
              <a:t>Within each partition </a:t>
            </a:r>
            <a:r>
              <a:rPr lang="en-US" sz="1600" dirty="0" err="1" smtClean="0"/>
              <a:t>subpartitions</a:t>
            </a:r>
            <a:r>
              <a:rPr lang="en-US" sz="1600" dirty="0" smtClean="0"/>
              <a:t> are numbered 1 to M</a:t>
            </a:r>
          </a:p>
          <a:p>
            <a:r>
              <a:rPr lang="en-US" sz="1600" dirty="0" smtClean="0"/>
              <a:t>Each physical object in the table is given an overall partition number from 1 to  N*M</a:t>
            </a:r>
          </a:p>
          <a:p>
            <a:r>
              <a:rPr lang="en-US" dirty="0" smtClean="0"/>
              <a:t>	</a:t>
            </a:r>
            <a:endParaRPr lang="en-US" dirty="0"/>
          </a:p>
        </p:txBody>
      </p:sp>
      <p:sp>
        <p:nvSpPr>
          <p:cNvPr id="12" name="Title 11"/>
          <p:cNvSpPr>
            <a:spLocks noGrp="1"/>
          </p:cNvSpPr>
          <p:nvPr>
            <p:ph type="title"/>
          </p:nvPr>
        </p:nvSpPr>
        <p:spPr/>
        <p:txBody>
          <a:bodyPr/>
          <a:lstStyle/>
          <a:p>
            <a:r>
              <a:rPr lang="en-US" dirty="0" smtClean="0"/>
              <a:t>Partition pruning </a:t>
            </a:r>
            <a:endParaRPr lang="en-US" dirty="0"/>
          </a:p>
        </p:txBody>
      </p:sp>
      <p:sp>
        <p:nvSpPr>
          <p:cNvPr id="14" name="Text Placeholder 13"/>
          <p:cNvSpPr>
            <a:spLocks noGrp="1"/>
          </p:cNvSpPr>
          <p:nvPr>
            <p:ph type="body" sz="quarter" idx="13"/>
          </p:nvPr>
        </p:nvSpPr>
        <p:spPr>
          <a:xfrm>
            <a:off x="457200" y="919160"/>
            <a:ext cx="3124200" cy="304800"/>
          </a:xfrm>
        </p:spPr>
        <p:txBody>
          <a:bodyPr/>
          <a:lstStyle/>
          <a:p>
            <a:r>
              <a:rPr lang="en-US" dirty="0" smtClean="0"/>
              <a:t>Numbering of partitions</a:t>
            </a:r>
            <a:endParaRPr lang="en-US" dirty="0"/>
          </a:p>
        </p:txBody>
      </p:sp>
      <p:grpSp>
        <p:nvGrpSpPr>
          <p:cNvPr id="9" name="Group 11"/>
          <p:cNvGrpSpPr/>
          <p:nvPr/>
        </p:nvGrpSpPr>
        <p:grpSpPr>
          <a:xfrm>
            <a:off x="3966391" y="1325034"/>
            <a:ext cx="1863750" cy="948266"/>
            <a:chOff x="2438400" y="2362200"/>
            <a:chExt cx="3173412" cy="914400"/>
          </a:xfrm>
        </p:grpSpPr>
        <p:sp>
          <p:nvSpPr>
            <p:cNvPr id="11" name="AutoShape 66"/>
            <p:cNvSpPr>
              <a:spLocks noChangeArrowheads="1"/>
            </p:cNvSpPr>
            <p:nvPr/>
          </p:nvSpPr>
          <p:spPr bwMode="auto">
            <a:xfrm>
              <a:off x="2438400" y="2362200"/>
              <a:ext cx="3173412" cy="914400"/>
            </a:xfrm>
            <a:prstGeom prst="roundRect">
              <a:avLst>
                <a:gd name="adj" fmla="val 16667"/>
              </a:avLst>
            </a:prstGeom>
            <a:gradFill rotWithShape="1">
              <a:gsLst>
                <a:gs pos="0">
                  <a:schemeClr val="bg1"/>
                </a:gs>
                <a:gs pos="100000">
                  <a:schemeClr val="accent2"/>
                </a:gs>
              </a:gsLst>
              <a:path path="rect">
                <a:fillToRect r="100000" b="10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nSpc>
                  <a:spcPct val="100000"/>
                </a:lnSpc>
                <a:buClr>
                  <a:srgbClr val="667263"/>
                </a:buClr>
                <a:defRPr/>
              </a:pPr>
              <a:endParaRPr lang="en-US" sz="2000">
                <a:solidFill>
                  <a:srgbClr val="000000"/>
                </a:solidFill>
                <a:effectLst>
                  <a:outerShdw blurRad="38100" dist="38100" dir="2700000" algn="tl">
                    <a:srgbClr val="C0C0C0"/>
                  </a:outerShdw>
                </a:effectLst>
                <a:latin typeface="Arial" charset="0"/>
              </a:endParaRPr>
            </a:p>
          </p:txBody>
        </p:sp>
        <p:sp>
          <p:nvSpPr>
            <p:cNvPr id="13" name="TextBox 12"/>
            <p:cNvSpPr txBox="1"/>
            <p:nvPr/>
          </p:nvSpPr>
          <p:spPr>
            <a:xfrm>
              <a:off x="2964595" y="2362200"/>
              <a:ext cx="2139776" cy="279472"/>
            </a:xfrm>
            <a:prstGeom prst="rect">
              <a:avLst/>
            </a:prstGeom>
            <a:noFill/>
          </p:spPr>
          <p:txBody>
            <a:bodyPr wrap="square" rtlCol="0">
              <a:spAutoFit/>
            </a:bodyPr>
            <a:lstStyle/>
            <a:p>
              <a:r>
                <a:rPr lang="en-US" sz="1400" dirty="0" smtClean="0">
                  <a:solidFill>
                    <a:schemeClr val="tx1"/>
                  </a:solidFill>
                </a:rPr>
                <a:t>Partition 1</a:t>
              </a:r>
            </a:p>
          </p:txBody>
        </p:sp>
      </p:grpSp>
      <p:grpSp>
        <p:nvGrpSpPr>
          <p:cNvPr id="16" name="Group 19"/>
          <p:cNvGrpSpPr/>
          <p:nvPr/>
        </p:nvGrpSpPr>
        <p:grpSpPr>
          <a:xfrm>
            <a:off x="3966391" y="2409824"/>
            <a:ext cx="1863750" cy="1006475"/>
            <a:chOff x="2438400" y="2362200"/>
            <a:chExt cx="3173412" cy="914400"/>
          </a:xfrm>
        </p:grpSpPr>
        <p:sp>
          <p:nvSpPr>
            <p:cNvPr id="17" name="AutoShape 66"/>
            <p:cNvSpPr>
              <a:spLocks noChangeArrowheads="1"/>
            </p:cNvSpPr>
            <p:nvPr/>
          </p:nvSpPr>
          <p:spPr bwMode="auto">
            <a:xfrm>
              <a:off x="2438400" y="2362200"/>
              <a:ext cx="3173412" cy="914400"/>
            </a:xfrm>
            <a:prstGeom prst="roundRect">
              <a:avLst>
                <a:gd name="adj" fmla="val 16667"/>
              </a:avLst>
            </a:prstGeom>
            <a:gradFill rotWithShape="1">
              <a:gsLst>
                <a:gs pos="0">
                  <a:schemeClr val="bg1"/>
                </a:gs>
                <a:gs pos="100000">
                  <a:schemeClr val="accent2"/>
                </a:gs>
              </a:gsLst>
              <a:path path="rect">
                <a:fillToRect r="100000" b="10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nSpc>
                  <a:spcPct val="100000"/>
                </a:lnSpc>
                <a:buClr>
                  <a:srgbClr val="667263"/>
                </a:buClr>
                <a:defRPr/>
              </a:pPr>
              <a:endParaRPr lang="en-US" sz="2000">
                <a:solidFill>
                  <a:srgbClr val="000000"/>
                </a:solidFill>
                <a:effectLst>
                  <a:outerShdw blurRad="38100" dist="38100" dir="2700000" algn="tl">
                    <a:srgbClr val="C0C0C0"/>
                  </a:outerShdw>
                </a:effectLst>
                <a:latin typeface="Arial" charset="0"/>
              </a:endParaRPr>
            </a:p>
          </p:txBody>
        </p:sp>
        <p:sp>
          <p:nvSpPr>
            <p:cNvPr id="18" name="TextBox 17"/>
            <p:cNvSpPr txBox="1"/>
            <p:nvPr/>
          </p:nvSpPr>
          <p:spPr>
            <a:xfrm>
              <a:off x="3039761" y="2362200"/>
              <a:ext cx="2086235" cy="263309"/>
            </a:xfrm>
            <a:prstGeom prst="rect">
              <a:avLst/>
            </a:prstGeom>
            <a:noFill/>
          </p:spPr>
          <p:txBody>
            <a:bodyPr wrap="square" rtlCol="0">
              <a:spAutoFit/>
            </a:bodyPr>
            <a:lstStyle/>
            <a:p>
              <a:r>
                <a:rPr lang="en-US" sz="1400" dirty="0" smtClean="0">
                  <a:solidFill>
                    <a:schemeClr val="tx1"/>
                  </a:solidFill>
                </a:rPr>
                <a:t>Partition 5</a:t>
              </a:r>
            </a:p>
          </p:txBody>
        </p:sp>
      </p:grpSp>
      <p:grpSp>
        <p:nvGrpSpPr>
          <p:cNvPr id="19" name="Group 19"/>
          <p:cNvGrpSpPr/>
          <p:nvPr/>
        </p:nvGrpSpPr>
        <p:grpSpPr>
          <a:xfrm>
            <a:off x="3966391" y="3638550"/>
            <a:ext cx="1863750" cy="958850"/>
            <a:chOff x="2438400" y="2362200"/>
            <a:chExt cx="3173412" cy="914400"/>
          </a:xfrm>
        </p:grpSpPr>
        <p:sp>
          <p:nvSpPr>
            <p:cNvPr id="20" name="AutoShape 66"/>
            <p:cNvSpPr>
              <a:spLocks noChangeArrowheads="1"/>
            </p:cNvSpPr>
            <p:nvPr/>
          </p:nvSpPr>
          <p:spPr bwMode="auto">
            <a:xfrm>
              <a:off x="2438400" y="2362200"/>
              <a:ext cx="3173412" cy="914400"/>
            </a:xfrm>
            <a:prstGeom prst="roundRect">
              <a:avLst>
                <a:gd name="adj" fmla="val 16667"/>
              </a:avLst>
            </a:prstGeom>
            <a:gradFill rotWithShape="1">
              <a:gsLst>
                <a:gs pos="0">
                  <a:schemeClr val="bg1"/>
                </a:gs>
                <a:gs pos="100000">
                  <a:schemeClr val="accent2"/>
                </a:gs>
              </a:gsLst>
              <a:path path="rect">
                <a:fillToRect r="100000" b="10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nSpc>
                  <a:spcPct val="100000"/>
                </a:lnSpc>
                <a:buClr>
                  <a:srgbClr val="667263"/>
                </a:buClr>
                <a:defRPr/>
              </a:pPr>
              <a:endParaRPr lang="en-US" sz="2000">
                <a:solidFill>
                  <a:srgbClr val="000000"/>
                </a:solidFill>
                <a:effectLst>
                  <a:outerShdw blurRad="38100" dist="38100" dir="2700000" algn="tl">
                    <a:srgbClr val="C0C0C0"/>
                  </a:outerShdw>
                </a:effectLst>
                <a:latin typeface="Arial" charset="0"/>
              </a:endParaRPr>
            </a:p>
          </p:txBody>
        </p:sp>
        <p:sp>
          <p:nvSpPr>
            <p:cNvPr id="21" name="TextBox 20"/>
            <p:cNvSpPr txBox="1"/>
            <p:nvPr/>
          </p:nvSpPr>
          <p:spPr>
            <a:xfrm>
              <a:off x="3039761" y="2362200"/>
              <a:ext cx="2086235" cy="276387"/>
            </a:xfrm>
            <a:prstGeom prst="rect">
              <a:avLst/>
            </a:prstGeom>
            <a:noFill/>
          </p:spPr>
          <p:txBody>
            <a:bodyPr wrap="square" rtlCol="0">
              <a:spAutoFit/>
            </a:bodyPr>
            <a:lstStyle/>
            <a:p>
              <a:r>
                <a:rPr lang="en-US" sz="1400" dirty="0" smtClean="0">
                  <a:solidFill>
                    <a:schemeClr val="tx1"/>
                  </a:solidFill>
                </a:rPr>
                <a:t>Partition 10</a:t>
              </a:r>
            </a:p>
          </p:txBody>
        </p:sp>
      </p:grpSp>
      <p:grpSp>
        <p:nvGrpSpPr>
          <p:cNvPr id="22" name="Group 132"/>
          <p:cNvGrpSpPr/>
          <p:nvPr/>
        </p:nvGrpSpPr>
        <p:grpSpPr>
          <a:xfrm>
            <a:off x="4351019" y="1593850"/>
            <a:ext cx="1143001" cy="2952753"/>
            <a:chOff x="6667499" y="1752600"/>
            <a:chExt cx="1143001" cy="3937004"/>
          </a:xfrm>
        </p:grpSpPr>
        <p:grpSp>
          <p:nvGrpSpPr>
            <p:cNvPr id="23" name="Group 18"/>
            <p:cNvGrpSpPr/>
            <p:nvPr/>
          </p:nvGrpSpPr>
          <p:grpSpPr>
            <a:xfrm>
              <a:off x="6667499" y="1752600"/>
              <a:ext cx="1104296" cy="711200"/>
              <a:chOff x="3071683" y="2438400"/>
              <a:chExt cx="1880288" cy="768096"/>
            </a:xfrm>
          </p:grpSpPr>
          <p:sp>
            <p:nvSpPr>
              <p:cNvPr id="30" name="AutoShape 64"/>
              <p:cNvSpPr>
                <a:spLocks noChangeArrowheads="1"/>
              </p:cNvSpPr>
              <p:nvPr/>
            </p:nvSpPr>
            <p:spPr bwMode="auto">
              <a:xfrm>
                <a:off x="3071685" y="2438400"/>
                <a:ext cx="1880286" cy="274320"/>
              </a:xfrm>
              <a:prstGeom prst="roundRect">
                <a:avLst>
                  <a:gd name="adj" fmla="val 16667"/>
                </a:avLst>
              </a:prstGeom>
              <a:solidFill>
                <a:schemeClr val="tx2">
                  <a:lumMod val="60000"/>
                  <a:lumOff val="40000"/>
                </a:schemeClr>
              </a:solidFill>
              <a:ln w="9525" algn="ctr">
                <a:noFill/>
                <a:round/>
                <a:headEnd/>
                <a:tailEnd/>
              </a:ln>
              <a:scene3d>
                <a:camera prst="orthographicFront"/>
                <a:lightRig rig="threePt" dir="t"/>
              </a:scene3d>
              <a:sp3d extrusionH="6350" contourW="76200">
                <a:bevelT w="6350"/>
                <a:contourClr>
                  <a:schemeClr val="accent2"/>
                </a:contourClr>
              </a:sp3d>
            </p:spPr>
            <p:txBody>
              <a:bodyPr anchor="ctr"/>
              <a:lstStyle/>
              <a:p>
                <a:pPr algn="l">
                  <a:lnSpc>
                    <a:spcPct val="100000"/>
                  </a:lnSpc>
                  <a:buClr>
                    <a:srgbClr val="667263"/>
                  </a:buClr>
                  <a:defRPr/>
                </a:pPr>
                <a:r>
                  <a:rPr lang="en-US" sz="1200" dirty="0" smtClean="0">
                    <a:solidFill>
                      <a:srgbClr val="FFFFFF"/>
                    </a:solidFill>
                    <a:effectLst>
                      <a:outerShdw blurRad="38100" dist="38100" dir="2700000" algn="tl">
                        <a:srgbClr val="000000"/>
                      </a:outerShdw>
                    </a:effectLst>
                    <a:latin typeface="Arial" charset="0"/>
                  </a:rPr>
                  <a:t>Sub-part 1</a:t>
                </a:r>
              </a:p>
            </p:txBody>
          </p:sp>
          <p:sp>
            <p:nvSpPr>
              <p:cNvPr id="31" name="AutoShape 64"/>
              <p:cNvSpPr>
                <a:spLocks noChangeArrowheads="1"/>
              </p:cNvSpPr>
              <p:nvPr/>
            </p:nvSpPr>
            <p:spPr bwMode="auto">
              <a:xfrm>
                <a:off x="3071683" y="2895599"/>
                <a:ext cx="1846716" cy="310897"/>
              </a:xfrm>
              <a:prstGeom prst="roundRect">
                <a:avLst>
                  <a:gd name="adj" fmla="val 16667"/>
                </a:avLst>
              </a:prstGeom>
              <a:solidFill>
                <a:schemeClr val="tx2">
                  <a:lumMod val="60000"/>
                  <a:lumOff val="40000"/>
                </a:schemeClr>
              </a:solidFill>
              <a:ln w="9525" algn="ctr">
                <a:noFill/>
                <a:round/>
                <a:headEnd/>
                <a:tailEnd/>
              </a:ln>
              <a:scene3d>
                <a:camera prst="orthographicFront"/>
                <a:lightRig rig="threePt" dir="t"/>
              </a:scene3d>
              <a:sp3d extrusionH="6350" contourW="76200">
                <a:bevelT w="6350"/>
                <a:contourClr>
                  <a:schemeClr val="accent2"/>
                </a:contourClr>
              </a:sp3d>
            </p:spPr>
            <p:txBody>
              <a:bodyPr anchor="ctr"/>
              <a:lstStyle/>
              <a:p>
                <a:pPr>
                  <a:lnSpc>
                    <a:spcPct val="100000"/>
                  </a:lnSpc>
                  <a:buClr>
                    <a:srgbClr val="667263"/>
                  </a:buClr>
                  <a:defRPr/>
                </a:pPr>
                <a:r>
                  <a:rPr lang="en-US" sz="1200" dirty="0" smtClean="0">
                    <a:solidFill>
                      <a:srgbClr val="FFFFFF"/>
                    </a:solidFill>
                    <a:effectLst>
                      <a:outerShdw blurRad="38100" dist="38100" dir="2700000" algn="tl">
                        <a:srgbClr val="000000"/>
                      </a:outerShdw>
                    </a:effectLst>
                    <a:latin typeface="Arial" charset="0"/>
                  </a:rPr>
                  <a:t>Sub-part </a:t>
                </a:r>
                <a:r>
                  <a:rPr lang="en-US" sz="1200" dirty="0">
                    <a:solidFill>
                      <a:srgbClr val="FFFFFF"/>
                    </a:solidFill>
                    <a:effectLst>
                      <a:outerShdw blurRad="38100" dist="38100" dir="2700000" algn="tl">
                        <a:srgbClr val="000000"/>
                      </a:outerShdw>
                    </a:effectLst>
                    <a:latin typeface="Arial" charset="0"/>
                  </a:rPr>
                  <a:t>2</a:t>
                </a:r>
              </a:p>
            </p:txBody>
          </p:sp>
        </p:grpSp>
        <p:grpSp>
          <p:nvGrpSpPr>
            <p:cNvPr id="24" name="Group 22"/>
            <p:cNvGrpSpPr/>
            <p:nvPr/>
          </p:nvGrpSpPr>
          <p:grpSpPr>
            <a:xfrm>
              <a:off x="6667500" y="5023559"/>
              <a:ext cx="1143000" cy="666045"/>
              <a:chOff x="3050059" y="2438400"/>
              <a:chExt cx="1946189" cy="719327"/>
            </a:xfrm>
          </p:grpSpPr>
          <p:sp>
            <p:nvSpPr>
              <p:cNvPr id="28" name="AutoShape 64"/>
              <p:cNvSpPr>
                <a:spLocks noChangeArrowheads="1"/>
              </p:cNvSpPr>
              <p:nvPr/>
            </p:nvSpPr>
            <p:spPr bwMode="auto">
              <a:xfrm>
                <a:off x="3050059" y="2438400"/>
                <a:ext cx="1946189" cy="307847"/>
              </a:xfrm>
              <a:prstGeom prst="roundRect">
                <a:avLst>
                  <a:gd name="adj" fmla="val 16667"/>
                </a:avLst>
              </a:prstGeom>
              <a:solidFill>
                <a:schemeClr val="tx2">
                  <a:lumMod val="60000"/>
                  <a:lumOff val="40000"/>
                </a:schemeClr>
              </a:solidFill>
              <a:ln w="9525" algn="ctr">
                <a:noFill/>
                <a:round/>
                <a:headEnd/>
                <a:tailEnd/>
              </a:ln>
              <a:scene3d>
                <a:camera prst="orthographicFront"/>
                <a:lightRig rig="threePt" dir="t"/>
              </a:scene3d>
              <a:sp3d extrusionH="6350" contourW="76200">
                <a:bevelT w="6350"/>
                <a:contourClr>
                  <a:schemeClr val="accent2"/>
                </a:contourClr>
              </a:sp3d>
            </p:spPr>
            <p:txBody>
              <a:bodyPr anchor="ctr"/>
              <a:lstStyle/>
              <a:p>
                <a:pPr>
                  <a:lnSpc>
                    <a:spcPct val="100000"/>
                  </a:lnSpc>
                  <a:buClr>
                    <a:srgbClr val="667263"/>
                  </a:buClr>
                  <a:defRPr/>
                </a:pPr>
                <a:r>
                  <a:rPr lang="en-US" sz="1200" dirty="0" smtClean="0">
                    <a:solidFill>
                      <a:srgbClr val="FFFFFF"/>
                    </a:solidFill>
                    <a:effectLst>
                      <a:outerShdw blurRad="38100" dist="38100" dir="2700000" algn="tl">
                        <a:srgbClr val="000000"/>
                      </a:outerShdw>
                    </a:effectLst>
                    <a:latin typeface="Arial" charset="0"/>
                  </a:rPr>
                  <a:t>Sub-part </a:t>
                </a:r>
                <a:r>
                  <a:rPr lang="en-US" sz="1200" dirty="0">
                    <a:solidFill>
                      <a:srgbClr val="FFFFFF"/>
                    </a:solidFill>
                    <a:effectLst>
                      <a:outerShdw blurRad="38100" dist="38100" dir="2700000" algn="tl">
                        <a:srgbClr val="000000"/>
                      </a:outerShdw>
                    </a:effectLst>
                    <a:latin typeface="Arial" charset="0"/>
                  </a:rPr>
                  <a:t>1</a:t>
                </a:r>
              </a:p>
            </p:txBody>
          </p:sp>
          <p:sp>
            <p:nvSpPr>
              <p:cNvPr id="29" name="AutoShape 64"/>
              <p:cNvSpPr>
                <a:spLocks noChangeArrowheads="1"/>
              </p:cNvSpPr>
              <p:nvPr/>
            </p:nvSpPr>
            <p:spPr bwMode="auto">
              <a:xfrm>
                <a:off x="3050059" y="2895600"/>
                <a:ext cx="1946187" cy="262127"/>
              </a:xfrm>
              <a:prstGeom prst="roundRect">
                <a:avLst>
                  <a:gd name="adj" fmla="val 16667"/>
                </a:avLst>
              </a:prstGeom>
              <a:solidFill>
                <a:schemeClr val="tx2">
                  <a:lumMod val="60000"/>
                  <a:lumOff val="40000"/>
                </a:schemeClr>
              </a:solidFill>
              <a:ln w="9525" algn="ctr">
                <a:noFill/>
                <a:round/>
                <a:headEnd/>
                <a:tailEnd/>
              </a:ln>
              <a:scene3d>
                <a:camera prst="orthographicFront"/>
                <a:lightRig rig="threePt" dir="t"/>
              </a:scene3d>
              <a:sp3d extrusionH="6350" contourW="76200">
                <a:bevelT w="6350"/>
                <a:contourClr>
                  <a:schemeClr val="accent2"/>
                </a:contourClr>
              </a:sp3d>
            </p:spPr>
            <p:txBody>
              <a:bodyPr anchor="ctr"/>
              <a:lstStyle/>
              <a:p>
                <a:pPr>
                  <a:lnSpc>
                    <a:spcPct val="100000"/>
                  </a:lnSpc>
                  <a:buClr>
                    <a:srgbClr val="667263"/>
                  </a:buClr>
                  <a:defRPr/>
                </a:pPr>
                <a:r>
                  <a:rPr lang="en-US" sz="1200" dirty="0" smtClean="0">
                    <a:solidFill>
                      <a:srgbClr val="FFFFFF"/>
                    </a:solidFill>
                    <a:effectLst>
                      <a:outerShdw blurRad="38100" dist="38100" dir="2700000" algn="tl">
                        <a:srgbClr val="000000"/>
                      </a:outerShdw>
                    </a:effectLst>
                    <a:latin typeface="Arial" charset="0"/>
                  </a:rPr>
                  <a:t>Sub-part </a:t>
                </a:r>
                <a:r>
                  <a:rPr lang="en-US" sz="1200" dirty="0">
                    <a:solidFill>
                      <a:srgbClr val="FFFFFF"/>
                    </a:solidFill>
                    <a:effectLst>
                      <a:outerShdw blurRad="38100" dist="38100" dir="2700000" algn="tl">
                        <a:srgbClr val="000000"/>
                      </a:outerShdw>
                    </a:effectLst>
                    <a:latin typeface="Arial" charset="0"/>
                  </a:rPr>
                  <a:t>2</a:t>
                </a:r>
              </a:p>
            </p:txBody>
          </p:sp>
        </p:grpSp>
        <p:grpSp>
          <p:nvGrpSpPr>
            <p:cNvPr id="25" name="Group 22"/>
            <p:cNvGrpSpPr/>
            <p:nvPr/>
          </p:nvGrpSpPr>
          <p:grpSpPr>
            <a:xfrm>
              <a:off x="6667500" y="3359859"/>
              <a:ext cx="1143000" cy="666045"/>
              <a:chOff x="3006810" y="2438400"/>
              <a:chExt cx="1946189" cy="719327"/>
            </a:xfrm>
          </p:grpSpPr>
          <p:sp>
            <p:nvSpPr>
              <p:cNvPr id="26" name="AutoShape 64"/>
              <p:cNvSpPr>
                <a:spLocks noChangeArrowheads="1"/>
              </p:cNvSpPr>
              <p:nvPr/>
            </p:nvSpPr>
            <p:spPr bwMode="auto">
              <a:xfrm>
                <a:off x="3006810" y="2438400"/>
                <a:ext cx="1946189" cy="307847"/>
              </a:xfrm>
              <a:prstGeom prst="roundRect">
                <a:avLst>
                  <a:gd name="adj" fmla="val 16667"/>
                </a:avLst>
              </a:prstGeom>
              <a:solidFill>
                <a:schemeClr val="tx2">
                  <a:lumMod val="60000"/>
                  <a:lumOff val="40000"/>
                </a:schemeClr>
              </a:solidFill>
              <a:ln w="9525" algn="ctr">
                <a:noFill/>
                <a:round/>
                <a:headEnd/>
                <a:tailEnd/>
              </a:ln>
              <a:scene3d>
                <a:camera prst="orthographicFront"/>
                <a:lightRig rig="threePt" dir="t"/>
              </a:scene3d>
              <a:sp3d extrusionH="6350" contourW="76200">
                <a:bevelT w="6350"/>
                <a:contourClr>
                  <a:schemeClr val="accent2"/>
                </a:contourClr>
              </a:sp3d>
            </p:spPr>
            <p:txBody>
              <a:bodyPr anchor="ctr"/>
              <a:lstStyle/>
              <a:p>
                <a:pPr>
                  <a:lnSpc>
                    <a:spcPct val="100000"/>
                  </a:lnSpc>
                  <a:buClr>
                    <a:srgbClr val="667263"/>
                  </a:buClr>
                  <a:defRPr/>
                </a:pPr>
                <a:r>
                  <a:rPr lang="en-US" sz="1200" dirty="0" smtClean="0">
                    <a:solidFill>
                      <a:srgbClr val="FFFFFF"/>
                    </a:solidFill>
                    <a:effectLst>
                      <a:outerShdw blurRad="38100" dist="38100" dir="2700000" algn="tl">
                        <a:srgbClr val="000000"/>
                      </a:outerShdw>
                    </a:effectLst>
                    <a:latin typeface="Arial" charset="0"/>
                  </a:rPr>
                  <a:t>Sub-part </a:t>
                </a:r>
                <a:r>
                  <a:rPr lang="en-US" sz="1200" dirty="0">
                    <a:solidFill>
                      <a:srgbClr val="FFFFFF"/>
                    </a:solidFill>
                    <a:effectLst>
                      <a:outerShdw blurRad="38100" dist="38100" dir="2700000" algn="tl">
                        <a:srgbClr val="000000"/>
                      </a:outerShdw>
                    </a:effectLst>
                    <a:latin typeface="Arial" charset="0"/>
                  </a:rPr>
                  <a:t>1</a:t>
                </a:r>
              </a:p>
            </p:txBody>
          </p:sp>
          <p:sp>
            <p:nvSpPr>
              <p:cNvPr id="27" name="AutoShape 64"/>
              <p:cNvSpPr>
                <a:spLocks noChangeArrowheads="1"/>
              </p:cNvSpPr>
              <p:nvPr/>
            </p:nvSpPr>
            <p:spPr bwMode="auto">
              <a:xfrm>
                <a:off x="3006810" y="2895600"/>
                <a:ext cx="1946187" cy="262127"/>
              </a:xfrm>
              <a:prstGeom prst="roundRect">
                <a:avLst>
                  <a:gd name="adj" fmla="val 16667"/>
                </a:avLst>
              </a:prstGeom>
              <a:solidFill>
                <a:schemeClr val="tx2">
                  <a:lumMod val="60000"/>
                  <a:lumOff val="40000"/>
                </a:schemeClr>
              </a:solidFill>
              <a:ln w="9525" algn="ctr">
                <a:noFill/>
                <a:round/>
                <a:headEnd/>
                <a:tailEnd/>
              </a:ln>
              <a:scene3d>
                <a:camera prst="orthographicFront"/>
                <a:lightRig rig="threePt" dir="t"/>
              </a:scene3d>
              <a:sp3d extrusionH="6350" contourW="76200">
                <a:bevelT w="6350"/>
                <a:contourClr>
                  <a:schemeClr val="accent2"/>
                </a:contourClr>
              </a:sp3d>
            </p:spPr>
            <p:txBody>
              <a:bodyPr anchor="ctr"/>
              <a:lstStyle/>
              <a:p>
                <a:pPr>
                  <a:lnSpc>
                    <a:spcPct val="100000"/>
                  </a:lnSpc>
                  <a:buClr>
                    <a:srgbClr val="667263"/>
                  </a:buClr>
                  <a:defRPr/>
                </a:pPr>
                <a:r>
                  <a:rPr lang="en-US" sz="1200" dirty="0" smtClean="0">
                    <a:solidFill>
                      <a:srgbClr val="FFFFFF"/>
                    </a:solidFill>
                    <a:effectLst>
                      <a:outerShdw blurRad="38100" dist="38100" dir="2700000" algn="tl">
                        <a:srgbClr val="000000"/>
                      </a:outerShdw>
                    </a:effectLst>
                    <a:latin typeface="Arial" charset="0"/>
                  </a:rPr>
                  <a:t>Sub-part </a:t>
                </a:r>
                <a:r>
                  <a:rPr lang="en-US" sz="1200" dirty="0">
                    <a:solidFill>
                      <a:srgbClr val="FFFFFF"/>
                    </a:solidFill>
                    <a:effectLst>
                      <a:outerShdw blurRad="38100" dist="38100" dir="2700000" algn="tl">
                        <a:srgbClr val="000000"/>
                      </a:outerShdw>
                    </a:effectLst>
                    <a:latin typeface="Arial" charset="0"/>
                  </a:rPr>
                  <a:t>2</a:t>
                </a:r>
              </a:p>
            </p:txBody>
          </p:sp>
        </p:grpSp>
      </p:grpSp>
      <p:sp>
        <p:nvSpPr>
          <p:cNvPr id="32" name="TextBox 31"/>
          <p:cNvSpPr txBox="1"/>
          <p:nvPr/>
        </p:nvSpPr>
        <p:spPr>
          <a:xfrm>
            <a:off x="4744720" y="2025650"/>
            <a:ext cx="330200" cy="487313"/>
          </a:xfrm>
          <a:prstGeom prst="rect">
            <a:avLst/>
          </a:prstGeom>
          <a:noFill/>
        </p:spPr>
        <p:txBody>
          <a:bodyPr wrap="square" rtlCol="0">
            <a:spAutoFit/>
          </a:bodyPr>
          <a:lstStyle/>
          <a:p>
            <a:r>
              <a:rPr lang="en-US" sz="2800" dirty="0" smtClean="0">
                <a:solidFill>
                  <a:schemeClr val="bg1">
                    <a:lumMod val="50000"/>
                  </a:schemeClr>
                </a:solidFill>
              </a:rPr>
              <a:t>:</a:t>
            </a:r>
            <a:endParaRPr lang="en-US" sz="2800" dirty="0">
              <a:solidFill>
                <a:schemeClr val="bg1">
                  <a:lumMod val="50000"/>
                </a:schemeClr>
              </a:solidFill>
            </a:endParaRPr>
          </a:p>
        </p:txBody>
      </p:sp>
      <p:sp>
        <p:nvSpPr>
          <p:cNvPr id="33" name="TextBox 32"/>
          <p:cNvSpPr txBox="1"/>
          <p:nvPr/>
        </p:nvSpPr>
        <p:spPr>
          <a:xfrm>
            <a:off x="4744720" y="3197225"/>
            <a:ext cx="330200" cy="487313"/>
          </a:xfrm>
          <a:prstGeom prst="rect">
            <a:avLst/>
          </a:prstGeom>
          <a:noFill/>
        </p:spPr>
        <p:txBody>
          <a:bodyPr wrap="square" rtlCol="0">
            <a:spAutoFit/>
          </a:bodyPr>
          <a:lstStyle/>
          <a:p>
            <a:r>
              <a:rPr lang="en-US" sz="2800" dirty="0" smtClean="0">
                <a:solidFill>
                  <a:schemeClr val="bg1">
                    <a:lumMod val="50000"/>
                  </a:schemeClr>
                </a:solidFill>
              </a:rPr>
              <a:t>:</a:t>
            </a:r>
            <a:endParaRPr lang="en-US" sz="2800" dirty="0">
              <a:solidFill>
                <a:schemeClr val="bg1">
                  <a:lumMod val="50000"/>
                </a:schemeClr>
              </a:solidFill>
            </a:endParaRPr>
          </a:p>
        </p:txBody>
      </p:sp>
      <p:grpSp>
        <p:nvGrpSpPr>
          <p:cNvPr id="34" name="Group 133"/>
          <p:cNvGrpSpPr/>
          <p:nvPr/>
        </p:nvGrpSpPr>
        <p:grpSpPr>
          <a:xfrm>
            <a:off x="3881120" y="1518285"/>
            <a:ext cx="520700" cy="3118386"/>
            <a:chOff x="6210300" y="1689100"/>
            <a:chExt cx="520700" cy="4157848"/>
          </a:xfrm>
        </p:grpSpPr>
        <p:sp>
          <p:nvSpPr>
            <p:cNvPr id="35" name="TextBox 34"/>
            <p:cNvSpPr txBox="1"/>
            <p:nvPr/>
          </p:nvSpPr>
          <p:spPr>
            <a:xfrm>
              <a:off x="6324600" y="1689100"/>
              <a:ext cx="317500" cy="424048"/>
            </a:xfrm>
            <a:prstGeom prst="rect">
              <a:avLst/>
            </a:prstGeom>
            <a:noFill/>
          </p:spPr>
          <p:txBody>
            <a:bodyPr wrap="square" rtlCol="0">
              <a:spAutoFit/>
            </a:bodyPr>
            <a:lstStyle/>
            <a:p>
              <a:r>
                <a:rPr lang="en-US" sz="1600" dirty="0" smtClean="0"/>
                <a:t>1</a:t>
              </a:r>
              <a:endParaRPr lang="en-US" sz="1600" dirty="0"/>
            </a:p>
          </p:txBody>
        </p:sp>
        <p:sp>
          <p:nvSpPr>
            <p:cNvPr id="36" name="TextBox 35"/>
            <p:cNvSpPr txBox="1"/>
            <p:nvPr/>
          </p:nvSpPr>
          <p:spPr>
            <a:xfrm>
              <a:off x="6324600" y="2159000"/>
              <a:ext cx="317500" cy="424048"/>
            </a:xfrm>
            <a:prstGeom prst="rect">
              <a:avLst/>
            </a:prstGeom>
            <a:noFill/>
          </p:spPr>
          <p:txBody>
            <a:bodyPr wrap="square" rtlCol="0">
              <a:spAutoFit/>
            </a:bodyPr>
            <a:lstStyle/>
            <a:p>
              <a:r>
                <a:rPr lang="en-US" sz="1600" dirty="0" smtClean="0"/>
                <a:t>2</a:t>
              </a:r>
              <a:endParaRPr lang="en-US" sz="1600" dirty="0"/>
            </a:p>
          </p:txBody>
        </p:sp>
        <p:sp>
          <p:nvSpPr>
            <p:cNvPr id="37" name="TextBox 36"/>
            <p:cNvSpPr txBox="1"/>
            <p:nvPr/>
          </p:nvSpPr>
          <p:spPr>
            <a:xfrm>
              <a:off x="6324600" y="3340100"/>
              <a:ext cx="317500" cy="424048"/>
            </a:xfrm>
            <a:prstGeom prst="rect">
              <a:avLst/>
            </a:prstGeom>
            <a:noFill/>
          </p:spPr>
          <p:txBody>
            <a:bodyPr wrap="square" rtlCol="0">
              <a:spAutoFit/>
            </a:bodyPr>
            <a:lstStyle/>
            <a:p>
              <a:r>
                <a:rPr lang="en-US" sz="1600" dirty="0" smtClean="0"/>
                <a:t>9</a:t>
              </a:r>
              <a:endParaRPr lang="en-US" sz="1600" dirty="0"/>
            </a:p>
          </p:txBody>
        </p:sp>
        <p:sp>
          <p:nvSpPr>
            <p:cNvPr id="38" name="TextBox 37"/>
            <p:cNvSpPr txBox="1"/>
            <p:nvPr/>
          </p:nvSpPr>
          <p:spPr>
            <a:xfrm>
              <a:off x="6248400" y="3759200"/>
              <a:ext cx="482600" cy="424048"/>
            </a:xfrm>
            <a:prstGeom prst="rect">
              <a:avLst/>
            </a:prstGeom>
            <a:noFill/>
          </p:spPr>
          <p:txBody>
            <a:bodyPr wrap="square" rtlCol="0">
              <a:spAutoFit/>
            </a:bodyPr>
            <a:lstStyle/>
            <a:p>
              <a:r>
                <a:rPr lang="en-US" sz="1600" dirty="0" smtClean="0"/>
                <a:t>10</a:t>
              </a:r>
              <a:endParaRPr lang="en-US" sz="1600" dirty="0"/>
            </a:p>
          </p:txBody>
        </p:sp>
        <p:sp>
          <p:nvSpPr>
            <p:cNvPr id="39" name="TextBox 38"/>
            <p:cNvSpPr txBox="1"/>
            <p:nvPr/>
          </p:nvSpPr>
          <p:spPr>
            <a:xfrm>
              <a:off x="6210300" y="5029200"/>
              <a:ext cx="469900" cy="424048"/>
            </a:xfrm>
            <a:prstGeom prst="rect">
              <a:avLst/>
            </a:prstGeom>
            <a:noFill/>
          </p:spPr>
          <p:txBody>
            <a:bodyPr wrap="square" rtlCol="0">
              <a:spAutoFit/>
            </a:bodyPr>
            <a:lstStyle/>
            <a:p>
              <a:r>
                <a:rPr lang="en-US" sz="1600" dirty="0" smtClean="0"/>
                <a:t>19</a:t>
              </a:r>
              <a:endParaRPr lang="en-US" sz="1600" dirty="0"/>
            </a:p>
          </p:txBody>
        </p:sp>
        <p:sp>
          <p:nvSpPr>
            <p:cNvPr id="40" name="TextBox 39"/>
            <p:cNvSpPr txBox="1"/>
            <p:nvPr/>
          </p:nvSpPr>
          <p:spPr>
            <a:xfrm>
              <a:off x="6235700" y="5422900"/>
              <a:ext cx="469900" cy="424048"/>
            </a:xfrm>
            <a:prstGeom prst="rect">
              <a:avLst/>
            </a:prstGeom>
            <a:noFill/>
          </p:spPr>
          <p:txBody>
            <a:bodyPr wrap="square" rtlCol="0">
              <a:spAutoFit/>
            </a:bodyPr>
            <a:lstStyle/>
            <a:p>
              <a:r>
                <a:rPr lang="en-US" sz="1600" dirty="0" smtClean="0"/>
                <a:t>20</a:t>
              </a:r>
              <a:endParaRPr lang="en-US" sz="1600" dirty="0"/>
            </a:p>
          </p:txBody>
        </p:sp>
      </p:grpSp>
      <p:sp>
        <p:nvSpPr>
          <p:cNvPr id="41" name="TextBox 40"/>
          <p:cNvSpPr txBox="1"/>
          <p:nvPr/>
        </p:nvSpPr>
        <p:spPr>
          <a:xfrm>
            <a:off x="6078220" y="1562100"/>
            <a:ext cx="2600960" cy="1358900"/>
          </a:xfrm>
          <a:prstGeom prst="rect">
            <a:avLst/>
          </a:prstGeom>
          <a:noFill/>
          <a:ln>
            <a:noFill/>
          </a:ln>
        </p:spPr>
        <p:txBody>
          <a:bodyPr wrap="square" lIns="0" tIns="0" rIns="0" bIns="0" rtlCol="0">
            <a:noAutofit/>
          </a:bodyPr>
          <a:lstStyle/>
          <a:p>
            <a:pPr algn="l"/>
            <a:r>
              <a:rPr lang="en-US" sz="1600" dirty="0" smtClean="0">
                <a:solidFill>
                  <a:schemeClr val="tx2"/>
                </a:solidFill>
              </a:rPr>
              <a:t>The RHP_TAB table is ranged partitioned by times and sub-partitioned on </a:t>
            </a:r>
            <a:r>
              <a:rPr lang="en-US" sz="1600" dirty="0" err="1" smtClean="0">
                <a:solidFill>
                  <a:schemeClr val="tx2"/>
                </a:solidFill>
              </a:rPr>
              <a:t>cust_id</a:t>
            </a:r>
            <a:endParaRPr lang="en-US" sz="1600" dirty="0" smtClean="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 pruning </a:t>
            </a:r>
            <a:endParaRPr lang="en-US" dirty="0"/>
          </a:p>
        </p:txBody>
      </p:sp>
      <p:sp>
        <p:nvSpPr>
          <p:cNvPr id="3" name="Content Placeholder 2"/>
          <p:cNvSpPr>
            <a:spLocks noGrp="1"/>
          </p:cNvSpPr>
          <p:nvPr>
            <p:ph sz="quarter" idx="12"/>
          </p:nvPr>
        </p:nvSpPr>
        <p:spPr/>
        <p:txBody>
          <a:bodyPr/>
          <a:lstStyle/>
          <a:p>
            <a:pPr>
              <a:buNone/>
            </a:pPr>
            <a:r>
              <a:rPr lang="en-US" dirty="0" smtClean="0">
                <a:latin typeface="Arial"/>
                <a:cs typeface="Arial"/>
              </a:rPr>
              <a:t>SELECT COUNT(*)FROM RHP_TAB </a:t>
            </a:r>
          </a:p>
          <a:p>
            <a:pPr>
              <a:buNone/>
            </a:pPr>
            <a:r>
              <a:rPr lang="en-US" dirty="0" smtClean="0">
                <a:latin typeface="Arial"/>
                <a:cs typeface="Arial"/>
              </a:rPr>
              <a:t>WHERE CUST_ID = 9255 AND TIME_ID = ‘2008-01-01’;</a:t>
            </a:r>
            <a:endParaRPr lang="en-US" sz="800" dirty="0" smtClean="0">
              <a:latin typeface="Arial"/>
              <a:cs typeface="Arial"/>
            </a:endParaRPr>
          </a:p>
          <a:p>
            <a:pPr>
              <a:buNone/>
            </a:pPr>
            <a:r>
              <a:rPr lang="en-US" sz="800" dirty="0" smtClean="0">
                <a:latin typeface="Arial"/>
                <a:cs typeface="Arial"/>
              </a:rPr>
              <a:t> </a:t>
            </a:r>
            <a:endParaRPr lang="en-US" sz="800" dirty="0" smtClean="0"/>
          </a:p>
          <a:p>
            <a:r>
              <a:rPr lang="en-US" dirty="0" smtClean="0"/>
              <a:t>Why so many numbers in the </a:t>
            </a:r>
            <a:r>
              <a:rPr lang="en-US" dirty="0" err="1" smtClean="0"/>
              <a:t>Pstart</a:t>
            </a:r>
            <a:r>
              <a:rPr lang="en-US" dirty="0" smtClean="0"/>
              <a:t> / </a:t>
            </a:r>
            <a:r>
              <a:rPr lang="en-US" dirty="0" err="1" smtClean="0"/>
              <a:t>Pstop</a:t>
            </a:r>
            <a:r>
              <a:rPr lang="en-US" dirty="0" smtClean="0"/>
              <a:t> columns?</a:t>
            </a:r>
            <a:endParaRPr lang="en-US" dirty="0"/>
          </a:p>
        </p:txBody>
      </p:sp>
      <p:sp>
        <p:nvSpPr>
          <p:cNvPr id="8" name="Content Placeholder 7"/>
          <p:cNvSpPr>
            <a:spLocks noGrp="1"/>
          </p:cNvSpPr>
          <p:nvPr>
            <p:ph type="body" sz="quarter" idx="13"/>
          </p:nvPr>
        </p:nvSpPr>
        <p:spPr/>
        <p:txBody>
          <a:bodyPr/>
          <a:lstStyle/>
          <a:p>
            <a:r>
              <a:rPr lang="en-US" dirty="0" smtClean="0"/>
              <a:t>Numbering of partitions</a:t>
            </a:r>
            <a:endParaRPr lang="en-US" dirty="0"/>
          </a:p>
        </p:txBody>
      </p:sp>
      <p:pic>
        <p:nvPicPr>
          <p:cNvPr id="5" name="Picture 4" descr="multiple_part_numbers.png"/>
          <p:cNvPicPr>
            <a:picLocks noChangeAspect="1"/>
          </p:cNvPicPr>
          <p:nvPr/>
        </p:nvPicPr>
        <p:blipFill>
          <a:blip r:embed="rId3" cstate="print"/>
          <a:stretch>
            <a:fillRect/>
          </a:stretch>
        </p:blipFill>
        <p:spPr>
          <a:xfrm>
            <a:off x="693421" y="2830830"/>
            <a:ext cx="7295755" cy="177165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bwMode="auto">
          <a:xfrm>
            <a:off x="6766560" y="2819400"/>
            <a:ext cx="1188720" cy="1127760"/>
          </a:xfrm>
          <a:prstGeom prst="rect">
            <a:avLst/>
          </a:prstGeom>
          <a:noFill/>
          <a:ln w="25400" cap="flat" cmpd="sng" algn="ctr">
            <a:solidFill>
              <a:srgbClr val="FF0000"/>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
                <a:schemeClr val="accent1"/>
              </a:buClr>
              <a:buSzTx/>
              <a:buFontTx/>
              <a:buNone/>
              <a:tabLst/>
            </a:pPr>
            <a:endParaRPr kumimoji="0" lang="en-US" sz="1600" b="1" i="0" u="none" strike="noStrike" cap="none" normalizeH="0" baseline="0" smtClean="0">
              <a:ln>
                <a:noFill/>
              </a:ln>
              <a:solidFill>
                <a:schemeClr val="bg1"/>
              </a:solidFill>
              <a:effectLst/>
              <a:latin typeface="Arial" charset="0"/>
            </a:endParaRPr>
          </a:p>
        </p:txBody>
      </p:sp>
      <p:sp>
        <p:nvSpPr>
          <p:cNvPr id="7" name="TextBox 6"/>
          <p:cNvSpPr txBox="1"/>
          <p:nvPr/>
        </p:nvSpPr>
        <p:spPr>
          <a:xfrm>
            <a:off x="7376160" y="4091940"/>
            <a:ext cx="1234440" cy="535531"/>
          </a:xfrm>
          <a:prstGeom prst="rect">
            <a:avLst/>
          </a:prstGeom>
          <a:solidFill>
            <a:schemeClr val="bg1"/>
          </a:solidFill>
        </p:spPr>
        <p:txBody>
          <a:bodyPr wrap="square" rtlCol="0">
            <a:spAutoFit/>
          </a:bodyPr>
          <a:lstStyle/>
          <a:p>
            <a:pPr algn="l"/>
            <a:r>
              <a:rPr lang="en-US" sz="1600" dirty="0" smtClean="0">
                <a:solidFill>
                  <a:schemeClr val="tx2"/>
                </a:solidFill>
              </a:rPr>
              <a:t>Overall partition #</a:t>
            </a:r>
          </a:p>
        </p:txBody>
      </p:sp>
      <p:sp>
        <p:nvSpPr>
          <p:cNvPr id="9" name="TextBox 8"/>
          <p:cNvSpPr txBox="1"/>
          <p:nvPr/>
        </p:nvSpPr>
        <p:spPr>
          <a:xfrm>
            <a:off x="7894320" y="3429000"/>
            <a:ext cx="1249680" cy="535531"/>
          </a:xfrm>
          <a:prstGeom prst="rect">
            <a:avLst/>
          </a:prstGeom>
          <a:solidFill>
            <a:schemeClr val="bg1"/>
          </a:solidFill>
        </p:spPr>
        <p:txBody>
          <a:bodyPr wrap="square" rtlCol="0">
            <a:spAutoFit/>
          </a:bodyPr>
          <a:lstStyle/>
          <a:p>
            <a:pPr algn="l"/>
            <a:r>
              <a:rPr lang="en-US" sz="1600" dirty="0" smtClean="0">
                <a:solidFill>
                  <a:schemeClr val="tx2"/>
                </a:solidFill>
              </a:rPr>
              <a:t>Sub-</a:t>
            </a:r>
            <a:br>
              <a:rPr lang="en-US" sz="1600" dirty="0" smtClean="0">
                <a:solidFill>
                  <a:schemeClr val="tx2"/>
                </a:solidFill>
              </a:rPr>
            </a:br>
            <a:r>
              <a:rPr lang="en-US" sz="1600" dirty="0" smtClean="0">
                <a:solidFill>
                  <a:schemeClr val="tx2"/>
                </a:solidFill>
              </a:rPr>
              <a:t>partition #</a:t>
            </a:r>
          </a:p>
        </p:txBody>
      </p:sp>
      <p:sp>
        <p:nvSpPr>
          <p:cNvPr id="10" name="TextBox 9"/>
          <p:cNvSpPr txBox="1"/>
          <p:nvPr/>
        </p:nvSpPr>
        <p:spPr>
          <a:xfrm>
            <a:off x="7787640" y="2263140"/>
            <a:ext cx="1249680" cy="535531"/>
          </a:xfrm>
          <a:prstGeom prst="rect">
            <a:avLst/>
          </a:prstGeom>
          <a:solidFill>
            <a:schemeClr val="bg1"/>
          </a:solidFill>
        </p:spPr>
        <p:txBody>
          <a:bodyPr wrap="square" rtlCol="0">
            <a:spAutoFit/>
          </a:bodyPr>
          <a:lstStyle/>
          <a:p>
            <a:pPr algn="l"/>
            <a:r>
              <a:rPr lang="en-US" sz="1600" dirty="0" smtClean="0">
                <a:solidFill>
                  <a:schemeClr val="tx2"/>
                </a:solidFill>
              </a:rPr>
              <a:t>Range</a:t>
            </a:r>
            <a:br>
              <a:rPr lang="en-US" sz="1600" dirty="0" smtClean="0">
                <a:solidFill>
                  <a:schemeClr val="tx2"/>
                </a:solidFill>
              </a:rPr>
            </a:br>
            <a:r>
              <a:rPr lang="en-US" sz="1600" dirty="0" smtClean="0">
                <a:solidFill>
                  <a:schemeClr val="tx2"/>
                </a:solidFill>
              </a:rPr>
              <a:t>partition #</a:t>
            </a:r>
          </a:p>
        </p:txBody>
      </p:sp>
      <p:cxnSp>
        <p:nvCxnSpPr>
          <p:cNvPr id="12" name="Shape 11"/>
          <p:cNvCxnSpPr>
            <a:stCxn id="10" idx="1"/>
          </p:cNvCxnSpPr>
          <p:nvPr/>
        </p:nvCxnSpPr>
        <p:spPr>
          <a:xfrm rot="10800000" flipV="1">
            <a:off x="7200900" y="2530906"/>
            <a:ext cx="586740" cy="867614"/>
          </a:xfrm>
          <a:prstGeom prst="bentConnector2">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hape 12"/>
          <p:cNvCxnSpPr/>
          <p:nvPr/>
        </p:nvCxnSpPr>
        <p:spPr>
          <a:xfrm rot="10800000">
            <a:off x="7292340" y="3596640"/>
            <a:ext cx="594360" cy="92506"/>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rot="16200000" flipV="1">
            <a:off x="6998970" y="4011930"/>
            <a:ext cx="548640" cy="144780"/>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164"/>
          <p:cNvSpPr>
            <a:spLocks noChangeArrowheads="1"/>
          </p:cNvSpPr>
          <p:nvPr/>
        </p:nvSpPr>
        <p:spPr bwMode="auto">
          <a:xfrm>
            <a:off x="7604759" y="2202180"/>
            <a:ext cx="1313815" cy="2305526"/>
          </a:xfrm>
          <a:prstGeom prst="roundRect">
            <a:avLst>
              <a:gd name="adj" fmla="val 16667"/>
            </a:avLst>
          </a:prstGeom>
          <a:gradFill rotWithShape="1">
            <a:gsLst>
              <a:gs pos="0">
                <a:srgbClr val="0070C0"/>
              </a:gs>
              <a:gs pos="100000">
                <a:srgbClr val="000000"/>
              </a:gs>
            </a:gsLst>
            <a:path path="rect">
              <a:fillToRect r="100000" b="10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Arial" pitchFamily="34" charset="0"/>
              </a:rPr>
              <a:t>Sales Table</a:t>
            </a:r>
          </a:p>
        </p:txBody>
      </p:sp>
      <p:sp>
        <p:nvSpPr>
          <p:cNvPr id="45058" name="Rectangle 30"/>
          <p:cNvSpPr>
            <a:spLocks noGrp="1" noChangeArrowheads="1"/>
          </p:cNvSpPr>
          <p:nvPr>
            <p:ph type="title"/>
          </p:nvPr>
        </p:nvSpPr>
        <p:spPr/>
        <p:txBody>
          <a:bodyPr/>
          <a:lstStyle/>
          <a:p>
            <a:pPr eaLnBrk="1" hangingPunct="1"/>
            <a:r>
              <a:rPr lang="en-US" dirty="0" smtClean="0"/>
              <a:t>Partition pruning</a:t>
            </a:r>
            <a:endParaRPr lang="en-GB" dirty="0"/>
          </a:p>
        </p:txBody>
      </p:sp>
      <p:sp>
        <p:nvSpPr>
          <p:cNvPr id="45059" name="Rectangle 31"/>
          <p:cNvSpPr>
            <a:spLocks noGrp="1" noChangeArrowheads="1"/>
          </p:cNvSpPr>
          <p:nvPr>
            <p:ph sz="quarter" idx="12"/>
          </p:nvPr>
        </p:nvSpPr>
        <p:spPr/>
        <p:txBody>
          <a:bodyPr/>
          <a:lstStyle/>
          <a:p>
            <a:pPr eaLnBrk="1" hangingPunct="1"/>
            <a:r>
              <a:rPr lang="en-GB" dirty="0"/>
              <a:t>Advanced Pruning mechanism for complex queries</a:t>
            </a:r>
          </a:p>
          <a:p>
            <a:pPr eaLnBrk="1" hangingPunct="1"/>
            <a:r>
              <a:rPr lang="en-GB" dirty="0"/>
              <a:t>Recursive statement evaluates the relevant partitions at runtime</a:t>
            </a:r>
          </a:p>
          <a:p>
            <a:pPr lvl="1" eaLnBrk="1" hangingPunct="1"/>
            <a:r>
              <a:rPr lang="en-GB" dirty="0"/>
              <a:t>Look for the word ‘KEY’ in PSTART/PSTOP </a:t>
            </a:r>
            <a:r>
              <a:rPr lang="en-GB" dirty="0" smtClean="0"/>
              <a:t>columns</a:t>
            </a:r>
            <a:endParaRPr lang="en-GB" dirty="0"/>
          </a:p>
        </p:txBody>
      </p:sp>
      <p:sp>
        <p:nvSpPr>
          <p:cNvPr id="17" name="Content Placeholder 16"/>
          <p:cNvSpPr>
            <a:spLocks noGrp="1"/>
          </p:cNvSpPr>
          <p:nvPr>
            <p:ph type="body" sz="quarter" idx="13"/>
          </p:nvPr>
        </p:nvSpPr>
        <p:spPr/>
        <p:txBody>
          <a:bodyPr/>
          <a:lstStyle/>
          <a:p>
            <a:r>
              <a:rPr lang="en-GB" dirty="0" smtClean="0"/>
              <a:t>Dynamic partition pruning</a:t>
            </a:r>
            <a:endParaRPr lang="en-US" dirty="0" smtClean="0"/>
          </a:p>
          <a:p>
            <a:endParaRPr lang="en-US" dirty="0"/>
          </a:p>
        </p:txBody>
      </p:sp>
      <p:sp>
        <p:nvSpPr>
          <p:cNvPr id="31" name="AutoShape 362"/>
          <p:cNvSpPr>
            <a:spLocks noChangeArrowheads="1"/>
          </p:cNvSpPr>
          <p:nvPr/>
        </p:nvSpPr>
        <p:spPr bwMode="auto">
          <a:xfrm>
            <a:off x="187324" y="2781301"/>
            <a:ext cx="4168776" cy="1498599"/>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a:prstTxWarp prst="textNoShape">
              <a:avLst/>
            </a:prstTxWarp>
          </a:bodyPr>
          <a:lstStyle/>
          <a:p>
            <a:pPr algn="l" eaLnBrk="0" hangingPunct="0">
              <a:lnSpc>
                <a:spcPct val="94000"/>
              </a:lnSpc>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0" dirty="0">
                <a:solidFill>
                  <a:srgbClr val="000000"/>
                </a:solidFill>
                <a:latin typeface="Arial"/>
                <a:ea typeface="Times New Roman" pitchFamily="-111" charset="0"/>
                <a:cs typeface="Arial"/>
              </a:rPr>
              <a:t>SELECT </a:t>
            </a:r>
            <a:r>
              <a:rPr lang="en-GB" sz="1600" b="0" dirty="0" err="1">
                <a:solidFill>
                  <a:srgbClr val="000000"/>
                </a:solidFill>
                <a:latin typeface="Arial"/>
                <a:ea typeface="Times New Roman" pitchFamily="-111" charset="0"/>
                <a:cs typeface="Arial"/>
              </a:rPr>
              <a:t>sum(amount_sold</a:t>
            </a:r>
            <a:r>
              <a:rPr lang="en-GB" sz="1600" b="0" dirty="0">
                <a:solidFill>
                  <a:srgbClr val="000000"/>
                </a:solidFill>
                <a:latin typeface="Arial"/>
                <a:ea typeface="Times New Roman" pitchFamily="-111" charset="0"/>
                <a:cs typeface="Arial"/>
              </a:rPr>
              <a:t>)</a:t>
            </a:r>
            <a:br>
              <a:rPr lang="en-GB" sz="1600" b="0" dirty="0">
                <a:solidFill>
                  <a:srgbClr val="000000"/>
                </a:solidFill>
                <a:latin typeface="Arial"/>
                <a:ea typeface="Times New Roman" pitchFamily="-111" charset="0"/>
                <a:cs typeface="Arial"/>
              </a:rPr>
            </a:br>
            <a:r>
              <a:rPr lang="en-GB" sz="1600" b="0" dirty="0">
                <a:solidFill>
                  <a:srgbClr val="000000"/>
                </a:solidFill>
                <a:latin typeface="Arial"/>
                <a:ea typeface="Times New Roman" pitchFamily="-111" charset="0"/>
                <a:cs typeface="Arial"/>
              </a:rPr>
              <a:t>FROM</a:t>
            </a:r>
            <a:r>
              <a:rPr lang="en-GB" sz="1600" b="0" dirty="0" smtClean="0">
                <a:solidFill>
                  <a:srgbClr val="000000"/>
                </a:solidFill>
                <a:latin typeface="Arial"/>
                <a:ea typeface="Times New Roman" pitchFamily="-111" charset="0"/>
                <a:cs typeface="Arial"/>
              </a:rPr>
              <a:t>     sales </a:t>
            </a:r>
            <a:r>
              <a:rPr lang="en-GB" sz="1600" b="0" dirty="0" err="1">
                <a:solidFill>
                  <a:srgbClr val="000000"/>
                </a:solidFill>
                <a:latin typeface="Arial"/>
                <a:ea typeface="Times New Roman" pitchFamily="-111" charset="0"/>
                <a:cs typeface="Arial"/>
              </a:rPr>
              <a:t>s</a:t>
            </a:r>
            <a:r>
              <a:rPr lang="en-GB" sz="1600" b="0" dirty="0">
                <a:solidFill>
                  <a:srgbClr val="000000"/>
                </a:solidFill>
                <a:latin typeface="Arial"/>
                <a:ea typeface="Times New Roman" pitchFamily="-111" charset="0"/>
                <a:cs typeface="Arial"/>
              </a:rPr>
              <a:t>, times </a:t>
            </a:r>
            <a:r>
              <a:rPr lang="en-GB" sz="1600" b="0" dirty="0" err="1">
                <a:solidFill>
                  <a:srgbClr val="000000"/>
                </a:solidFill>
                <a:latin typeface="Arial"/>
                <a:ea typeface="Times New Roman" pitchFamily="-111" charset="0"/>
                <a:cs typeface="Arial"/>
              </a:rPr>
              <a:t>t</a:t>
            </a:r>
            <a:r>
              <a:rPr lang="en-GB" sz="1600" b="0" dirty="0">
                <a:solidFill>
                  <a:srgbClr val="000000"/>
                </a:solidFill>
                <a:latin typeface="Arial"/>
                <a:ea typeface="Times New Roman" pitchFamily="-111" charset="0"/>
                <a:cs typeface="Arial"/>
              </a:rPr>
              <a:t/>
            </a:r>
            <a:br>
              <a:rPr lang="en-GB" sz="1600" b="0" dirty="0">
                <a:solidFill>
                  <a:srgbClr val="000000"/>
                </a:solidFill>
                <a:latin typeface="Arial"/>
                <a:ea typeface="Times New Roman" pitchFamily="-111" charset="0"/>
                <a:cs typeface="Arial"/>
              </a:rPr>
            </a:br>
            <a:r>
              <a:rPr lang="en-GB" sz="1600" b="0" dirty="0">
                <a:solidFill>
                  <a:srgbClr val="000000"/>
                </a:solidFill>
                <a:latin typeface="Arial"/>
                <a:ea typeface="Times New Roman" pitchFamily="-111" charset="0"/>
                <a:cs typeface="Arial"/>
              </a:rPr>
              <a:t>WHERE </a:t>
            </a:r>
            <a:r>
              <a:rPr lang="en-GB" sz="1600" b="0" dirty="0" err="1">
                <a:solidFill>
                  <a:srgbClr val="000000"/>
                </a:solidFill>
                <a:latin typeface="Arial"/>
                <a:ea typeface="Times New Roman" pitchFamily="-111" charset="0"/>
                <a:cs typeface="Arial"/>
              </a:rPr>
              <a:t>t.time_id</a:t>
            </a:r>
            <a:r>
              <a:rPr lang="en-GB" sz="1600" b="0" dirty="0">
                <a:solidFill>
                  <a:srgbClr val="000000"/>
                </a:solidFill>
                <a:latin typeface="Arial"/>
                <a:ea typeface="Times New Roman" pitchFamily="-111" charset="0"/>
                <a:cs typeface="Arial"/>
              </a:rPr>
              <a:t> = </a:t>
            </a:r>
            <a:r>
              <a:rPr lang="en-GB" sz="1600" b="0" dirty="0" err="1">
                <a:solidFill>
                  <a:srgbClr val="000000"/>
                </a:solidFill>
                <a:latin typeface="Arial"/>
                <a:ea typeface="Times New Roman" pitchFamily="-111" charset="0"/>
                <a:cs typeface="Arial"/>
              </a:rPr>
              <a:t>s.time_id</a:t>
            </a:r>
            <a:r>
              <a:rPr lang="en-GB" sz="1600" b="0" dirty="0">
                <a:solidFill>
                  <a:srgbClr val="000000"/>
                </a:solidFill>
                <a:latin typeface="Arial"/>
                <a:ea typeface="Times New Roman" pitchFamily="-111" charset="0"/>
                <a:cs typeface="Arial"/>
              </a:rPr>
              <a:t> </a:t>
            </a:r>
            <a:br>
              <a:rPr lang="en-GB" sz="1600" b="0" dirty="0">
                <a:solidFill>
                  <a:srgbClr val="000000"/>
                </a:solidFill>
                <a:latin typeface="Arial"/>
                <a:ea typeface="Times New Roman" pitchFamily="-111" charset="0"/>
                <a:cs typeface="Arial"/>
              </a:rPr>
            </a:br>
            <a:r>
              <a:rPr lang="en-GB" sz="1600" b="0" dirty="0">
                <a:solidFill>
                  <a:srgbClr val="000000"/>
                </a:solidFill>
                <a:latin typeface="Arial"/>
                <a:ea typeface="Times New Roman" pitchFamily="-111" charset="0"/>
                <a:cs typeface="Arial"/>
              </a:rPr>
              <a:t>AND </a:t>
            </a:r>
            <a:r>
              <a:rPr lang="en-GB" sz="1600" b="0" dirty="0" smtClean="0">
                <a:solidFill>
                  <a:srgbClr val="000000"/>
                </a:solidFill>
                <a:latin typeface="Arial"/>
                <a:ea typeface="Times New Roman" pitchFamily="-111" charset="0"/>
                <a:cs typeface="Arial"/>
              </a:rPr>
              <a:t>      </a:t>
            </a:r>
            <a:r>
              <a:rPr lang="en-GB" sz="1600" b="0" dirty="0" err="1">
                <a:solidFill>
                  <a:srgbClr val="FF0000"/>
                </a:solidFill>
                <a:latin typeface="Arial"/>
                <a:ea typeface="Times New Roman" pitchFamily="-111" charset="0"/>
                <a:cs typeface="Arial"/>
              </a:rPr>
              <a:t>t.calendar_month_desc</a:t>
            </a:r>
            <a:r>
              <a:rPr lang="en-GB" sz="1600" b="0" dirty="0">
                <a:solidFill>
                  <a:srgbClr val="FF0000"/>
                </a:solidFill>
                <a:latin typeface="Arial"/>
                <a:ea typeface="Times New Roman" pitchFamily="-111" charset="0"/>
                <a:cs typeface="Arial"/>
              </a:rPr>
              <a:t> IN </a:t>
            </a:r>
            <a:endParaRPr lang="en-GB" sz="1600" b="0" dirty="0" smtClean="0">
              <a:solidFill>
                <a:srgbClr val="FF0000"/>
              </a:solidFill>
              <a:latin typeface="Arial"/>
              <a:ea typeface="Times New Roman" pitchFamily="-111" charset="0"/>
              <a:cs typeface="Arial"/>
            </a:endParaRPr>
          </a:p>
          <a:p>
            <a:pPr algn="l" eaLnBrk="0" hangingPunct="0">
              <a:lnSpc>
                <a:spcPct val="94000"/>
              </a:lnSpc>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0" dirty="0" smtClean="0">
                <a:solidFill>
                  <a:srgbClr val="FF0000"/>
                </a:solidFill>
                <a:latin typeface="Arial"/>
                <a:ea typeface="Times New Roman" pitchFamily="-111" charset="0"/>
                <a:cs typeface="Arial"/>
              </a:rPr>
              <a:t>                   (</a:t>
            </a:r>
            <a:r>
              <a:rPr lang="en-GB" sz="1600" b="0" dirty="0">
                <a:solidFill>
                  <a:srgbClr val="FF0000"/>
                </a:solidFill>
                <a:latin typeface="Arial"/>
                <a:ea typeface="Times New Roman" pitchFamily="-111" charset="0"/>
                <a:cs typeface="Arial"/>
              </a:rPr>
              <a:t>‘MAR</a:t>
            </a:r>
            <a:r>
              <a:rPr lang="en-GB" sz="1600" b="0" dirty="0" smtClean="0">
                <a:solidFill>
                  <a:srgbClr val="FF0000"/>
                </a:solidFill>
                <a:latin typeface="Arial"/>
                <a:ea typeface="Times New Roman" pitchFamily="-111" charset="0"/>
                <a:cs typeface="Arial"/>
              </a:rPr>
              <a:t>-12’</a:t>
            </a:r>
            <a:r>
              <a:rPr lang="en-GB" sz="1600" b="0" dirty="0">
                <a:solidFill>
                  <a:srgbClr val="FF0000"/>
                </a:solidFill>
                <a:latin typeface="Arial"/>
                <a:ea typeface="Times New Roman" pitchFamily="-111" charset="0"/>
                <a:cs typeface="Arial"/>
              </a:rPr>
              <a:t>,‘APR</a:t>
            </a:r>
            <a:r>
              <a:rPr lang="en-GB" sz="1600" b="0" dirty="0" smtClean="0">
                <a:solidFill>
                  <a:srgbClr val="FF0000"/>
                </a:solidFill>
                <a:latin typeface="Arial"/>
                <a:ea typeface="Times New Roman" pitchFamily="-111" charset="0"/>
                <a:cs typeface="Arial"/>
              </a:rPr>
              <a:t>-12’</a:t>
            </a:r>
            <a:r>
              <a:rPr lang="en-GB" sz="1600" b="0" dirty="0">
                <a:solidFill>
                  <a:srgbClr val="FF0000"/>
                </a:solidFill>
                <a:latin typeface="Arial"/>
                <a:ea typeface="Times New Roman" pitchFamily="-111" charset="0"/>
                <a:cs typeface="Arial"/>
              </a:rPr>
              <a:t>,‘MAY</a:t>
            </a:r>
            <a:r>
              <a:rPr lang="en-GB" sz="1600" b="0" dirty="0" smtClean="0">
                <a:solidFill>
                  <a:srgbClr val="FF0000"/>
                </a:solidFill>
                <a:latin typeface="Arial"/>
                <a:ea typeface="Times New Roman" pitchFamily="-111" charset="0"/>
                <a:cs typeface="Arial"/>
              </a:rPr>
              <a:t>-12’</a:t>
            </a:r>
            <a:r>
              <a:rPr lang="en-GB" sz="1600" b="0" dirty="0">
                <a:solidFill>
                  <a:srgbClr val="FF0000"/>
                </a:solidFill>
                <a:latin typeface="Arial"/>
                <a:ea typeface="Times New Roman" pitchFamily="-111" charset="0"/>
                <a:cs typeface="Arial"/>
              </a:rPr>
              <a:t>);</a:t>
            </a:r>
          </a:p>
        </p:txBody>
      </p:sp>
      <p:sp>
        <p:nvSpPr>
          <p:cNvPr id="33" name="AutoShape 60"/>
          <p:cNvSpPr>
            <a:spLocks noChangeArrowheads="1"/>
          </p:cNvSpPr>
          <p:nvPr/>
        </p:nvSpPr>
        <p:spPr bwMode="auto">
          <a:xfrm>
            <a:off x="7731637" y="3673641"/>
            <a:ext cx="1045339" cy="250654"/>
          </a:xfrm>
          <a:prstGeom prst="roundRect">
            <a:avLst>
              <a:gd name="adj" fmla="val 16667"/>
            </a:avLst>
          </a:prstGeom>
          <a:solidFill>
            <a:srgbClr val="94958B"/>
          </a:solidFill>
          <a:ln w="9525" algn="ctr">
            <a:noFill/>
            <a:round/>
            <a:headEnd/>
            <a:tailEnd/>
          </a:ln>
          <a:effectLst/>
          <a:scene3d>
            <a:camera prst="orthographicFront"/>
            <a:lightRig rig="threePt" dir="t"/>
          </a:scene3d>
          <a:sp3d>
            <a:bevelT/>
          </a:sp3d>
        </p:spPr>
        <p:txBody>
          <a:bodyPr anchor="ctr"/>
          <a:lstStyle/>
          <a:p>
            <a:pPr>
              <a:defRPr/>
            </a:pPr>
            <a:r>
              <a:rPr lang="en-US" sz="1200" dirty="0">
                <a:effectLst>
                  <a:outerShdw blurRad="38100" dist="38100" dir="2700000" algn="tl">
                    <a:srgbClr val="C0C0C0"/>
                  </a:outerShdw>
                </a:effectLst>
                <a:latin typeface="Arial" charset="0"/>
                <a:ea typeface="+mn-ea"/>
                <a:cs typeface="Arial" pitchFamily="34" charset="0"/>
              </a:rPr>
              <a:t>May </a:t>
            </a:r>
            <a:r>
              <a:rPr lang="en-US" sz="1200" dirty="0" smtClean="0">
                <a:effectLst>
                  <a:outerShdw blurRad="38100" dist="38100" dir="2700000" algn="tl">
                    <a:srgbClr val="C0C0C0"/>
                  </a:outerShdw>
                </a:effectLst>
                <a:latin typeface="Arial" charset="0"/>
                <a:ea typeface="+mn-ea"/>
                <a:cs typeface="Arial" pitchFamily="34" charset="0"/>
              </a:rPr>
              <a:t>2012</a:t>
            </a:r>
            <a:endParaRPr lang="en-US" sz="1200" dirty="0">
              <a:effectLst>
                <a:outerShdw blurRad="38100" dist="38100" dir="2700000" algn="tl">
                  <a:srgbClr val="C0C0C0"/>
                </a:outerShdw>
              </a:effectLst>
              <a:latin typeface="Arial" charset="0"/>
              <a:ea typeface="+mn-ea"/>
              <a:cs typeface="Arial" pitchFamily="34" charset="0"/>
            </a:endParaRPr>
          </a:p>
        </p:txBody>
      </p:sp>
      <p:sp>
        <p:nvSpPr>
          <p:cNvPr id="35" name="AutoShape 61"/>
          <p:cNvSpPr>
            <a:spLocks noChangeArrowheads="1"/>
          </p:cNvSpPr>
          <p:nvPr/>
        </p:nvSpPr>
        <p:spPr bwMode="auto">
          <a:xfrm>
            <a:off x="7731637" y="3958114"/>
            <a:ext cx="1045339" cy="249659"/>
          </a:xfrm>
          <a:prstGeom prst="roundRect">
            <a:avLst>
              <a:gd name="adj" fmla="val 16667"/>
            </a:avLst>
          </a:prstGeom>
          <a:gradFill rotWithShape="1">
            <a:gsLst>
              <a:gs pos="0">
                <a:schemeClr val="bg1"/>
              </a:gs>
              <a:gs pos="100000">
                <a:schemeClr val="accent2"/>
              </a:gs>
            </a:gsLst>
            <a:path path="rect">
              <a:fillToRect r="100000" b="100000"/>
            </a:path>
          </a:gradFill>
          <a:ln w="9525" algn="ctr">
            <a:noFill/>
            <a:round/>
            <a:headEnd/>
            <a:tailEnd/>
          </a:ln>
          <a:effectLst/>
          <a:scene3d>
            <a:camera prst="orthographicFront"/>
            <a:lightRig rig="threePt" dir="t"/>
          </a:scene3d>
          <a:sp3d>
            <a:bevelT/>
          </a:sp3d>
        </p:spPr>
        <p:txBody>
          <a:bodyPr anchor="ctr"/>
          <a:lstStyle/>
          <a:p>
            <a:pPr>
              <a:defRPr/>
            </a:pPr>
            <a:r>
              <a:rPr lang="en-US" sz="1200" dirty="0">
                <a:effectLst>
                  <a:outerShdw blurRad="38100" dist="38100" dir="2700000" algn="tl">
                    <a:srgbClr val="C0C0C0"/>
                  </a:outerShdw>
                </a:effectLst>
                <a:latin typeface="Arial" charset="0"/>
                <a:ea typeface="+mn-ea"/>
                <a:cs typeface="Arial" pitchFamily="34" charset="0"/>
              </a:rPr>
              <a:t>June </a:t>
            </a:r>
            <a:r>
              <a:rPr lang="en-US" sz="1200" dirty="0" smtClean="0">
                <a:effectLst>
                  <a:outerShdw blurRad="38100" dist="38100" dir="2700000" algn="tl">
                    <a:srgbClr val="C0C0C0"/>
                  </a:outerShdw>
                </a:effectLst>
                <a:latin typeface="Arial" charset="0"/>
                <a:ea typeface="+mn-ea"/>
                <a:cs typeface="Arial" pitchFamily="34" charset="0"/>
              </a:rPr>
              <a:t>2012</a:t>
            </a:r>
            <a:endParaRPr lang="en-US" sz="1200" dirty="0">
              <a:effectLst>
                <a:outerShdw blurRad="38100" dist="38100" dir="2700000" algn="tl">
                  <a:srgbClr val="C0C0C0"/>
                </a:outerShdw>
              </a:effectLst>
              <a:latin typeface="Arial" charset="0"/>
              <a:ea typeface="+mn-ea"/>
              <a:cs typeface="Arial" pitchFamily="34" charset="0"/>
            </a:endParaRPr>
          </a:p>
        </p:txBody>
      </p:sp>
      <p:sp>
        <p:nvSpPr>
          <p:cNvPr id="36" name="AutoShape 62"/>
          <p:cNvSpPr>
            <a:spLocks noChangeArrowheads="1"/>
          </p:cNvSpPr>
          <p:nvPr/>
        </p:nvSpPr>
        <p:spPr bwMode="auto">
          <a:xfrm>
            <a:off x="7731637" y="4242586"/>
            <a:ext cx="1045339" cy="249659"/>
          </a:xfrm>
          <a:prstGeom prst="roundRect">
            <a:avLst>
              <a:gd name="adj" fmla="val 16667"/>
            </a:avLst>
          </a:prstGeom>
          <a:gradFill rotWithShape="1">
            <a:gsLst>
              <a:gs pos="0">
                <a:schemeClr val="bg1"/>
              </a:gs>
              <a:gs pos="100000">
                <a:schemeClr val="accent2"/>
              </a:gs>
            </a:gsLst>
            <a:path path="rect">
              <a:fillToRect r="100000" b="100000"/>
            </a:path>
          </a:gradFill>
          <a:ln w="9525" algn="ctr">
            <a:noFill/>
            <a:round/>
            <a:headEnd/>
            <a:tailEnd/>
          </a:ln>
          <a:effectLst/>
          <a:scene3d>
            <a:camera prst="orthographicFront"/>
            <a:lightRig rig="threePt" dir="t"/>
          </a:scene3d>
          <a:sp3d>
            <a:bevelT/>
          </a:sp3d>
        </p:spPr>
        <p:txBody>
          <a:bodyPr anchor="ctr"/>
          <a:lstStyle/>
          <a:p>
            <a:pPr>
              <a:defRPr/>
            </a:pPr>
            <a:r>
              <a:rPr lang="en-US" sz="1200" dirty="0">
                <a:effectLst>
                  <a:outerShdw blurRad="38100" dist="38100" dir="2700000" algn="tl">
                    <a:srgbClr val="C0C0C0"/>
                  </a:outerShdw>
                </a:effectLst>
                <a:latin typeface="Arial" charset="0"/>
                <a:ea typeface="+mn-ea"/>
                <a:cs typeface="Arial" pitchFamily="34" charset="0"/>
              </a:rPr>
              <a:t>Jul </a:t>
            </a:r>
            <a:r>
              <a:rPr lang="en-US" sz="1200" dirty="0" smtClean="0">
                <a:effectLst>
                  <a:outerShdw blurRad="38100" dist="38100" dir="2700000" algn="tl">
                    <a:srgbClr val="C0C0C0"/>
                  </a:outerShdw>
                </a:effectLst>
                <a:latin typeface="Arial" charset="0"/>
                <a:ea typeface="+mn-ea"/>
                <a:cs typeface="Arial" pitchFamily="34" charset="0"/>
              </a:rPr>
              <a:t>2012</a:t>
            </a:r>
            <a:endParaRPr lang="en-US" sz="1200" dirty="0">
              <a:effectLst>
                <a:outerShdw blurRad="38100" dist="38100" dir="2700000" algn="tl">
                  <a:srgbClr val="C0C0C0"/>
                </a:outerShdw>
              </a:effectLst>
              <a:latin typeface="Arial" charset="0"/>
              <a:ea typeface="+mn-ea"/>
              <a:cs typeface="Arial" pitchFamily="34" charset="0"/>
            </a:endParaRPr>
          </a:p>
        </p:txBody>
      </p:sp>
      <p:sp>
        <p:nvSpPr>
          <p:cNvPr id="37" name="AutoShape 64"/>
          <p:cNvSpPr>
            <a:spLocks noChangeArrowheads="1"/>
          </p:cNvSpPr>
          <p:nvPr/>
        </p:nvSpPr>
        <p:spPr bwMode="auto">
          <a:xfrm>
            <a:off x="7731637" y="2536746"/>
            <a:ext cx="1045339" cy="250654"/>
          </a:xfrm>
          <a:prstGeom prst="roundRect">
            <a:avLst>
              <a:gd name="adj" fmla="val 16667"/>
            </a:avLst>
          </a:prstGeom>
          <a:gradFill rotWithShape="1">
            <a:gsLst>
              <a:gs pos="0">
                <a:schemeClr val="bg1"/>
              </a:gs>
              <a:gs pos="100000">
                <a:schemeClr val="accent2"/>
              </a:gs>
            </a:gsLst>
            <a:path path="rect">
              <a:fillToRect r="100000" b="100000"/>
            </a:path>
          </a:gradFill>
          <a:ln w="9525" algn="ctr">
            <a:noFill/>
            <a:round/>
            <a:headEnd/>
            <a:tailEnd/>
          </a:ln>
          <a:effectLst/>
          <a:scene3d>
            <a:camera prst="orthographicFront"/>
            <a:lightRig rig="threePt" dir="t"/>
          </a:scene3d>
          <a:sp3d>
            <a:bevelT/>
          </a:sp3d>
        </p:spPr>
        <p:txBody>
          <a:bodyPr anchor="ctr"/>
          <a:lstStyle/>
          <a:p>
            <a:pPr>
              <a:defRPr/>
            </a:pPr>
            <a:r>
              <a:rPr lang="en-US" sz="1200" dirty="0">
                <a:effectLst>
                  <a:outerShdw blurRad="38100" dist="38100" dir="2700000" algn="tl">
                    <a:srgbClr val="C0C0C0"/>
                  </a:outerShdw>
                </a:effectLst>
                <a:latin typeface="Arial" charset="0"/>
                <a:ea typeface="+mn-ea"/>
                <a:cs typeface="Arial" pitchFamily="34" charset="0"/>
              </a:rPr>
              <a:t>Jan </a:t>
            </a:r>
            <a:r>
              <a:rPr lang="en-US" sz="1200" dirty="0" smtClean="0">
                <a:effectLst>
                  <a:outerShdw blurRad="38100" dist="38100" dir="2700000" algn="tl">
                    <a:srgbClr val="C0C0C0"/>
                  </a:outerShdw>
                </a:effectLst>
                <a:latin typeface="Arial" charset="0"/>
                <a:ea typeface="+mn-ea"/>
                <a:cs typeface="Arial" pitchFamily="34" charset="0"/>
              </a:rPr>
              <a:t>2012</a:t>
            </a:r>
            <a:endParaRPr lang="en-US" sz="1200" dirty="0">
              <a:effectLst>
                <a:outerShdw blurRad="38100" dist="38100" dir="2700000" algn="tl">
                  <a:srgbClr val="C0C0C0"/>
                </a:outerShdw>
              </a:effectLst>
              <a:latin typeface="Arial" charset="0"/>
              <a:ea typeface="+mn-ea"/>
              <a:cs typeface="Arial" pitchFamily="34" charset="0"/>
            </a:endParaRPr>
          </a:p>
        </p:txBody>
      </p:sp>
      <p:sp>
        <p:nvSpPr>
          <p:cNvPr id="38" name="AutoShape 65"/>
          <p:cNvSpPr>
            <a:spLocks noChangeArrowheads="1"/>
          </p:cNvSpPr>
          <p:nvPr/>
        </p:nvSpPr>
        <p:spPr bwMode="auto">
          <a:xfrm>
            <a:off x="7731637" y="2820224"/>
            <a:ext cx="1045339" cy="250654"/>
          </a:xfrm>
          <a:prstGeom prst="roundRect">
            <a:avLst>
              <a:gd name="adj" fmla="val 16667"/>
            </a:avLst>
          </a:prstGeom>
          <a:gradFill rotWithShape="1">
            <a:gsLst>
              <a:gs pos="0">
                <a:schemeClr val="bg1"/>
              </a:gs>
              <a:gs pos="100000">
                <a:schemeClr val="accent2"/>
              </a:gs>
            </a:gsLst>
            <a:path path="rect">
              <a:fillToRect r="100000" b="100000"/>
            </a:path>
          </a:gradFill>
          <a:ln w="9525" algn="ctr">
            <a:noFill/>
            <a:round/>
            <a:headEnd/>
            <a:tailEnd/>
          </a:ln>
          <a:effectLst/>
          <a:scene3d>
            <a:camera prst="orthographicFront"/>
            <a:lightRig rig="threePt" dir="t"/>
          </a:scene3d>
          <a:sp3d>
            <a:bevelT/>
          </a:sp3d>
        </p:spPr>
        <p:txBody>
          <a:bodyPr anchor="ctr"/>
          <a:lstStyle/>
          <a:p>
            <a:pPr>
              <a:defRPr/>
            </a:pPr>
            <a:r>
              <a:rPr lang="en-US" sz="1200" dirty="0">
                <a:effectLst>
                  <a:outerShdw blurRad="38100" dist="38100" dir="2700000" algn="tl">
                    <a:srgbClr val="C0C0C0"/>
                  </a:outerShdw>
                </a:effectLst>
                <a:latin typeface="Arial" charset="0"/>
                <a:ea typeface="+mn-ea"/>
                <a:cs typeface="Arial" pitchFamily="34" charset="0"/>
              </a:rPr>
              <a:t>Feb </a:t>
            </a:r>
            <a:r>
              <a:rPr lang="en-US" sz="1200" dirty="0" smtClean="0">
                <a:effectLst>
                  <a:outerShdw blurRad="38100" dist="38100" dir="2700000" algn="tl">
                    <a:srgbClr val="C0C0C0"/>
                  </a:outerShdw>
                </a:effectLst>
                <a:latin typeface="Arial" charset="0"/>
                <a:ea typeface="+mn-ea"/>
                <a:cs typeface="Arial" pitchFamily="34" charset="0"/>
              </a:rPr>
              <a:t>2012</a:t>
            </a:r>
            <a:endParaRPr lang="en-US" sz="1200" dirty="0">
              <a:effectLst>
                <a:outerShdw blurRad="38100" dist="38100" dir="2700000" algn="tl">
                  <a:srgbClr val="C0C0C0"/>
                </a:outerShdw>
              </a:effectLst>
              <a:latin typeface="Arial" charset="0"/>
              <a:ea typeface="+mn-ea"/>
              <a:cs typeface="Arial" pitchFamily="34" charset="0"/>
            </a:endParaRPr>
          </a:p>
        </p:txBody>
      </p:sp>
      <p:sp>
        <p:nvSpPr>
          <p:cNvPr id="39" name="AutoShape 66"/>
          <p:cNvSpPr>
            <a:spLocks noChangeArrowheads="1"/>
          </p:cNvSpPr>
          <p:nvPr/>
        </p:nvSpPr>
        <p:spPr bwMode="auto">
          <a:xfrm>
            <a:off x="7731637" y="3104697"/>
            <a:ext cx="1045339" cy="250654"/>
          </a:xfrm>
          <a:prstGeom prst="roundRect">
            <a:avLst>
              <a:gd name="adj" fmla="val 16667"/>
            </a:avLst>
          </a:prstGeom>
          <a:solidFill>
            <a:srgbClr val="94958B"/>
          </a:solidFill>
          <a:ln w="9525" algn="ctr">
            <a:noFill/>
            <a:round/>
            <a:headEnd/>
            <a:tailEnd/>
          </a:ln>
          <a:effectLst/>
          <a:scene3d>
            <a:camera prst="orthographicFront"/>
            <a:lightRig rig="threePt" dir="t"/>
          </a:scene3d>
          <a:sp3d>
            <a:bevelT/>
          </a:sp3d>
        </p:spPr>
        <p:txBody>
          <a:bodyPr anchor="ctr"/>
          <a:lstStyle/>
          <a:p>
            <a:pPr>
              <a:defRPr/>
            </a:pPr>
            <a:r>
              <a:rPr lang="en-US" sz="1200" dirty="0">
                <a:effectLst>
                  <a:outerShdw blurRad="38100" dist="38100" dir="2700000" algn="tl">
                    <a:srgbClr val="C0C0C0"/>
                  </a:outerShdw>
                </a:effectLst>
                <a:latin typeface="Arial" charset="0"/>
                <a:ea typeface="+mn-ea"/>
                <a:cs typeface="Arial" pitchFamily="34" charset="0"/>
              </a:rPr>
              <a:t>Mar </a:t>
            </a:r>
            <a:r>
              <a:rPr lang="en-US" sz="1200" dirty="0" smtClean="0">
                <a:effectLst>
                  <a:outerShdw blurRad="38100" dist="38100" dir="2700000" algn="tl">
                    <a:srgbClr val="C0C0C0"/>
                  </a:outerShdw>
                </a:effectLst>
                <a:latin typeface="Arial" charset="0"/>
                <a:ea typeface="+mn-ea"/>
                <a:cs typeface="Arial" pitchFamily="34" charset="0"/>
              </a:rPr>
              <a:t>2012</a:t>
            </a:r>
            <a:endParaRPr lang="en-US" sz="1200" dirty="0">
              <a:effectLst>
                <a:outerShdw blurRad="38100" dist="38100" dir="2700000" algn="tl">
                  <a:srgbClr val="C0C0C0"/>
                </a:outerShdw>
              </a:effectLst>
              <a:latin typeface="Arial" charset="0"/>
              <a:ea typeface="+mn-ea"/>
              <a:cs typeface="Arial" pitchFamily="34" charset="0"/>
            </a:endParaRPr>
          </a:p>
        </p:txBody>
      </p:sp>
      <p:sp>
        <p:nvSpPr>
          <p:cNvPr id="40" name="AutoShape 67"/>
          <p:cNvSpPr>
            <a:spLocks noChangeArrowheads="1"/>
          </p:cNvSpPr>
          <p:nvPr/>
        </p:nvSpPr>
        <p:spPr bwMode="auto">
          <a:xfrm>
            <a:off x="7731637" y="3389169"/>
            <a:ext cx="1045339" cy="250654"/>
          </a:xfrm>
          <a:prstGeom prst="roundRect">
            <a:avLst>
              <a:gd name="adj" fmla="val 16667"/>
            </a:avLst>
          </a:prstGeom>
          <a:solidFill>
            <a:srgbClr val="94958B"/>
          </a:solidFill>
          <a:ln w="9525" algn="ctr">
            <a:noFill/>
            <a:round/>
            <a:headEnd/>
            <a:tailEnd/>
          </a:ln>
          <a:effectLst/>
          <a:scene3d>
            <a:camera prst="orthographicFront"/>
            <a:lightRig rig="threePt" dir="t"/>
          </a:scene3d>
          <a:sp3d>
            <a:bevelT/>
          </a:sp3d>
        </p:spPr>
        <p:txBody>
          <a:bodyPr anchor="ctr"/>
          <a:lstStyle/>
          <a:p>
            <a:pPr>
              <a:defRPr/>
            </a:pPr>
            <a:r>
              <a:rPr lang="en-US" sz="1200" dirty="0">
                <a:effectLst>
                  <a:outerShdw blurRad="38100" dist="38100" dir="2700000" algn="tl">
                    <a:srgbClr val="C0C0C0"/>
                  </a:outerShdw>
                </a:effectLst>
                <a:latin typeface="Arial" charset="0"/>
                <a:ea typeface="+mn-ea"/>
                <a:cs typeface="Arial" pitchFamily="34" charset="0"/>
              </a:rPr>
              <a:t>Apr </a:t>
            </a:r>
            <a:r>
              <a:rPr lang="en-US" sz="1200" dirty="0" smtClean="0">
                <a:effectLst>
                  <a:outerShdw blurRad="38100" dist="38100" dir="2700000" algn="tl">
                    <a:srgbClr val="C0C0C0"/>
                  </a:outerShdw>
                </a:effectLst>
                <a:latin typeface="Arial" charset="0"/>
                <a:ea typeface="+mn-ea"/>
                <a:cs typeface="Arial" pitchFamily="34" charset="0"/>
              </a:rPr>
              <a:t>2012</a:t>
            </a:r>
            <a:endParaRPr lang="en-US" sz="1200" dirty="0">
              <a:effectLst>
                <a:outerShdw blurRad="38100" dist="38100" dir="2700000" algn="tl">
                  <a:srgbClr val="C0C0C0"/>
                </a:outerShdw>
              </a:effectLst>
              <a:latin typeface="Arial" charset="0"/>
              <a:ea typeface="+mn-ea"/>
              <a:cs typeface="Arial" pitchFamily="34" charset="0"/>
            </a:endParaRPr>
          </a:p>
        </p:txBody>
      </p:sp>
      <p:sp>
        <p:nvSpPr>
          <p:cNvPr id="41" name="AutoShape 164"/>
          <p:cNvSpPr>
            <a:spLocks noChangeArrowheads="1"/>
          </p:cNvSpPr>
          <p:nvPr/>
        </p:nvSpPr>
        <p:spPr bwMode="auto">
          <a:xfrm>
            <a:off x="4600576" y="2878932"/>
            <a:ext cx="1470025" cy="1485899"/>
          </a:xfrm>
          <a:prstGeom prst="roundRect">
            <a:avLst>
              <a:gd name="adj" fmla="val 16667"/>
            </a:avLst>
          </a:prstGeom>
          <a:gradFill rotWithShape="1">
            <a:gsLst>
              <a:gs pos="0">
                <a:schemeClr val="hlink"/>
              </a:gs>
              <a:gs pos="100000">
                <a:schemeClr val="tx1"/>
              </a:gs>
            </a:gsLst>
            <a:path path="rect">
              <a:fillToRect r="100000" b="10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r>
              <a:rPr lang="en-US" sz="1400" dirty="0">
                <a:solidFill>
                  <a:schemeClr val="bg1"/>
                </a:solidFill>
                <a:effectLst>
                  <a:outerShdw blurRad="38100" dist="38100" dir="2700000" algn="tl">
                    <a:srgbClr val="000000"/>
                  </a:outerShdw>
                </a:effectLst>
                <a:latin typeface="Arial" charset="0"/>
                <a:ea typeface="+mn-ea"/>
                <a:cs typeface="Arial" pitchFamily="34" charset="0"/>
              </a:rPr>
              <a:t>Times Table</a:t>
            </a:r>
          </a:p>
        </p:txBody>
      </p:sp>
      <p:sp>
        <p:nvSpPr>
          <p:cNvPr id="42" name="AutoShape 28"/>
          <p:cNvSpPr>
            <a:spLocks noChangeArrowheads="1"/>
          </p:cNvSpPr>
          <p:nvPr/>
        </p:nvSpPr>
        <p:spPr bwMode="auto">
          <a:xfrm>
            <a:off x="6246020" y="3121819"/>
            <a:ext cx="1152939" cy="171475"/>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24 h 21600"/>
              <a:gd name="T14" fmla="*/ 19620 w 21600"/>
              <a:gd name="T15" fmla="*/ 16176 h 21600"/>
            </a:gdLst>
            <a:ahLst/>
            <a:cxnLst>
              <a:cxn ang="T8">
                <a:pos x="T0" y="T1"/>
              </a:cxn>
              <a:cxn ang="T9">
                <a:pos x="T2" y="T3"/>
              </a:cxn>
              <a:cxn ang="T10">
                <a:pos x="T4" y="T5"/>
              </a:cxn>
              <a:cxn ang="T11">
                <a:pos x="T6" y="T7"/>
              </a:cxn>
            </a:cxnLst>
            <a:rect l="T12" t="T13" r="T14" b="T15"/>
            <a:pathLst>
              <a:path w="21600" h="21600">
                <a:moveTo>
                  <a:pt x="17632" y="0"/>
                </a:moveTo>
                <a:lnTo>
                  <a:pt x="17632" y="5424"/>
                </a:lnTo>
                <a:lnTo>
                  <a:pt x="3375" y="5424"/>
                </a:lnTo>
                <a:lnTo>
                  <a:pt x="3375" y="16176"/>
                </a:lnTo>
                <a:lnTo>
                  <a:pt x="17632" y="16176"/>
                </a:lnTo>
                <a:lnTo>
                  <a:pt x="17632" y="21600"/>
                </a:lnTo>
                <a:lnTo>
                  <a:pt x="21600" y="10800"/>
                </a:lnTo>
                <a:close/>
              </a:path>
              <a:path w="21600" h="21600">
                <a:moveTo>
                  <a:pt x="1350" y="5424"/>
                </a:moveTo>
                <a:lnTo>
                  <a:pt x="1350" y="16176"/>
                </a:lnTo>
                <a:lnTo>
                  <a:pt x="2700" y="16176"/>
                </a:lnTo>
                <a:lnTo>
                  <a:pt x="2700" y="5424"/>
                </a:lnTo>
                <a:close/>
              </a:path>
              <a:path w="21600" h="21600">
                <a:moveTo>
                  <a:pt x="0" y="5424"/>
                </a:moveTo>
                <a:lnTo>
                  <a:pt x="0" y="16176"/>
                </a:lnTo>
                <a:lnTo>
                  <a:pt x="675" y="16176"/>
                </a:lnTo>
                <a:lnTo>
                  <a:pt x="675" y="5424"/>
                </a:lnTo>
                <a:close/>
              </a:path>
            </a:pathLst>
          </a:custGeom>
          <a:solidFill>
            <a:srgbClr val="FF33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defRPr/>
            </a:pPr>
            <a:endParaRPr lang="en-US">
              <a:latin typeface="Arial" charset="0"/>
              <a:ea typeface="+mn-ea"/>
              <a:cs typeface="Arial" pitchFamily="34" charset="0"/>
            </a:endParaRPr>
          </a:p>
        </p:txBody>
      </p:sp>
      <p:sp>
        <p:nvSpPr>
          <p:cNvPr id="43" name="AutoShape 28"/>
          <p:cNvSpPr>
            <a:spLocks noChangeArrowheads="1"/>
          </p:cNvSpPr>
          <p:nvPr/>
        </p:nvSpPr>
        <p:spPr bwMode="auto">
          <a:xfrm>
            <a:off x="6246020" y="3339372"/>
            <a:ext cx="1152939" cy="171475"/>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24 h 21600"/>
              <a:gd name="T14" fmla="*/ 19620 w 21600"/>
              <a:gd name="T15" fmla="*/ 16176 h 21600"/>
            </a:gdLst>
            <a:ahLst/>
            <a:cxnLst>
              <a:cxn ang="T8">
                <a:pos x="T0" y="T1"/>
              </a:cxn>
              <a:cxn ang="T9">
                <a:pos x="T2" y="T3"/>
              </a:cxn>
              <a:cxn ang="T10">
                <a:pos x="T4" y="T5"/>
              </a:cxn>
              <a:cxn ang="T11">
                <a:pos x="T6" y="T7"/>
              </a:cxn>
            </a:cxnLst>
            <a:rect l="T12" t="T13" r="T14" b="T15"/>
            <a:pathLst>
              <a:path w="21600" h="21600">
                <a:moveTo>
                  <a:pt x="17632" y="0"/>
                </a:moveTo>
                <a:lnTo>
                  <a:pt x="17632" y="5424"/>
                </a:lnTo>
                <a:lnTo>
                  <a:pt x="3375" y="5424"/>
                </a:lnTo>
                <a:lnTo>
                  <a:pt x="3375" y="16176"/>
                </a:lnTo>
                <a:lnTo>
                  <a:pt x="17632" y="16176"/>
                </a:lnTo>
                <a:lnTo>
                  <a:pt x="17632" y="21600"/>
                </a:lnTo>
                <a:lnTo>
                  <a:pt x="21600" y="10800"/>
                </a:lnTo>
                <a:close/>
              </a:path>
              <a:path w="21600" h="21600">
                <a:moveTo>
                  <a:pt x="1350" y="5424"/>
                </a:moveTo>
                <a:lnTo>
                  <a:pt x="1350" y="16176"/>
                </a:lnTo>
                <a:lnTo>
                  <a:pt x="2700" y="16176"/>
                </a:lnTo>
                <a:lnTo>
                  <a:pt x="2700" y="5424"/>
                </a:lnTo>
                <a:close/>
              </a:path>
              <a:path w="21600" h="21600">
                <a:moveTo>
                  <a:pt x="0" y="5424"/>
                </a:moveTo>
                <a:lnTo>
                  <a:pt x="0" y="16176"/>
                </a:lnTo>
                <a:lnTo>
                  <a:pt x="675" y="16176"/>
                </a:lnTo>
                <a:lnTo>
                  <a:pt x="675" y="5424"/>
                </a:lnTo>
                <a:close/>
              </a:path>
            </a:pathLst>
          </a:custGeom>
          <a:solidFill>
            <a:srgbClr val="FF33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defRPr/>
            </a:pPr>
            <a:endParaRPr lang="en-US">
              <a:latin typeface="Arial" charset="0"/>
              <a:ea typeface="+mn-ea"/>
              <a:cs typeface="Arial" pitchFamily="34" charset="0"/>
            </a:endParaRPr>
          </a:p>
        </p:txBody>
      </p:sp>
      <p:sp>
        <p:nvSpPr>
          <p:cNvPr id="44" name="AutoShape 28"/>
          <p:cNvSpPr>
            <a:spLocks noChangeArrowheads="1"/>
          </p:cNvSpPr>
          <p:nvPr/>
        </p:nvSpPr>
        <p:spPr bwMode="auto">
          <a:xfrm>
            <a:off x="6246020" y="3556926"/>
            <a:ext cx="1152939" cy="171475"/>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24 h 21600"/>
              <a:gd name="T14" fmla="*/ 19620 w 21600"/>
              <a:gd name="T15" fmla="*/ 16176 h 21600"/>
            </a:gdLst>
            <a:ahLst/>
            <a:cxnLst>
              <a:cxn ang="T8">
                <a:pos x="T0" y="T1"/>
              </a:cxn>
              <a:cxn ang="T9">
                <a:pos x="T2" y="T3"/>
              </a:cxn>
              <a:cxn ang="T10">
                <a:pos x="T4" y="T5"/>
              </a:cxn>
              <a:cxn ang="T11">
                <a:pos x="T6" y="T7"/>
              </a:cxn>
            </a:cxnLst>
            <a:rect l="T12" t="T13" r="T14" b="T15"/>
            <a:pathLst>
              <a:path w="21600" h="21600">
                <a:moveTo>
                  <a:pt x="17632" y="0"/>
                </a:moveTo>
                <a:lnTo>
                  <a:pt x="17632" y="5424"/>
                </a:lnTo>
                <a:lnTo>
                  <a:pt x="3375" y="5424"/>
                </a:lnTo>
                <a:lnTo>
                  <a:pt x="3375" y="16176"/>
                </a:lnTo>
                <a:lnTo>
                  <a:pt x="17632" y="16176"/>
                </a:lnTo>
                <a:lnTo>
                  <a:pt x="17632" y="21600"/>
                </a:lnTo>
                <a:lnTo>
                  <a:pt x="21600" y="10800"/>
                </a:lnTo>
                <a:close/>
              </a:path>
              <a:path w="21600" h="21600">
                <a:moveTo>
                  <a:pt x="1350" y="5424"/>
                </a:moveTo>
                <a:lnTo>
                  <a:pt x="1350" y="16176"/>
                </a:lnTo>
                <a:lnTo>
                  <a:pt x="2700" y="16176"/>
                </a:lnTo>
                <a:lnTo>
                  <a:pt x="2700" y="5424"/>
                </a:lnTo>
                <a:close/>
              </a:path>
              <a:path w="21600" h="21600">
                <a:moveTo>
                  <a:pt x="0" y="5424"/>
                </a:moveTo>
                <a:lnTo>
                  <a:pt x="0" y="16176"/>
                </a:lnTo>
                <a:lnTo>
                  <a:pt x="675" y="16176"/>
                </a:lnTo>
                <a:lnTo>
                  <a:pt x="675" y="5424"/>
                </a:lnTo>
                <a:close/>
              </a:path>
            </a:pathLst>
          </a:custGeom>
          <a:solidFill>
            <a:srgbClr val="FF33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defRPr/>
            </a:pPr>
            <a:endParaRPr lang="en-US">
              <a:latin typeface="Arial" charset="0"/>
              <a:ea typeface="+mn-ea"/>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76276" y="1332310"/>
            <a:ext cx="7440613" cy="488040"/>
          </a:xfrm>
          <a:prstGeom prst="rect">
            <a:avLst/>
          </a:prstGeom>
          <a:noFill/>
          <a:ln w="9525">
            <a:noFill/>
            <a:round/>
            <a:headEnd/>
            <a:tailEnd/>
          </a:ln>
        </p:spPr>
        <p:txBody>
          <a:bodyPr lIns="92160" tIns="46080" rIns="92160" bIns="46080">
            <a:prstTxWarp prst="textNoShape">
              <a:avLst/>
            </a:prstTxWarp>
            <a:spAutoFit/>
          </a:bodyPr>
          <a:lstStyle/>
          <a:p>
            <a:pPr eaLnBrk="0" hangingPunct="0">
              <a:spcBef>
                <a:spcPts val="1750"/>
              </a:spcBef>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a:solidFill>
                  <a:srgbClr val="FFFFFF"/>
                </a:solidFill>
                <a:ea typeface="Times New Roman" pitchFamily="-111" charset="0"/>
                <a:cs typeface="Times New Roman" pitchFamily="-111" charset="0"/>
              </a:rPr>
              <a:t>Sample explain plan output</a:t>
            </a:r>
          </a:p>
        </p:txBody>
      </p:sp>
      <p:sp>
        <p:nvSpPr>
          <p:cNvPr id="46083" name="Rectangle 5"/>
          <p:cNvSpPr>
            <a:spLocks noGrp="1" noChangeArrowheads="1"/>
          </p:cNvSpPr>
          <p:nvPr>
            <p:ph type="title"/>
          </p:nvPr>
        </p:nvSpPr>
        <p:spPr/>
        <p:txBody>
          <a:bodyPr/>
          <a:lstStyle/>
          <a:p>
            <a:pPr eaLnBrk="1" hangingPunct="1"/>
            <a:r>
              <a:rPr lang="en-US" dirty="0" smtClean="0"/>
              <a:t>Partition pruning</a:t>
            </a:r>
            <a:endParaRPr lang="en-GB" dirty="0">
              <a:solidFill>
                <a:schemeClr val="tx2"/>
              </a:solidFill>
            </a:endParaRPr>
          </a:p>
        </p:txBody>
      </p:sp>
      <p:sp>
        <p:nvSpPr>
          <p:cNvPr id="46084" name="Content Placeholder 6"/>
          <p:cNvSpPr>
            <a:spLocks noGrp="1"/>
          </p:cNvSpPr>
          <p:nvPr>
            <p:ph sz="quarter" idx="12"/>
          </p:nvPr>
        </p:nvSpPr>
        <p:spPr/>
        <p:txBody>
          <a:bodyPr/>
          <a:lstStyle/>
          <a:p>
            <a:pPr eaLnBrk="1" hangingPunct="1"/>
            <a:r>
              <a:rPr lang="en-US"/>
              <a:t>Sample plan</a:t>
            </a:r>
          </a:p>
        </p:txBody>
      </p:sp>
      <p:sp>
        <p:nvSpPr>
          <p:cNvPr id="7" name="Content Placeholder 6"/>
          <p:cNvSpPr>
            <a:spLocks noGrp="1"/>
          </p:cNvSpPr>
          <p:nvPr>
            <p:ph type="body" sz="quarter" idx="13"/>
          </p:nvPr>
        </p:nvSpPr>
        <p:spPr/>
        <p:txBody>
          <a:bodyPr/>
          <a:lstStyle/>
          <a:p>
            <a:r>
              <a:rPr lang="en-GB" dirty="0" smtClean="0"/>
              <a:t>Dynamic partition pruning</a:t>
            </a:r>
            <a:endParaRPr lang="en-US" dirty="0"/>
          </a:p>
        </p:txBody>
      </p:sp>
      <p:pic>
        <p:nvPicPr>
          <p:cNvPr id="8" name="Picture 7" descr="Snap6.gif"/>
          <p:cNvPicPr>
            <a:picLocks noChangeAspect="1"/>
          </p:cNvPicPr>
          <p:nvPr/>
        </p:nvPicPr>
        <p:blipFill>
          <a:blip r:embed="rId3" cstate="print"/>
          <a:stretch>
            <a:fillRect/>
          </a:stretch>
        </p:blipFill>
        <p:spPr>
          <a:xfrm>
            <a:off x="1150620" y="1719155"/>
            <a:ext cx="6842760" cy="2885627"/>
          </a:xfrm>
          <a:prstGeom prst="rect">
            <a:avLst/>
          </a:prstGeom>
          <a:ln>
            <a:noFill/>
          </a:ln>
          <a:effectLst>
            <a:outerShdw blurRad="292100" dist="139700" dir="2700000" algn="tl" rotWithShape="0">
              <a:srgbClr val="333333">
                <a:alpha val="65000"/>
              </a:srgbClr>
            </a:outerShdw>
          </a:effectLst>
        </p:spPr>
      </p:pic>
      <p:sp>
        <p:nvSpPr>
          <p:cNvPr id="46086" name="Rectangle 5"/>
          <p:cNvSpPr>
            <a:spLocks noChangeArrowheads="1"/>
          </p:cNvSpPr>
          <p:nvPr/>
        </p:nvSpPr>
        <p:spPr bwMode="auto">
          <a:xfrm>
            <a:off x="6653530" y="3107690"/>
            <a:ext cx="1066800" cy="228600"/>
          </a:xfrm>
          <a:prstGeom prst="rect">
            <a:avLst/>
          </a:prstGeom>
          <a:noFill/>
          <a:ln w="28575">
            <a:solidFill>
              <a:srgbClr val="FF0000"/>
            </a:solidFill>
            <a:round/>
            <a:headEnd/>
            <a:tailEnd/>
          </a:ln>
        </p:spPr>
        <p:txBody>
          <a:bodyPr>
            <a:prstTxWarp prst="textNoShape">
              <a:avLst/>
            </a:prstTxWarp>
          </a:bodyPr>
          <a:lstStyle/>
          <a:p>
            <a:endParaRPr lang="en-US"/>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smtClean="0"/>
              <a:t>Identifying partition pruning in a plan</a:t>
            </a:r>
          </a:p>
        </p:txBody>
      </p:sp>
      <p:sp>
        <p:nvSpPr>
          <p:cNvPr id="11" name="Text Placeholder 10"/>
          <p:cNvSpPr>
            <a:spLocks noGrp="1"/>
          </p:cNvSpPr>
          <p:nvPr>
            <p:ph type="body" sz="quarter" idx="13"/>
          </p:nvPr>
        </p:nvSpPr>
        <p:spPr/>
        <p:txBody>
          <a:bodyPr/>
          <a:lstStyle/>
          <a:p>
            <a:endParaRPr lang="en-US"/>
          </a:p>
        </p:txBody>
      </p:sp>
      <p:pic>
        <p:nvPicPr>
          <p:cNvPr id="68611" name="Picture 4" descr="C:\dw_in_a_box\Best_practices\Best_practices_training\North_America_training\images\dynamic_sampling_plan.bmp"/>
          <p:cNvPicPr>
            <a:picLocks noChangeAspect="1" noChangeArrowheads="1"/>
          </p:cNvPicPr>
          <p:nvPr/>
        </p:nvPicPr>
        <p:blipFill>
          <a:blip r:embed="rId2" cstate="print"/>
          <a:srcRect/>
          <a:stretch>
            <a:fillRect/>
          </a:stretch>
        </p:blipFill>
        <p:spPr bwMode="auto">
          <a:xfrm>
            <a:off x="449580" y="911066"/>
            <a:ext cx="8468360" cy="3440272"/>
          </a:xfrm>
          <a:prstGeom prst="rect">
            <a:avLst/>
          </a:prstGeom>
          <a:noFill/>
          <a:ln w="9525">
            <a:noFill/>
            <a:miter lim="800000"/>
            <a:headEnd/>
            <a:tailEnd/>
          </a:ln>
          <a:effectLst>
            <a:outerShdw blurRad="50800" dist="38100" dir="2700000" algn="br">
              <a:srgbClr val="000000">
                <a:alpha val="43000"/>
              </a:srgbClr>
            </a:outerShdw>
          </a:effectLst>
        </p:spPr>
      </p:pic>
      <p:sp>
        <p:nvSpPr>
          <p:cNvPr id="205832" name="Text Box 8"/>
          <p:cNvSpPr txBox="1">
            <a:spLocks noChangeArrowheads="1"/>
          </p:cNvSpPr>
          <p:nvPr/>
        </p:nvSpPr>
        <p:spPr bwMode="auto">
          <a:xfrm>
            <a:off x="342900" y="4298950"/>
            <a:ext cx="8369300" cy="346891"/>
          </a:xfrm>
          <a:prstGeom prst="rect">
            <a:avLst/>
          </a:prstGeom>
          <a:noFill/>
          <a:ln w="9525">
            <a:noFill/>
            <a:miter lim="800000"/>
            <a:headEnd/>
            <a:tailEnd/>
          </a:ln>
        </p:spPr>
        <p:txBody>
          <a:bodyPr wrap="square" lIns="92075" tIns="46038" rIns="92075" bIns="46038">
            <a:spAutoFit/>
          </a:bodyPr>
          <a:lstStyle/>
          <a:p>
            <a:pPr algn="l">
              <a:buClr>
                <a:srgbClr val="FD0000"/>
              </a:buClr>
            </a:pPr>
            <a:r>
              <a:rPr lang="en-US" sz="1800" b="0" dirty="0" smtClean="0">
                <a:solidFill>
                  <a:schemeClr val="tx1">
                    <a:lumMod val="75000"/>
                    <a:lumOff val="25000"/>
                  </a:schemeClr>
                </a:solidFill>
                <a:ea typeface="ＭＳ Ｐゴシック" pitchFamily="-108" charset="-128"/>
              </a:rPr>
              <a:t>What does :BF0000 mean</a:t>
            </a:r>
            <a:r>
              <a:rPr lang="en-US" sz="1600" b="0" dirty="0" smtClean="0">
                <a:solidFill>
                  <a:schemeClr val="tx1">
                    <a:lumMod val="75000"/>
                    <a:lumOff val="25000"/>
                  </a:schemeClr>
                </a:solidFill>
                <a:ea typeface="ＭＳ Ｐゴシック" pitchFamily="-108" charset="-128"/>
              </a:rPr>
              <a:t>?</a:t>
            </a:r>
          </a:p>
        </p:txBody>
      </p:sp>
      <p:sp>
        <p:nvSpPr>
          <p:cNvPr id="68613" name="Rectangle 14"/>
          <p:cNvSpPr>
            <a:spLocks noChangeArrowheads="1"/>
          </p:cNvSpPr>
          <p:nvPr/>
        </p:nvSpPr>
        <p:spPr bwMode="auto">
          <a:xfrm>
            <a:off x="4478994" y="2455069"/>
            <a:ext cx="186013" cy="314574"/>
          </a:xfrm>
          <a:prstGeom prst="rect">
            <a:avLst/>
          </a:prstGeom>
          <a:noFill/>
          <a:ln w="9525">
            <a:noFill/>
            <a:miter lim="800000"/>
            <a:headEnd/>
            <a:tailEnd/>
          </a:ln>
        </p:spPr>
        <p:txBody>
          <a:bodyPr wrap="none" lIns="92075" tIns="46038" rIns="92075" bIns="46038">
            <a:spAutoFit/>
          </a:bodyPr>
          <a:lstStyle/>
          <a:p>
            <a:pPr>
              <a:buClr>
                <a:srgbClr val="FD0000"/>
              </a:buClr>
            </a:pPr>
            <a:endParaRPr lang="en-US" sz="1600" smtClean="0">
              <a:solidFill>
                <a:srgbClr val="FFFFFF"/>
              </a:solidFill>
              <a:ea typeface="ＭＳ Ｐゴシック" pitchFamily="-108" charset="-128"/>
            </a:endParaRPr>
          </a:p>
        </p:txBody>
      </p:sp>
      <p:grpSp>
        <p:nvGrpSpPr>
          <p:cNvPr id="2" name="Group 9"/>
          <p:cNvGrpSpPr>
            <a:grpSpLocks/>
          </p:cNvGrpSpPr>
          <p:nvPr/>
        </p:nvGrpSpPr>
        <p:grpSpPr bwMode="auto">
          <a:xfrm>
            <a:off x="5718176" y="901303"/>
            <a:ext cx="3425825" cy="3400425"/>
            <a:chOff x="3602" y="789"/>
            <a:chExt cx="2158" cy="2856"/>
          </a:xfrm>
        </p:grpSpPr>
        <p:sp>
          <p:nvSpPr>
            <p:cNvPr id="68616" name="Rectangle 5"/>
            <p:cNvSpPr>
              <a:spLocks noChangeArrowheads="1"/>
            </p:cNvSpPr>
            <p:nvPr/>
          </p:nvSpPr>
          <p:spPr bwMode="auto">
            <a:xfrm>
              <a:off x="4032" y="789"/>
              <a:ext cx="576" cy="2035"/>
            </a:xfrm>
            <a:prstGeom prst="rect">
              <a:avLst/>
            </a:prstGeom>
            <a:noFill/>
            <a:ln w="28575">
              <a:solidFill>
                <a:schemeClr val="accent1"/>
              </a:solidFill>
              <a:miter lim="800000"/>
              <a:headEnd/>
              <a:tailEnd/>
            </a:ln>
          </p:spPr>
          <p:txBody>
            <a:bodyPr wrap="none" anchor="ctr"/>
            <a:lstStyle/>
            <a:p>
              <a:pPr>
                <a:buClr>
                  <a:srgbClr val="FD0000"/>
                </a:buClr>
              </a:pPr>
              <a:endParaRPr lang="en-US" sz="1600" smtClean="0">
                <a:solidFill>
                  <a:srgbClr val="FFFFFF"/>
                </a:solidFill>
                <a:ea typeface="ＭＳ Ｐゴシック" pitchFamily="-108" charset="-128"/>
              </a:endParaRPr>
            </a:p>
          </p:txBody>
        </p:sp>
        <p:sp>
          <p:nvSpPr>
            <p:cNvPr id="68617" name="Text Box 6"/>
            <p:cNvSpPr txBox="1">
              <a:spLocks noChangeArrowheads="1"/>
            </p:cNvSpPr>
            <p:nvPr/>
          </p:nvSpPr>
          <p:spPr bwMode="auto">
            <a:xfrm>
              <a:off x="3602" y="3216"/>
              <a:ext cx="2158" cy="429"/>
            </a:xfrm>
            <a:prstGeom prst="rect">
              <a:avLst/>
            </a:prstGeom>
            <a:solidFill>
              <a:schemeClr val="bg1"/>
            </a:solidFill>
            <a:ln w="9525">
              <a:noFill/>
              <a:miter lim="800000"/>
              <a:headEnd/>
              <a:tailEnd/>
            </a:ln>
          </p:spPr>
          <p:txBody>
            <a:bodyPr>
              <a:spAutoFit/>
            </a:bodyPr>
            <a:lstStyle/>
            <a:p>
              <a:pPr algn="l">
                <a:lnSpc>
                  <a:spcPct val="85000"/>
                </a:lnSpc>
                <a:buClrTx/>
              </a:pPr>
              <a:r>
                <a:rPr lang="en-US" sz="1600" dirty="0" err="1" smtClean="0">
                  <a:solidFill>
                    <a:schemeClr val="tx1">
                      <a:lumMod val="75000"/>
                      <a:lumOff val="25000"/>
                    </a:schemeClr>
                  </a:solidFill>
                  <a:ea typeface="ＭＳ Ｐゴシック" pitchFamily="-108" charset="-128"/>
                </a:rPr>
                <a:t>Pstart</a:t>
              </a:r>
              <a:r>
                <a:rPr lang="en-US" sz="1600" dirty="0" smtClean="0">
                  <a:solidFill>
                    <a:schemeClr val="tx1">
                      <a:lumMod val="75000"/>
                      <a:lumOff val="25000"/>
                    </a:schemeClr>
                  </a:solidFill>
                  <a:ea typeface="ＭＳ Ｐゴシック" pitchFamily="-108" charset="-128"/>
                </a:rPr>
                <a:t> and </a:t>
              </a:r>
              <a:r>
                <a:rPr lang="en-US" sz="1600" dirty="0" err="1" smtClean="0">
                  <a:solidFill>
                    <a:schemeClr val="tx1">
                      <a:lumMod val="75000"/>
                      <a:lumOff val="25000"/>
                    </a:schemeClr>
                  </a:solidFill>
                  <a:ea typeface="ＭＳ Ｐゴシック" pitchFamily="-108" charset="-128"/>
                </a:rPr>
                <a:t>Pstop</a:t>
              </a:r>
              <a:r>
                <a:rPr lang="en-US" sz="1600" dirty="0" smtClean="0">
                  <a:solidFill>
                    <a:schemeClr val="tx1">
                      <a:lumMod val="75000"/>
                      <a:lumOff val="25000"/>
                    </a:schemeClr>
                  </a:solidFill>
                  <a:ea typeface="ＭＳ Ｐゴシック" pitchFamily="-108" charset="-128"/>
                </a:rPr>
                <a:t> list the partition touched by the query</a:t>
              </a:r>
            </a:p>
          </p:txBody>
        </p:sp>
        <p:cxnSp>
          <p:nvCxnSpPr>
            <p:cNvPr id="68618" name="AutoShape 7"/>
            <p:cNvCxnSpPr>
              <a:cxnSpLocks noChangeShapeType="1"/>
              <a:stCxn id="68617" idx="0"/>
              <a:endCxn id="68616" idx="2"/>
            </p:cNvCxnSpPr>
            <p:nvPr/>
          </p:nvCxnSpPr>
          <p:spPr bwMode="auto">
            <a:xfrm rot="16200000" flipV="1">
              <a:off x="4305" y="2840"/>
              <a:ext cx="392" cy="361"/>
            </a:xfrm>
            <a:prstGeom prst="bentConnector3">
              <a:avLst>
                <a:gd name="adj1" fmla="val 50000"/>
              </a:avLst>
            </a:prstGeom>
            <a:noFill/>
            <a:ln w="28575">
              <a:solidFill>
                <a:srgbClr val="FF0000"/>
              </a:solidFill>
              <a:miter lim="800000"/>
              <a:headEnd type="none" w="sm" len="sm"/>
              <a:tailEnd type="triangle" w="sm" len="sm"/>
            </a:ln>
          </p:spPr>
        </p:cxn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5832"/>
                                        </p:tgtEl>
                                        <p:attrNameLst>
                                          <p:attrName>style.visibility</p:attrName>
                                        </p:attrNameLst>
                                      </p:cBhvr>
                                      <p:to>
                                        <p:strVal val="visible"/>
                                      </p:to>
                                    </p:set>
                                    <p:animEffect transition="in" filter="wipe(up)">
                                      <p:cBhvr>
                                        <p:cTn id="12" dur="500"/>
                                        <p:tgtEl>
                                          <p:spTgt spid="205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2"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noFill/>
        </p:spPr>
        <p:txBody>
          <a:bodyPr/>
          <a:lstStyle/>
          <a:p>
            <a:pPr eaLnBrk="1" hangingPunct="1"/>
            <a:r>
              <a:rPr lang="en-US" dirty="0" smtClean="0"/>
              <a:t>Agenda</a:t>
            </a:r>
            <a:br>
              <a:rPr lang="en-US" dirty="0" smtClean="0"/>
            </a:br>
            <a:endParaRPr lang="en-US" dirty="0"/>
          </a:p>
        </p:txBody>
      </p:sp>
      <p:sp>
        <p:nvSpPr>
          <p:cNvPr id="16389" name="Rectangle 5"/>
          <p:cNvSpPr>
            <a:spLocks noGrp="1" noChangeArrowheads="1"/>
          </p:cNvSpPr>
          <p:nvPr>
            <p:ph type="body" sz="quarter" idx="13"/>
          </p:nvPr>
        </p:nvSpPr>
        <p:spPr>
          <a:xfrm>
            <a:off x="3175011" y="830029"/>
            <a:ext cx="5544524" cy="3116236"/>
          </a:xfrm>
          <a:noFill/>
        </p:spPr>
        <p:txBody>
          <a:bodyPr/>
          <a:lstStyle/>
          <a:p>
            <a:pPr>
              <a:lnSpc>
                <a:spcPct val="90000"/>
              </a:lnSpc>
            </a:pPr>
            <a:r>
              <a:rPr lang="en-US" sz="2000" dirty="0" smtClean="0"/>
              <a:t>What is an execution plan </a:t>
            </a:r>
          </a:p>
          <a:p>
            <a:pPr>
              <a:lnSpc>
                <a:spcPct val="90000"/>
              </a:lnSpc>
            </a:pPr>
            <a:r>
              <a:rPr lang="en-US" sz="2000" dirty="0" smtClean="0"/>
              <a:t>How to generate a plan</a:t>
            </a:r>
          </a:p>
          <a:p>
            <a:pPr>
              <a:lnSpc>
                <a:spcPct val="90000"/>
              </a:lnSpc>
            </a:pPr>
            <a:r>
              <a:rPr lang="en-US" sz="2000" dirty="0" smtClean="0"/>
              <a:t>What is a good plan for the optimizer</a:t>
            </a:r>
          </a:p>
          <a:p>
            <a:pPr>
              <a:lnSpc>
                <a:spcPct val="90000"/>
              </a:lnSpc>
            </a:pPr>
            <a:r>
              <a:rPr lang="en-US" sz="2000" dirty="0" smtClean="0">
                <a:solidFill>
                  <a:srgbClr val="FF0000"/>
                </a:solidFill>
              </a:rPr>
              <a:t>Understanding execution plans</a:t>
            </a:r>
          </a:p>
          <a:p>
            <a:pPr lvl="1"/>
            <a:r>
              <a:rPr lang="en-US" dirty="0" smtClean="0">
                <a:solidFill>
                  <a:srgbClr val="424545"/>
                </a:solidFill>
                <a:ea typeface="Arial" charset="0"/>
                <a:cs typeface="Arial" charset="0"/>
              </a:rPr>
              <a:t>Cardinality</a:t>
            </a:r>
          </a:p>
          <a:p>
            <a:pPr lvl="1"/>
            <a:r>
              <a:rPr lang="en-US" dirty="0" smtClean="0">
                <a:ea typeface="Arial" charset="0"/>
                <a:cs typeface="Arial" charset="0"/>
              </a:rPr>
              <a:t>Access paths </a:t>
            </a:r>
          </a:p>
          <a:p>
            <a:pPr lvl="1"/>
            <a:r>
              <a:rPr lang="en-US" dirty="0" smtClean="0">
                <a:ea typeface="Arial" charset="0"/>
                <a:cs typeface="Arial" charset="0"/>
              </a:rPr>
              <a:t>Join methods</a:t>
            </a:r>
          </a:p>
          <a:p>
            <a:pPr lvl="1"/>
            <a:r>
              <a:rPr lang="en-US" dirty="0" smtClean="0">
                <a:solidFill>
                  <a:srgbClr val="424545"/>
                </a:solidFill>
                <a:ea typeface="Arial" charset="0"/>
                <a:cs typeface="Arial" charset="0"/>
              </a:rPr>
              <a:t>Join order</a:t>
            </a:r>
          </a:p>
          <a:p>
            <a:pPr lvl="1"/>
            <a:r>
              <a:rPr lang="en-US" dirty="0" smtClean="0">
                <a:ea typeface="Arial" charset="0"/>
                <a:cs typeface="Arial" charset="0"/>
              </a:rPr>
              <a:t>Partition pruning</a:t>
            </a:r>
          </a:p>
          <a:p>
            <a:pPr lvl="1"/>
            <a:r>
              <a:rPr lang="en-US" dirty="0" smtClean="0">
                <a:solidFill>
                  <a:schemeClr val="accent1"/>
                </a:solidFill>
                <a:ea typeface="Arial" charset="0"/>
                <a:cs typeface="Arial" charset="0"/>
              </a:rPr>
              <a:t>Parallel execution </a:t>
            </a:r>
          </a:p>
          <a:p>
            <a:pPr>
              <a:lnSpc>
                <a:spcPct val="90000"/>
              </a:lnSpc>
            </a:pPr>
            <a:r>
              <a:rPr lang="en-US" sz="2000" dirty="0" smtClean="0"/>
              <a:t>Execution plan examples</a:t>
            </a:r>
          </a:p>
          <a:p>
            <a:pPr eaLnBrk="1" hangingPunct="1"/>
            <a:endParaRPr lang="en-US" dirty="0"/>
          </a:p>
        </p:txBody>
      </p:sp>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a:t>How </a:t>
            </a:r>
            <a:r>
              <a:rPr lang="en-US" dirty="0" smtClean="0"/>
              <a:t>parallel </a:t>
            </a:r>
            <a:r>
              <a:rPr lang="en-US" dirty="0"/>
              <a:t>e</a:t>
            </a:r>
            <a:r>
              <a:rPr lang="en-US" dirty="0" smtClean="0"/>
              <a:t>xecution </a:t>
            </a:r>
            <a:r>
              <a:rPr lang="en-US" dirty="0"/>
              <a:t>works</a:t>
            </a:r>
          </a:p>
        </p:txBody>
      </p:sp>
      <p:sp>
        <p:nvSpPr>
          <p:cNvPr id="29699" name="Rectangle 7"/>
          <p:cNvSpPr>
            <a:spLocks noChangeArrowheads="1"/>
          </p:cNvSpPr>
          <p:nvPr/>
        </p:nvSpPr>
        <p:spPr bwMode="auto">
          <a:xfrm>
            <a:off x="5440680" y="2979516"/>
            <a:ext cx="381000" cy="308419"/>
          </a:xfrm>
          <a:prstGeom prst="rect">
            <a:avLst/>
          </a:prstGeom>
          <a:noFill/>
          <a:ln w="9525">
            <a:noFill/>
            <a:miter lim="800000"/>
            <a:headEnd type="none" w="sm" len="sm"/>
            <a:tailEnd type="none" w="sm" len="sm"/>
          </a:ln>
        </p:spPr>
        <p:txBody>
          <a:bodyPr lIns="92075" tIns="46038" rIns="92075" bIns="46038" anchor="ctr">
            <a:prstTxWarp prst="textNoShape">
              <a:avLst/>
            </a:prstTxWarp>
            <a:spAutoFit/>
          </a:bodyPr>
          <a:lstStyle/>
          <a:p>
            <a:pPr>
              <a:lnSpc>
                <a:spcPct val="85000"/>
              </a:lnSpc>
            </a:pPr>
            <a:endParaRPr lang="en-US" sz="1600">
              <a:solidFill>
                <a:schemeClr val="bg1"/>
              </a:solidFill>
            </a:endParaRPr>
          </a:p>
        </p:txBody>
      </p:sp>
      <p:sp>
        <p:nvSpPr>
          <p:cNvPr id="29700" name="Rectangle 8"/>
          <p:cNvSpPr>
            <a:spLocks noChangeArrowheads="1"/>
          </p:cNvSpPr>
          <p:nvPr/>
        </p:nvSpPr>
        <p:spPr bwMode="auto">
          <a:xfrm>
            <a:off x="6909806" y="1979391"/>
            <a:ext cx="185948" cy="308419"/>
          </a:xfrm>
          <a:prstGeom prst="rect">
            <a:avLst/>
          </a:prstGeom>
          <a:noFill/>
          <a:ln w="9525">
            <a:noFill/>
            <a:miter lim="800000"/>
            <a:headEnd type="none" w="sm" len="sm"/>
            <a:tailEnd type="none" w="sm" len="sm"/>
          </a:ln>
        </p:spPr>
        <p:txBody>
          <a:bodyPr wrap="none" lIns="92075" tIns="46038" rIns="92075" bIns="46038" anchor="ctr">
            <a:prstTxWarp prst="textNoShape">
              <a:avLst/>
            </a:prstTxWarp>
            <a:spAutoFit/>
          </a:bodyPr>
          <a:lstStyle/>
          <a:p>
            <a:pPr>
              <a:lnSpc>
                <a:spcPct val="85000"/>
              </a:lnSpc>
            </a:pPr>
            <a:endParaRPr lang="en-US" sz="1600">
              <a:solidFill>
                <a:schemeClr val="bg1"/>
              </a:solidFill>
            </a:endParaRPr>
          </a:p>
        </p:txBody>
      </p:sp>
      <p:sp>
        <p:nvSpPr>
          <p:cNvPr id="29701" name="AutoShape 9"/>
          <p:cNvSpPr>
            <a:spLocks noChangeArrowheads="1"/>
          </p:cNvSpPr>
          <p:nvPr/>
        </p:nvSpPr>
        <p:spPr bwMode="auto">
          <a:xfrm>
            <a:off x="1390651" y="1543050"/>
            <a:ext cx="1360169" cy="235744"/>
          </a:xfrm>
          <a:prstGeom prst="rightArrow">
            <a:avLst>
              <a:gd name="adj1" fmla="val 50000"/>
              <a:gd name="adj2" fmla="val 121465"/>
            </a:avLst>
          </a:prstGeom>
          <a:solidFill>
            <a:srgbClr val="FFCC00"/>
          </a:solidFill>
          <a:ln w="28575">
            <a:noFill/>
            <a:miter lim="800000"/>
            <a:headEnd type="none" w="sm" len="sm"/>
            <a:tailEnd type="none" w="sm" len="sm"/>
          </a:ln>
        </p:spPr>
        <p:txBody>
          <a:bodyPr wrap="none" anchor="ctr">
            <a:prstTxWarp prst="textNoShape">
              <a:avLst/>
            </a:prstTxWarp>
          </a:bodyPr>
          <a:lstStyle/>
          <a:p>
            <a:pPr>
              <a:lnSpc>
                <a:spcPct val="85000"/>
              </a:lnSpc>
            </a:pPr>
            <a:endParaRPr lang="en-US" sz="1600">
              <a:solidFill>
                <a:schemeClr val="bg1"/>
              </a:solidFill>
            </a:endParaRPr>
          </a:p>
        </p:txBody>
      </p:sp>
      <p:sp>
        <p:nvSpPr>
          <p:cNvPr id="29702" name="Text Box 31"/>
          <p:cNvSpPr txBox="1">
            <a:spLocks noChangeArrowheads="1"/>
          </p:cNvSpPr>
          <p:nvPr/>
        </p:nvSpPr>
        <p:spPr bwMode="auto">
          <a:xfrm>
            <a:off x="1082675" y="1183482"/>
            <a:ext cx="1637665" cy="483722"/>
          </a:xfrm>
          <a:prstGeom prst="rect">
            <a:avLst/>
          </a:prstGeom>
          <a:noFill/>
          <a:ln w="9525">
            <a:noFill/>
            <a:miter lim="800000"/>
            <a:headEnd/>
            <a:tailEnd/>
          </a:ln>
        </p:spPr>
        <p:txBody>
          <a:bodyPr wrap="square">
            <a:prstTxWarp prst="textNoShape">
              <a:avLst/>
            </a:prstTxWarp>
            <a:spAutoFit/>
          </a:bodyPr>
          <a:lstStyle/>
          <a:p>
            <a:r>
              <a:rPr lang="en-US" sz="1400" b="0" dirty="0">
                <a:solidFill>
                  <a:schemeClr val="tx2"/>
                </a:solidFill>
                <a:ea typeface="MS PGothic" pitchFamily="34" charset="-128"/>
                <a:cs typeface="MS PGothic" pitchFamily="34" charset="-128"/>
              </a:rPr>
              <a:t>User connects to the database</a:t>
            </a:r>
          </a:p>
        </p:txBody>
      </p:sp>
      <p:pic>
        <p:nvPicPr>
          <p:cNvPr id="29703" name="Picture 40"/>
          <p:cNvPicPr>
            <a:picLocks noChangeAspect="1" noChangeArrowheads="1"/>
          </p:cNvPicPr>
          <p:nvPr/>
        </p:nvPicPr>
        <p:blipFill>
          <a:blip r:embed="rId3" cstate="print"/>
          <a:srcRect/>
          <a:stretch>
            <a:fillRect/>
          </a:stretch>
        </p:blipFill>
        <p:spPr bwMode="auto">
          <a:xfrm>
            <a:off x="2733676" y="1264920"/>
            <a:ext cx="927365" cy="776288"/>
          </a:xfrm>
          <a:prstGeom prst="rect">
            <a:avLst/>
          </a:prstGeom>
          <a:noFill/>
          <a:ln w="9525">
            <a:noFill/>
            <a:miter lim="800000"/>
            <a:headEnd/>
            <a:tailEnd/>
          </a:ln>
        </p:spPr>
      </p:pic>
      <p:grpSp>
        <p:nvGrpSpPr>
          <p:cNvPr id="2" name="Group 91"/>
          <p:cNvGrpSpPr>
            <a:grpSpLocks/>
          </p:cNvGrpSpPr>
          <p:nvPr/>
        </p:nvGrpSpPr>
        <p:grpSpPr bwMode="auto">
          <a:xfrm>
            <a:off x="133351" y="1220391"/>
            <a:ext cx="1019175" cy="831056"/>
            <a:chOff x="84" y="1025"/>
            <a:chExt cx="642" cy="698"/>
          </a:xfrm>
        </p:grpSpPr>
        <p:pic>
          <p:nvPicPr>
            <p:cNvPr id="29731" name="Picture 39" descr="C:\Documents and Settings\pwahl-winxp\Desktop\Files\OLS\OLS Graphic_files\peop009.gif"/>
            <p:cNvPicPr>
              <a:picLocks noChangeAspect="1" noChangeArrowheads="1"/>
            </p:cNvPicPr>
            <p:nvPr/>
          </p:nvPicPr>
          <p:blipFill>
            <a:blip r:embed="rId4" cstate="print"/>
            <a:srcRect/>
            <a:stretch>
              <a:fillRect/>
            </a:stretch>
          </p:blipFill>
          <p:spPr bwMode="auto">
            <a:xfrm>
              <a:off x="84" y="1025"/>
              <a:ext cx="642" cy="637"/>
            </a:xfrm>
            <a:prstGeom prst="rect">
              <a:avLst/>
            </a:prstGeom>
            <a:noFill/>
            <a:ln w="9525">
              <a:noFill/>
              <a:miter lim="800000"/>
              <a:headEnd/>
              <a:tailEnd/>
            </a:ln>
          </p:spPr>
        </p:pic>
        <p:sp>
          <p:nvSpPr>
            <p:cNvPr id="29732" name="Text Box 41"/>
            <p:cNvSpPr txBox="1">
              <a:spLocks noChangeArrowheads="1"/>
            </p:cNvSpPr>
            <p:nvPr/>
          </p:nvSpPr>
          <p:spPr bwMode="auto">
            <a:xfrm>
              <a:off x="168" y="1464"/>
              <a:ext cx="522" cy="259"/>
            </a:xfrm>
            <a:prstGeom prst="rect">
              <a:avLst/>
            </a:prstGeom>
            <a:noFill/>
            <a:ln w="9525">
              <a:noFill/>
              <a:miter lim="800000"/>
              <a:headEnd/>
              <a:tailEnd/>
            </a:ln>
          </p:spPr>
          <p:txBody>
            <a:bodyPr lIns="92075" tIns="46038" rIns="92075" bIns="46038">
              <a:prstTxWarp prst="textNoShape">
                <a:avLst/>
              </a:prstTxWarp>
              <a:spAutoFit/>
            </a:bodyPr>
            <a:lstStyle/>
            <a:p>
              <a:pPr>
                <a:lnSpc>
                  <a:spcPct val="85000"/>
                </a:lnSpc>
              </a:pPr>
              <a:r>
                <a:rPr lang="en-US" sz="1600">
                  <a:solidFill>
                    <a:schemeClr val="bg1"/>
                  </a:solidFill>
                </a:rPr>
                <a:t>User</a:t>
              </a:r>
            </a:p>
          </p:txBody>
        </p:sp>
      </p:grpSp>
      <p:sp>
        <p:nvSpPr>
          <p:cNvPr id="29705" name="AutoShape 9"/>
          <p:cNvSpPr>
            <a:spLocks noChangeArrowheads="1"/>
          </p:cNvSpPr>
          <p:nvPr/>
        </p:nvSpPr>
        <p:spPr bwMode="auto">
          <a:xfrm>
            <a:off x="3775711" y="1545908"/>
            <a:ext cx="1378863" cy="235744"/>
          </a:xfrm>
          <a:prstGeom prst="rightArrow">
            <a:avLst>
              <a:gd name="adj1" fmla="val 50000"/>
              <a:gd name="adj2" fmla="val 121465"/>
            </a:avLst>
          </a:prstGeom>
          <a:solidFill>
            <a:srgbClr val="FFCC00"/>
          </a:solidFill>
          <a:ln w="28575">
            <a:noFill/>
            <a:miter lim="800000"/>
            <a:headEnd type="none" w="sm" len="sm"/>
            <a:tailEnd type="none" w="sm" len="sm"/>
          </a:ln>
        </p:spPr>
        <p:txBody>
          <a:bodyPr wrap="none" anchor="ctr">
            <a:prstTxWarp prst="textNoShape">
              <a:avLst/>
            </a:prstTxWarp>
          </a:bodyPr>
          <a:lstStyle/>
          <a:p>
            <a:pPr>
              <a:lnSpc>
                <a:spcPct val="85000"/>
              </a:lnSpc>
            </a:pPr>
            <a:endParaRPr lang="en-US" sz="1600">
              <a:solidFill>
                <a:schemeClr val="bg1"/>
              </a:solidFill>
            </a:endParaRPr>
          </a:p>
        </p:txBody>
      </p:sp>
      <p:sp>
        <p:nvSpPr>
          <p:cNvPr id="29706" name="Text Box 31"/>
          <p:cNvSpPr txBox="1">
            <a:spLocks noChangeArrowheads="1"/>
          </p:cNvSpPr>
          <p:nvPr/>
        </p:nvSpPr>
        <p:spPr bwMode="auto">
          <a:xfrm>
            <a:off x="3667125" y="1145858"/>
            <a:ext cx="1743075" cy="483722"/>
          </a:xfrm>
          <a:prstGeom prst="rect">
            <a:avLst/>
          </a:prstGeom>
          <a:noFill/>
          <a:ln w="9525">
            <a:noFill/>
            <a:miter lim="800000"/>
            <a:headEnd/>
            <a:tailEnd/>
          </a:ln>
        </p:spPr>
        <p:txBody>
          <a:bodyPr wrap="square">
            <a:prstTxWarp prst="textNoShape">
              <a:avLst/>
            </a:prstTxWarp>
            <a:spAutoFit/>
          </a:bodyPr>
          <a:lstStyle/>
          <a:p>
            <a:pPr algn="l"/>
            <a:r>
              <a:rPr lang="en-US" sz="1400" b="0" dirty="0">
                <a:solidFill>
                  <a:schemeClr val="tx2"/>
                </a:solidFill>
                <a:ea typeface="MS PGothic" pitchFamily="34" charset="-128"/>
                <a:cs typeface="MS PGothic" pitchFamily="34" charset="-128"/>
              </a:rPr>
              <a:t>Background process is spawned</a:t>
            </a:r>
          </a:p>
        </p:txBody>
      </p:sp>
      <p:sp>
        <p:nvSpPr>
          <p:cNvPr id="15371" name="AutoShape 1153"/>
          <p:cNvSpPr>
            <a:spLocks noChangeArrowheads="1"/>
          </p:cNvSpPr>
          <p:nvPr/>
        </p:nvSpPr>
        <p:spPr bwMode="auto">
          <a:xfrm>
            <a:off x="5351780" y="1262063"/>
            <a:ext cx="1003300" cy="835819"/>
          </a:xfrm>
          <a:prstGeom prst="roundRect">
            <a:avLst>
              <a:gd name="adj" fmla="val 47532"/>
            </a:avLst>
          </a:prstGeom>
          <a:noFill/>
          <a:ln w="25400">
            <a:solidFill>
              <a:schemeClr val="tx1"/>
            </a:solidFill>
            <a:round/>
            <a:headEnd/>
            <a:tailEnd/>
          </a:ln>
          <a:scene3d>
            <a:camera prst="orthographicFront"/>
            <a:lightRig rig="threePt" dir="t"/>
          </a:scene3d>
          <a:sp3d>
            <a:bevelT/>
          </a:sp3d>
        </p:spPr>
        <p:txBody>
          <a:bodyPr/>
          <a:lstStyle/>
          <a:p>
            <a:pPr defTabSz="457200">
              <a:defRPr/>
            </a:pPr>
            <a:endParaRPr lang="en-US" sz="1800" b="0">
              <a:latin typeface="Calibri" pitchFamily="34" charset="0"/>
              <a:ea typeface="MS PGothic" pitchFamily="34" charset="-128"/>
              <a:cs typeface="+mn-cs"/>
            </a:endParaRPr>
          </a:p>
        </p:txBody>
      </p:sp>
      <p:grpSp>
        <p:nvGrpSpPr>
          <p:cNvPr id="3" name="Group 47"/>
          <p:cNvGrpSpPr>
            <a:grpSpLocks/>
          </p:cNvGrpSpPr>
          <p:nvPr/>
        </p:nvGrpSpPr>
        <p:grpSpPr bwMode="auto">
          <a:xfrm>
            <a:off x="5507356" y="1089422"/>
            <a:ext cx="3484563" cy="882253"/>
            <a:chOff x="3630" y="557"/>
            <a:chExt cx="2195" cy="741"/>
          </a:xfrm>
        </p:grpSpPr>
        <p:pic>
          <p:nvPicPr>
            <p:cNvPr id="29729" name="Picture 134"/>
            <p:cNvPicPr>
              <a:picLocks noChangeAspect="1"/>
            </p:cNvPicPr>
            <p:nvPr/>
          </p:nvPicPr>
          <p:blipFill>
            <a:blip r:embed="rId5" cstate="print"/>
            <a:srcRect/>
            <a:stretch>
              <a:fillRect/>
            </a:stretch>
          </p:blipFill>
          <p:spPr bwMode="auto">
            <a:xfrm>
              <a:off x="3630" y="810"/>
              <a:ext cx="408" cy="488"/>
            </a:xfrm>
            <a:prstGeom prst="rect">
              <a:avLst/>
            </a:prstGeom>
            <a:noFill/>
            <a:ln w="9525">
              <a:noFill/>
              <a:miter lim="800000"/>
              <a:headEnd/>
              <a:tailEnd/>
            </a:ln>
          </p:spPr>
        </p:pic>
        <p:sp>
          <p:nvSpPr>
            <p:cNvPr id="29730" name="Text Box 46"/>
            <p:cNvSpPr txBox="1">
              <a:spLocks noChangeArrowheads="1"/>
            </p:cNvSpPr>
            <p:nvPr/>
          </p:nvSpPr>
          <p:spPr bwMode="auto">
            <a:xfrm>
              <a:off x="4080" y="557"/>
              <a:ext cx="1745" cy="693"/>
            </a:xfrm>
            <a:prstGeom prst="rect">
              <a:avLst/>
            </a:prstGeom>
            <a:noFill/>
            <a:ln w="9525">
              <a:noFill/>
              <a:miter lim="800000"/>
              <a:headEnd/>
              <a:tailEnd/>
            </a:ln>
          </p:spPr>
          <p:txBody>
            <a:bodyPr wrap="square" lIns="92075" tIns="46038" rIns="92075" bIns="46038">
              <a:prstTxWarp prst="textNoShape">
                <a:avLst/>
              </a:prstTxWarp>
              <a:spAutoFit/>
            </a:bodyPr>
            <a:lstStyle/>
            <a:p>
              <a:pPr>
                <a:lnSpc>
                  <a:spcPct val="85000"/>
                </a:lnSpc>
              </a:pPr>
              <a:r>
                <a:rPr lang="en-US" sz="1400" b="0" dirty="0">
                  <a:solidFill>
                    <a:schemeClr val="tx2"/>
                  </a:solidFill>
                </a:rPr>
                <a:t>When user issues a </a:t>
              </a:r>
              <a:r>
                <a:rPr lang="en-US" sz="1400" b="0" dirty="0">
                  <a:solidFill>
                    <a:schemeClr val="tx2"/>
                  </a:solidFill>
                  <a:ea typeface="Times New Roman" charset="0"/>
                  <a:cs typeface="Times New Roman" charset="0"/>
                </a:rPr>
                <a:t>parallel SQL statement the background process becomes the </a:t>
              </a:r>
              <a:r>
                <a:rPr lang="en-US" sz="1400" b="0" dirty="0">
                  <a:solidFill>
                    <a:schemeClr val="tx2"/>
                  </a:solidFill>
                </a:rPr>
                <a:t>Query Coordinator</a:t>
              </a:r>
            </a:p>
          </p:txBody>
        </p:sp>
      </p:grpSp>
      <p:grpSp>
        <p:nvGrpSpPr>
          <p:cNvPr id="4" name="Group 84"/>
          <p:cNvGrpSpPr>
            <a:grpSpLocks/>
          </p:cNvGrpSpPr>
          <p:nvPr/>
        </p:nvGrpSpPr>
        <p:grpSpPr bwMode="auto">
          <a:xfrm>
            <a:off x="3754756" y="2089944"/>
            <a:ext cx="5343525" cy="2438402"/>
            <a:chOff x="2466" y="1926"/>
            <a:chExt cx="3366" cy="2048"/>
          </a:xfrm>
        </p:grpSpPr>
        <p:grpSp>
          <p:nvGrpSpPr>
            <p:cNvPr id="6" name="Group 81"/>
            <p:cNvGrpSpPr>
              <a:grpSpLocks/>
            </p:cNvGrpSpPr>
            <p:nvPr/>
          </p:nvGrpSpPr>
          <p:grpSpPr bwMode="auto">
            <a:xfrm>
              <a:off x="3674" y="1926"/>
              <a:ext cx="1792" cy="1073"/>
              <a:chOff x="3674" y="1926"/>
              <a:chExt cx="1792" cy="1073"/>
            </a:xfrm>
          </p:grpSpPr>
          <p:sp>
            <p:nvSpPr>
              <p:cNvPr id="29727" name="AutoShape 28"/>
              <p:cNvSpPr>
                <a:spLocks noChangeArrowheads="1"/>
              </p:cNvSpPr>
              <p:nvPr/>
            </p:nvSpPr>
            <p:spPr bwMode="auto">
              <a:xfrm rot="5400000">
                <a:off x="3263" y="2391"/>
                <a:ext cx="1019" cy="198"/>
              </a:xfrm>
              <a:prstGeom prst="rightArrow">
                <a:avLst>
                  <a:gd name="adj1" fmla="val 50000"/>
                  <a:gd name="adj2" fmla="val 86364"/>
                </a:avLst>
              </a:prstGeom>
              <a:solidFill>
                <a:srgbClr val="FFCC00"/>
              </a:solidFill>
              <a:ln w="28575">
                <a:noFill/>
                <a:miter lim="800000"/>
                <a:headEnd type="none" w="sm" len="sm"/>
                <a:tailEnd type="none" w="sm" len="sm"/>
              </a:ln>
            </p:spPr>
            <p:txBody>
              <a:bodyPr rot="10800000" vert="eaVert" wrap="none" anchor="ctr">
                <a:prstTxWarp prst="textNoShape">
                  <a:avLst/>
                </a:prstTxWarp>
              </a:bodyPr>
              <a:lstStyle/>
              <a:p>
                <a:pPr>
                  <a:lnSpc>
                    <a:spcPct val="85000"/>
                  </a:lnSpc>
                </a:pPr>
                <a:endParaRPr lang="en-US" sz="1600">
                  <a:solidFill>
                    <a:schemeClr val="bg1"/>
                  </a:solidFill>
                </a:endParaRPr>
              </a:p>
            </p:txBody>
          </p:sp>
          <p:sp>
            <p:nvSpPr>
              <p:cNvPr id="29728" name="Text Box 31"/>
              <p:cNvSpPr txBox="1">
                <a:spLocks noChangeArrowheads="1"/>
              </p:cNvSpPr>
              <p:nvPr/>
            </p:nvSpPr>
            <p:spPr bwMode="auto">
              <a:xfrm>
                <a:off x="4218" y="1926"/>
                <a:ext cx="1248" cy="732"/>
              </a:xfrm>
              <a:prstGeom prst="rect">
                <a:avLst/>
              </a:prstGeom>
              <a:noFill/>
              <a:ln w="9525">
                <a:noFill/>
                <a:miter lim="800000"/>
                <a:headEnd/>
                <a:tailEnd/>
              </a:ln>
            </p:spPr>
            <p:txBody>
              <a:bodyPr>
                <a:prstTxWarp prst="textNoShape">
                  <a:avLst/>
                </a:prstTxWarp>
                <a:spAutoFit/>
              </a:bodyPr>
              <a:lstStyle/>
              <a:p>
                <a:r>
                  <a:rPr lang="en-US" sz="1400" dirty="0">
                    <a:solidFill>
                      <a:schemeClr val="tx1"/>
                    </a:solidFill>
                    <a:ea typeface="Times New Roman" charset="0"/>
                    <a:cs typeface="Times New Roman" charset="0"/>
                  </a:rPr>
                  <a:t>QC gets parallel servers from global pool and </a:t>
                </a:r>
                <a:r>
                  <a:rPr lang="en-US" sz="1400" dirty="0">
                    <a:solidFill>
                      <a:schemeClr val="tx1"/>
                    </a:solidFill>
                  </a:rPr>
                  <a:t>distributes the work to them</a:t>
                </a:r>
              </a:p>
            </p:txBody>
          </p:sp>
        </p:grpSp>
        <p:sp>
          <p:nvSpPr>
            <p:cNvPr id="29724" name="AutoShape 1153"/>
            <p:cNvSpPr>
              <a:spLocks noChangeArrowheads="1"/>
            </p:cNvSpPr>
            <p:nvPr/>
          </p:nvSpPr>
          <p:spPr bwMode="auto">
            <a:xfrm>
              <a:off x="3892" y="3126"/>
              <a:ext cx="482" cy="644"/>
            </a:xfrm>
            <a:prstGeom prst="roundRect">
              <a:avLst>
                <a:gd name="adj" fmla="val 47532"/>
              </a:avLst>
            </a:prstGeom>
            <a:solidFill>
              <a:srgbClr val="3399FF"/>
            </a:solidFill>
            <a:ln w="25400">
              <a:solidFill>
                <a:srgbClr val="000000"/>
              </a:solidFill>
              <a:round/>
              <a:headEnd/>
              <a:tailEnd/>
            </a:ln>
          </p:spPr>
          <p:txBody>
            <a:bodyPr>
              <a:prstTxWarp prst="textNoShape">
                <a:avLst/>
              </a:prstTxWarp>
            </a:bodyPr>
            <a:lstStyle/>
            <a:p>
              <a:pPr defTabSz="457200"/>
              <a:endParaRPr lang="en-US" sz="1800" b="0">
                <a:latin typeface="Calibri" charset="0"/>
                <a:ea typeface="MS PGothic" pitchFamily="34" charset="-128"/>
                <a:cs typeface="MS PGothic" pitchFamily="34" charset="-128"/>
              </a:endParaRPr>
            </a:p>
          </p:txBody>
        </p:sp>
        <p:sp>
          <p:nvSpPr>
            <p:cNvPr id="29725" name="AutoShape 1153"/>
            <p:cNvSpPr>
              <a:spLocks noChangeArrowheads="1"/>
            </p:cNvSpPr>
            <p:nvPr/>
          </p:nvSpPr>
          <p:spPr bwMode="auto">
            <a:xfrm>
              <a:off x="2466" y="3184"/>
              <a:ext cx="482" cy="644"/>
            </a:xfrm>
            <a:prstGeom prst="roundRect">
              <a:avLst>
                <a:gd name="adj" fmla="val 47532"/>
              </a:avLst>
            </a:prstGeom>
            <a:solidFill>
              <a:srgbClr val="3399FF"/>
            </a:solidFill>
            <a:ln w="25400">
              <a:solidFill>
                <a:srgbClr val="000000"/>
              </a:solidFill>
              <a:round/>
              <a:headEnd/>
              <a:tailEnd/>
            </a:ln>
          </p:spPr>
          <p:txBody>
            <a:bodyPr>
              <a:prstTxWarp prst="textNoShape">
                <a:avLst/>
              </a:prstTxWarp>
            </a:bodyPr>
            <a:lstStyle/>
            <a:p>
              <a:pPr defTabSz="457200"/>
              <a:endParaRPr lang="en-US" sz="1800" b="0">
                <a:latin typeface="Calibri" charset="0"/>
                <a:ea typeface="MS PGothic" pitchFamily="34" charset="-128"/>
                <a:cs typeface="MS PGothic" pitchFamily="34" charset="-128"/>
              </a:endParaRPr>
            </a:p>
          </p:txBody>
        </p:sp>
        <p:sp>
          <p:nvSpPr>
            <p:cNvPr id="29726" name="Text Box 53"/>
            <p:cNvSpPr txBox="1">
              <a:spLocks noChangeArrowheads="1"/>
            </p:cNvSpPr>
            <p:nvPr/>
          </p:nvSpPr>
          <p:spPr bwMode="auto">
            <a:xfrm>
              <a:off x="4339" y="2819"/>
              <a:ext cx="1493" cy="1155"/>
            </a:xfrm>
            <a:prstGeom prst="rect">
              <a:avLst/>
            </a:prstGeom>
            <a:noFill/>
            <a:ln w="9525">
              <a:noFill/>
              <a:miter lim="800000"/>
              <a:headEnd/>
              <a:tailEnd/>
            </a:ln>
          </p:spPr>
          <p:txBody>
            <a:bodyPr wrap="square" lIns="92075" tIns="46038" rIns="92075" bIns="46038">
              <a:prstTxWarp prst="textNoShape">
                <a:avLst/>
              </a:prstTxWarp>
              <a:spAutoFit/>
            </a:bodyPr>
            <a:lstStyle/>
            <a:p>
              <a:pPr algn="l">
                <a:lnSpc>
                  <a:spcPct val="85000"/>
                </a:lnSpc>
              </a:pPr>
              <a:r>
                <a:rPr lang="en-US" sz="1400" b="0" dirty="0">
                  <a:solidFill>
                    <a:schemeClr val="tx2"/>
                  </a:solidFill>
                </a:rPr>
                <a:t>Parallel servers - individual sessions that perform work in parallel Allocated from a </a:t>
              </a:r>
              <a:r>
                <a:rPr lang="en-US" sz="1400" b="0" dirty="0">
                  <a:solidFill>
                    <a:schemeClr val="tx2"/>
                  </a:solidFill>
                  <a:ea typeface="Times New Roman" charset="0"/>
                  <a:cs typeface="Times New Roman" charset="0"/>
                </a:rPr>
                <a:t>pool of globally available parallel server processes &amp; assigned to a given operation</a:t>
              </a:r>
              <a:r>
                <a:rPr lang="en-US" sz="1400" b="0" dirty="0">
                  <a:solidFill>
                    <a:schemeClr val="tx2"/>
                  </a:solidFill>
                </a:rPr>
                <a:t> </a:t>
              </a:r>
            </a:p>
          </p:txBody>
        </p:sp>
      </p:grpSp>
      <p:grpSp>
        <p:nvGrpSpPr>
          <p:cNvPr id="8" name="Group 80"/>
          <p:cNvGrpSpPr>
            <a:grpSpLocks/>
          </p:cNvGrpSpPr>
          <p:nvPr/>
        </p:nvGrpSpPr>
        <p:grpSpPr bwMode="auto">
          <a:xfrm>
            <a:off x="1649730" y="2105025"/>
            <a:ext cx="4922838" cy="1970485"/>
            <a:chOff x="1212" y="1896"/>
            <a:chExt cx="3101" cy="1655"/>
          </a:xfrm>
        </p:grpSpPr>
        <p:cxnSp>
          <p:nvCxnSpPr>
            <p:cNvPr id="29713" name="Straight Arrow Connector 152"/>
            <p:cNvCxnSpPr>
              <a:cxnSpLocks noChangeShapeType="1"/>
            </p:cNvCxnSpPr>
            <p:nvPr/>
          </p:nvCxnSpPr>
          <p:spPr bwMode="auto">
            <a:xfrm rot="5400000">
              <a:off x="2670" y="2120"/>
              <a:ext cx="1245" cy="809"/>
            </a:xfrm>
            <a:prstGeom prst="straightConnector1">
              <a:avLst/>
            </a:prstGeom>
            <a:noFill/>
            <a:ln w="38100">
              <a:solidFill>
                <a:srgbClr val="77933C"/>
              </a:solidFill>
              <a:round/>
              <a:headEnd type="arrow" w="med" len="med"/>
              <a:tailEnd type="arrow" w="med" len="med"/>
            </a:ln>
          </p:spPr>
        </p:cxnSp>
        <p:cxnSp>
          <p:nvCxnSpPr>
            <p:cNvPr id="29714" name="Straight Arrow Connector 152"/>
            <p:cNvCxnSpPr>
              <a:cxnSpLocks noChangeShapeType="1"/>
            </p:cNvCxnSpPr>
            <p:nvPr/>
          </p:nvCxnSpPr>
          <p:spPr bwMode="auto">
            <a:xfrm>
              <a:off x="2998" y="3285"/>
              <a:ext cx="967" cy="11"/>
            </a:xfrm>
            <a:prstGeom prst="straightConnector1">
              <a:avLst/>
            </a:prstGeom>
            <a:noFill/>
            <a:ln w="38100">
              <a:solidFill>
                <a:srgbClr val="3399FF"/>
              </a:solidFill>
              <a:round/>
              <a:headEnd type="arrow" w="med" len="med"/>
              <a:tailEnd type="arrow" w="med" len="med"/>
            </a:ln>
          </p:spPr>
        </p:cxnSp>
        <p:sp>
          <p:nvSpPr>
            <p:cNvPr id="646211" name="Text Box 67"/>
            <p:cNvSpPr txBox="1">
              <a:spLocks noChangeArrowheads="1"/>
            </p:cNvSpPr>
            <p:nvPr/>
          </p:nvSpPr>
          <p:spPr bwMode="auto">
            <a:xfrm>
              <a:off x="1212" y="2118"/>
              <a:ext cx="1524" cy="1028"/>
            </a:xfrm>
            <a:prstGeom prst="rect">
              <a:avLst/>
            </a:prstGeom>
            <a:noFill/>
            <a:ln w="9525">
              <a:noFill/>
              <a:miter lim="800000"/>
              <a:headEnd/>
              <a:tailEnd/>
            </a:ln>
            <a:effectLst/>
          </p:spPr>
          <p:txBody>
            <a:bodyPr lIns="92075" tIns="46038" rIns="92075" bIns="46038">
              <a:spAutoFit/>
            </a:bodyPr>
            <a:lstStyle/>
            <a:p>
              <a:pPr>
                <a:lnSpc>
                  <a:spcPct val="85000"/>
                </a:lnSpc>
                <a:defRPr/>
              </a:pPr>
              <a:r>
                <a:rPr lang="en-US" sz="1400" b="0" dirty="0">
                  <a:solidFill>
                    <a:schemeClr val="tx2"/>
                  </a:solidFill>
                  <a:ea typeface="+mn-ea"/>
                  <a:cs typeface="+mn-cs"/>
                </a:rPr>
                <a:t>Parallel servers communicate among themselves &amp; the QC using messages that are passed via memory buffers in the shared pool</a:t>
              </a:r>
              <a:r>
                <a:rPr lang="en-US" sz="1600" b="0" dirty="0">
                  <a:solidFill>
                    <a:schemeClr val="tx2"/>
                  </a:solidFill>
                  <a:effectLst>
                    <a:outerShdw blurRad="38100" dist="38100" dir="2700000" algn="tl">
                      <a:srgbClr val="C0C0C0"/>
                    </a:outerShdw>
                  </a:effectLst>
                  <a:ea typeface="+mn-ea"/>
                  <a:cs typeface="+mn-cs"/>
                </a:rPr>
                <a:t> </a:t>
              </a:r>
            </a:p>
          </p:txBody>
        </p:sp>
        <p:grpSp>
          <p:nvGrpSpPr>
            <p:cNvPr id="11" name="Group 181"/>
            <p:cNvGrpSpPr/>
            <p:nvPr/>
          </p:nvGrpSpPr>
          <p:grpSpPr>
            <a:xfrm>
              <a:off x="3599" y="3354"/>
              <a:ext cx="217" cy="197"/>
              <a:chOff x="-1188661" y="5108576"/>
              <a:chExt cx="933307" cy="914400"/>
            </a:xfrm>
            <a:solidFill>
              <a:schemeClr val="accent3">
                <a:lumMod val="40000"/>
                <a:lumOff val="60000"/>
              </a:schemeClr>
            </a:solidFill>
          </p:grpSpPr>
          <p:sp>
            <p:nvSpPr>
              <p:cNvPr id="180" name="Rectangle 179"/>
              <p:cNvSpPr/>
              <p:nvPr/>
            </p:nvSpPr>
            <p:spPr>
              <a:xfrm>
                <a:off x="-1174930" y="5108576"/>
                <a:ext cx="919576" cy="9144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US" sz="1800" b="0">
                  <a:solidFill>
                    <a:schemeClr val="tx1"/>
                  </a:solidFill>
                </a:endParaRPr>
              </a:p>
            </p:txBody>
          </p:sp>
          <p:sp>
            <p:nvSpPr>
              <p:cNvPr id="181" name="Up Arrow Callout 180"/>
              <p:cNvSpPr/>
              <p:nvPr/>
            </p:nvSpPr>
            <p:spPr>
              <a:xfrm>
                <a:off x="-1188661" y="5108576"/>
                <a:ext cx="920405" cy="914400"/>
              </a:xfrm>
              <a:prstGeom prst="upArrowCallout">
                <a:avLst/>
              </a:prstGeom>
              <a:grpFill/>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US" sz="1800" b="0">
                  <a:solidFill>
                    <a:schemeClr val="tx1"/>
                  </a:solidFill>
                </a:endParaRPr>
              </a:p>
            </p:txBody>
          </p:sp>
        </p:grpSp>
        <p:cxnSp>
          <p:nvCxnSpPr>
            <p:cNvPr id="29717" name="Straight Arrow Connector 152"/>
            <p:cNvCxnSpPr>
              <a:cxnSpLocks noChangeShapeType="1"/>
            </p:cNvCxnSpPr>
            <p:nvPr/>
          </p:nvCxnSpPr>
          <p:spPr bwMode="auto">
            <a:xfrm>
              <a:off x="4045" y="1896"/>
              <a:ext cx="190" cy="1186"/>
            </a:xfrm>
            <a:prstGeom prst="straightConnector1">
              <a:avLst/>
            </a:prstGeom>
            <a:noFill/>
            <a:ln w="38100">
              <a:solidFill>
                <a:srgbClr val="77933C"/>
              </a:solidFill>
              <a:round/>
              <a:headEnd type="arrow" w="med" len="med"/>
              <a:tailEnd type="arrow" w="med" len="med"/>
            </a:ln>
          </p:spPr>
        </p:cxnSp>
        <p:grpSp>
          <p:nvGrpSpPr>
            <p:cNvPr id="14" name="Group 181"/>
            <p:cNvGrpSpPr/>
            <p:nvPr/>
          </p:nvGrpSpPr>
          <p:grpSpPr>
            <a:xfrm>
              <a:off x="3152" y="3354"/>
              <a:ext cx="217" cy="197"/>
              <a:chOff x="-1746170" y="5108576"/>
              <a:chExt cx="922921" cy="914400"/>
            </a:xfrm>
            <a:solidFill>
              <a:schemeClr val="accent3">
                <a:lumMod val="40000"/>
                <a:lumOff val="60000"/>
              </a:schemeClr>
            </a:solidFill>
          </p:grpSpPr>
          <p:sp>
            <p:nvSpPr>
              <p:cNvPr id="5" name="Rectangle 179"/>
              <p:cNvSpPr/>
              <p:nvPr/>
            </p:nvSpPr>
            <p:spPr>
              <a:xfrm>
                <a:off x="-1735953" y="5108576"/>
                <a:ext cx="912704" cy="9144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US" sz="1800" b="0">
                  <a:solidFill>
                    <a:schemeClr val="tx1"/>
                  </a:solidFill>
                </a:endParaRPr>
              </a:p>
            </p:txBody>
          </p:sp>
          <p:sp>
            <p:nvSpPr>
              <p:cNvPr id="7" name="Up Arrow Callout 180"/>
              <p:cNvSpPr/>
              <p:nvPr/>
            </p:nvSpPr>
            <p:spPr>
              <a:xfrm>
                <a:off x="-1746170" y="5108576"/>
                <a:ext cx="911045" cy="914400"/>
              </a:xfrm>
              <a:prstGeom prst="upArrowCallout">
                <a:avLst/>
              </a:prstGeom>
              <a:grpFill/>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US" sz="1800" b="0">
                  <a:solidFill>
                    <a:schemeClr val="tx1"/>
                  </a:solidFill>
                </a:endParaRPr>
              </a:p>
            </p:txBody>
          </p:sp>
        </p:grpSp>
        <p:grpSp>
          <p:nvGrpSpPr>
            <p:cNvPr id="17" name="Group 181"/>
            <p:cNvGrpSpPr/>
            <p:nvPr/>
          </p:nvGrpSpPr>
          <p:grpSpPr>
            <a:xfrm>
              <a:off x="3391" y="2064"/>
              <a:ext cx="214" cy="197"/>
              <a:chOff x="-1143000" y="5108576"/>
              <a:chExt cx="914400" cy="914400"/>
            </a:xfrm>
            <a:solidFill>
              <a:schemeClr val="accent3">
                <a:lumMod val="40000"/>
                <a:lumOff val="60000"/>
              </a:schemeClr>
            </a:solidFill>
          </p:grpSpPr>
          <p:sp>
            <p:nvSpPr>
              <p:cNvPr id="9" name="Rectangle 179"/>
              <p:cNvSpPr/>
              <p:nvPr/>
            </p:nvSpPr>
            <p:spPr>
              <a:xfrm>
                <a:off x="-1143000" y="5108576"/>
                <a:ext cx="914400" cy="9144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US" sz="1800" b="0">
                  <a:solidFill>
                    <a:schemeClr val="tx1"/>
                  </a:solidFill>
                </a:endParaRPr>
              </a:p>
            </p:txBody>
          </p:sp>
          <p:sp>
            <p:nvSpPr>
              <p:cNvPr id="10" name="Up Arrow Callout 180"/>
              <p:cNvSpPr/>
              <p:nvPr/>
            </p:nvSpPr>
            <p:spPr>
              <a:xfrm>
                <a:off x="-1143000" y="5108576"/>
                <a:ext cx="914400" cy="914400"/>
              </a:xfrm>
              <a:prstGeom prst="upArrowCallout">
                <a:avLst/>
              </a:prstGeom>
              <a:grpFill/>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US" sz="1800" b="0">
                  <a:solidFill>
                    <a:schemeClr val="tx1"/>
                  </a:solidFill>
                </a:endParaRPr>
              </a:p>
            </p:txBody>
          </p:sp>
        </p:grpSp>
        <p:grpSp>
          <p:nvGrpSpPr>
            <p:cNvPr id="20" name="Group 181"/>
            <p:cNvGrpSpPr/>
            <p:nvPr/>
          </p:nvGrpSpPr>
          <p:grpSpPr>
            <a:xfrm>
              <a:off x="3061" y="2616"/>
              <a:ext cx="214" cy="197"/>
              <a:chOff x="-1143000" y="5108576"/>
              <a:chExt cx="914400" cy="914400"/>
            </a:xfrm>
            <a:solidFill>
              <a:schemeClr val="accent3">
                <a:lumMod val="40000"/>
                <a:lumOff val="60000"/>
              </a:schemeClr>
            </a:solidFill>
          </p:grpSpPr>
          <p:sp>
            <p:nvSpPr>
              <p:cNvPr id="12" name="Rectangle 179"/>
              <p:cNvSpPr/>
              <p:nvPr/>
            </p:nvSpPr>
            <p:spPr>
              <a:xfrm>
                <a:off x="-1143000" y="5108576"/>
                <a:ext cx="914400" cy="9144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US" sz="1800" b="0">
                  <a:solidFill>
                    <a:schemeClr val="tx1"/>
                  </a:solidFill>
                </a:endParaRPr>
              </a:p>
            </p:txBody>
          </p:sp>
          <p:sp>
            <p:nvSpPr>
              <p:cNvPr id="13" name="Up Arrow Callout 180"/>
              <p:cNvSpPr/>
              <p:nvPr/>
            </p:nvSpPr>
            <p:spPr>
              <a:xfrm>
                <a:off x="-1143000" y="5108576"/>
                <a:ext cx="914400" cy="914400"/>
              </a:xfrm>
              <a:prstGeom prst="upArrowCallout">
                <a:avLst/>
              </a:prstGeom>
              <a:grpFill/>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US" sz="1800" b="0">
                  <a:solidFill>
                    <a:schemeClr val="tx1"/>
                  </a:solidFill>
                </a:endParaRPr>
              </a:p>
            </p:txBody>
          </p:sp>
        </p:grpSp>
        <p:grpSp>
          <p:nvGrpSpPr>
            <p:cNvPr id="21" name="Group 181"/>
            <p:cNvGrpSpPr/>
            <p:nvPr/>
          </p:nvGrpSpPr>
          <p:grpSpPr>
            <a:xfrm>
              <a:off x="3973" y="2088"/>
              <a:ext cx="214" cy="197"/>
              <a:chOff x="-1143000" y="5108576"/>
              <a:chExt cx="914400" cy="914400"/>
            </a:xfrm>
            <a:solidFill>
              <a:schemeClr val="accent3">
                <a:lumMod val="40000"/>
                <a:lumOff val="60000"/>
              </a:schemeClr>
            </a:solidFill>
          </p:grpSpPr>
          <p:sp>
            <p:nvSpPr>
              <p:cNvPr id="15" name="Rectangle 179"/>
              <p:cNvSpPr/>
              <p:nvPr/>
            </p:nvSpPr>
            <p:spPr>
              <a:xfrm>
                <a:off x="-1143000" y="5108576"/>
                <a:ext cx="914400" cy="9144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US" sz="1800" b="0">
                  <a:solidFill>
                    <a:schemeClr val="tx1"/>
                  </a:solidFill>
                </a:endParaRPr>
              </a:p>
            </p:txBody>
          </p:sp>
          <p:sp>
            <p:nvSpPr>
              <p:cNvPr id="16" name="Up Arrow Callout 180"/>
              <p:cNvSpPr/>
              <p:nvPr/>
            </p:nvSpPr>
            <p:spPr>
              <a:xfrm>
                <a:off x="-1143000" y="5108576"/>
                <a:ext cx="914400" cy="914400"/>
              </a:xfrm>
              <a:prstGeom prst="upArrowCallout">
                <a:avLst/>
              </a:prstGeom>
              <a:grpFill/>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US" sz="1800" b="0">
                  <a:solidFill>
                    <a:schemeClr val="tx1"/>
                  </a:solidFill>
                </a:endParaRPr>
              </a:p>
            </p:txBody>
          </p:sp>
        </p:grpSp>
        <p:grpSp>
          <p:nvGrpSpPr>
            <p:cNvPr id="22" name="Group 181"/>
            <p:cNvGrpSpPr/>
            <p:nvPr/>
          </p:nvGrpSpPr>
          <p:grpSpPr>
            <a:xfrm>
              <a:off x="4099" y="2688"/>
              <a:ext cx="214" cy="197"/>
              <a:chOff x="-1143000" y="5108576"/>
              <a:chExt cx="914400" cy="914400"/>
            </a:xfrm>
            <a:solidFill>
              <a:schemeClr val="accent3">
                <a:lumMod val="40000"/>
                <a:lumOff val="60000"/>
              </a:schemeClr>
            </a:solidFill>
          </p:grpSpPr>
          <p:sp>
            <p:nvSpPr>
              <p:cNvPr id="18" name="Rectangle 179"/>
              <p:cNvSpPr/>
              <p:nvPr/>
            </p:nvSpPr>
            <p:spPr>
              <a:xfrm>
                <a:off x="-1143000" y="5108576"/>
                <a:ext cx="914400" cy="9144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US" sz="1800" b="0">
                  <a:solidFill>
                    <a:schemeClr val="tx1"/>
                  </a:solidFill>
                </a:endParaRPr>
              </a:p>
            </p:txBody>
          </p:sp>
          <p:sp>
            <p:nvSpPr>
              <p:cNvPr id="19" name="Up Arrow Callout 180"/>
              <p:cNvSpPr/>
              <p:nvPr/>
            </p:nvSpPr>
            <p:spPr>
              <a:xfrm>
                <a:off x="-1143000" y="5108576"/>
                <a:ext cx="914400" cy="914400"/>
              </a:xfrm>
              <a:prstGeom prst="upArrowCallout">
                <a:avLst/>
              </a:prstGeom>
              <a:grpFill/>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US" sz="1800" b="0">
                  <a:solidFill>
                    <a:schemeClr val="tx1"/>
                  </a:solidFill>
                </a:endParaRPr>
              </a:p>
            </p:txBody>
          </p:sp>
        </p:grpSp>
      </p:grpSp>
      <p:grpSp>
        <p:nvGrpSpPr>
          <p:cNvPr id="54" name="Group 53"/>
          <p:cNvGrpSpPr/>
          <p:nvPr/>
        </p:nvGrpSpPr>
        <p:grpSpPr>
          <a:xfrm>
            <a:off x="5684520" y="2118360"/>
            <a:ext cx="2781300" cy="1257300"/>
            <a:chOff x="5684520" y="2118360"/>
            <a:chExt cx="2781300" cy="1257300"/>
          </a:xfrm>
        </p:grpSpPr>
        <p:sp>
          <p:nvSpPr>
            <p:cNvPr id="52" name="Rectangle 51"/>
            <p:cNvSpPr/>
            <p:nvPr/>
          </p:nvSpPr>
          <p:spPr>
            <a:xfrm>
              <a:off x="6568440" y="2118360"/>
              <a:ext cx="1897380" cy="815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684520" y="2133600"/>
              <a:ext cx="304800" cy="1242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noFill/>
        </p:spPr>
        <p:txBody>
          <a:bodyPr/>
          <a:lstStyle/>
          <a:p>
            <a:pPr eaLnBrk="1" hangingPunct="1"/>
            <a:r>
              <a:rPr lang="en-US" dirty="0" smtClean="0"/>
              <a:t>Agenda</a:t>
            </a:r>
            <a:br>
              <a:rPr lang="en-US" dirty="0" smtClean="0"/>
            </a:br>
            <a:endParaRPr lang="en-US" dirty="0"/>
          </a:p>
        </p:txBody>
      </p:sp>
      <p:sp>
        <p:nvSpPr>
          <p:cNvPr id="16389" name="Rectangle 5"/>
          <p:cNvSpPr>
            <a:spLocks noGrp="1" noChangeArrowheads="1"/>
          </p:cNvSpPr>
          <p:nvPr>
            <p:ph type="body" sz="quarter" idx="13"/>
          </p:nvPr>
        </p:nvSpPr>
        <p:spPr>
          <a:noFill/>
        </p:spPr>
        <p:txBody>
          <a:bodyPr/>
          <a:lstStyle/>
          <a:p>
            <a:pPr>
              <a:lnSpc>
                <a:spcPct val="90000"/>
              </a:lnSpc>
            </a:pPr>
            <a:r>
              <a:rPr lang="en-US" dirty="0" smtClean="0"/>
              <a:t>What is an execution plan </a:t>
            </a:r>
          </a:p>
          <a:p>
            <a:pPr>
              <a:lnSpc>
                <a:spcPct val="90000"/>
              </a:lnSpc>
            </a:pPr>
            <a:r>
              <a:rPr lang="en-US" dirty="0" smtClean="0">
                <a:solidFill>
                  <a:srgbClr val="FF0000"/>
                </a:solidFill>
              </a:rPr>
              <a:t>How to generate a plan</a:t>
            </a:r>
          </a:p>
          <a:p>
            <a:pPr>
              <a:lnSpc>
                <a:spcPct val="90000"/>
              </a:lnSpc>
            </a:pPr>
            <a:r>
              <a:rPr lang="en-US" dirty="0" smtClean="0"/>
              <a:t>What is a good plan for the Optimizer</a:t>
            </a:r>
          </a:p>
          <a:p>
            <a:pPr>
              <a:lnSpc>
                <a:spcPct val="90000"/>
              </a:lnSpc>
            </a:pPr>
            <a:r>
              <a:rPr lang="en-US" dirty="0" smtClean="0"/>
              <a:t>Understanding execution plans</a:t>
            </a:r>
            <a:endParaRPr lang="en-US" dirty="0" smtClean="0">
              <a:ea typeface="Arial" charset="0"/>
              <a:cs typeface="Arial" charset="0"/>
            </a:endParaRPr>
          </a:p>
          <a:p>
            <a:pPr>
              <a:lnSpc>
                <a:spcPct val="90000"/>
              </a:lnSpc>
            </a:pPr>
            <a:r>
              <a:rPr lang="en-US" dirty="0" smtClean="0"/>
              <a:t>Execution plan examples</a:t>
            </a:r>
          </a:p>
          <a:p>
            <a:pPr eaLnBrk="1" hangingPunct="1"/>
            <a:endParaRPr lang="en-US" dirty="0"/>
          </a:p>
        </p:txBody>
      </p:sp>
    </p:spTree>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x_parallel_plan.png"/>
          <p:cNvPicPr>
            <a:picLocks noChangeAspect="1"/>
          </p:cNvPicPr>
          <p:nvPr/>
        </p:nvPicPr>
        <p:blipFill>
          <a:blip r:embed="rId3" cstate="print"/>
          <a:stretch>
            <a:fillRect/>
          </a:stretch>
        </p:blipFill>
        <p:spPr>
          <a:xfrm>
            <a:off x="352728" y="2205921"/>
            <a:ext cx="8359472" cy="2359730"/>
          </a:xfrm>
          <a:prstGeom prst="rect">
            <a:avLst/>
          </a:prstGeom>
          <a:ln>
            <a:noFill/>
          </a:ln>
          <a:effectLst>
            <a:outerShdw blurRad="292100" dist="139700" dir="2700000" algn="tl" rotWithShape="0">
              <a:srgbClr val="333333">
                <a:alpha val="65000"/>
              </a:srgbClr>
            </a:outerShdw>
          </a:effectLst>
        </p:spPr>
      </p:pic>
      <p:sp>
        <p:nvSpPr>
          <p:cNvPr id="31748" name="Rectangle 8"/>
          <p:cNvSpPr>
            <a:spLocks noGrp="1" noChangeArrowheads="1"/>
          </p:cNvSpPr>
          <p:nvPr>
            <p:ph type="title"/>
          </p:nvPr>
        </p:nvSpPr>
        <p:spPr/>
        <p:txBody>
          <a:bodyPr/>
          <a:lstStyle/>
          <a:p>
            <a:r>
              <a:rPr lang="en-US" dirty="0" smtClean="0"/>
              <a:t>Identifying parallel execution in the plan</a:t>
            </a:r>
            <a:endParaRPr lang="en-US" dirty="0"/>
          </a:p>
        </p:txBody>
      </p:sp>
      <p:sp>
        <p:nvSpPr>
          <p:cNvPr id="917692" name="AutoShape 362"/>
          <p:cNvSpPr>
            <a:spLocks noChangeArrowheads="1"/>
          </p:cNvSpPr>
          <p:nvPr/>
        </p:nvSpPr>
        <p:spPr bwMode="auto">
          <a:xfrm>
            <a:off x="480060" y="1010127"/>
            <a:ext cx="6007100" cy="1143793"/>
          </a:xfrm>
          <a:prstGeom prst="roundRect">
            <a:avLst>
              <a:gd name="adj" fmla="val 16667"/>
            </a:avLst>
          </a:prstGeom>
          <a:solidFill>
            <a:schemeClr val="bg1"/>
          </a:solidFill>
          <a:ln w="9525" algn="ctr">
            <a:noFill/>
            <a:round/>
            <a:headEnd/>
            <a:tailEnd/>
          </a:ln>
          <a:scene3d>
            <a:camera prst="orthographicFront"/>
            <a:lightRig rig="threePt" dir="t"/>
          </a:scene3d>
          <a:sp3d>
            <a:bevelT/>
          </a:sp3d>
        </p:spPr>
        <p:txBody>
          <a:bodyPr/>
          <a:lstStyle/>
          <a:p>
            <a:pPr algn="l">
              <a:defRPr/>
            </a:pPr>
            <a:r>
              <a:rPr lang="en-US" sz="1800" b="0" dirty="0">
                <a:latin typeface="Arial"/>
                <a:ea typeface="+mn-ea"/>
                <a:cs typeface="Arial"/>
              </a:rPr>
              <a:t>SELECT</a:t>
            </a:r>
            <a:r>
              <a:rPr lang="en-US" sz="1800" b="0" dirty="0" smtClean="0">
                <a:latin typeface="Arial"/>
                <a:ea typeface="+mn-ea"/>
                <a:cs typeface="Arial"/>
              </a:rPr>
              <a:t> </a:t>
            </a:r>
            <a:r>
              <a:rPr lang="en-US" sz="1800" b="0" dirty="0" err="1" smtClean="0">
                <a:latin typeface="Arial"/>
                <a:ea typeface="+mn-ea"/>
                <a:cs typeface="Arial"/>
              </a:rPr>
              <a:t>c.cust_last_name</a:t>
            </a:r>
            <a:r>
              <a:rPr lang="en-US" sz="1800" b="0" dirty="0">
                <a:latin typeface="Arial"/>
                <a:ea typeface="+mn-ea"/>
                <a:cs typeface="Arial"/>
              </a:rPr>
              <a:t>,</a:t>
            </a:r>
            <a:r>
              <a:rPr lang="en-US" sz="1800" b="0" dirty="0" smtClean="0">
                <a:latin typeface="Arial"/>
                <a:ea typeface="+mn-ea"/>
                <a:cs typeface="Arial"/>
              </a:rPr>
              <a:t> </a:t>
            </a:r>
            <a:r>
              <a:rPr lang="en-US" sz="1800" b="0" dirty="0" err="1" smtClean="0">
                <a:latin typeface="Arial"/>
                <a:ea typeface="+mn-ea"/>
                <a:cs typeface="Arial"/>
              </a:rPr>
              <a:t>s.</a:t>
            </a:r>
            <a:r>
              <a:rPr lang="en-US" sz="1800" b="0" dirty="0" err="1" smtClean="0">
                <a:latin typeface="Arial"/>
                <a:cs typeface="Arial"/>
              </a:rPr>
              <a:t>time_id</a:t>
            </a:r>
            <a:r>
              <a:rPr lang="en-US" sz="1800" b="0" dirty="0" smtClean="0">
                <a:latin typeface="Arial"/>
                <a:ea typeface="+mn-ea"/>
                <a:cs typeface="Arial"/>
              </a:rPr>
              <a:t>, </a:t>
            </a:r>
            <a:r>
              <a:rPr lang="en-US" sz="1800" b="0" dirty="0" err="1">
                <a:latin typeface="Arial"/>
                <a:ea typeface="+mn-ea"/>
                <a:cs typeface="Arial"/>
              </a:rPr>
              <a:t>s.</a:t>
            </a:r>
            <a:r>
              <a:rPr lang="en-US" sz="1800" b="0" dirty="0" err="1" smtClean="0">
                <a:latin typeface="Arial"/>
                <a:ea typeface="+mn-ea"/>
                <a:cs typeface="Arial"/>
              </a:rPr>
              <a:t>amount_sold</a:t>
            </a:r>
            <a:endParaRPr lang="en-US" sz="1800" b="0" dirty="0" smtClean="0">
              <a:latin typeface="Arial"/>
              <a:ea typeface="+mn-ea"/>
              <a:cs typeface="Arial"/>
            </a:endParaRPr>
          </a:p>
          <a:p>
            <a:pPr algn="l">
              <a:defRPr/>
            </a:pPr>
            <a:r>
              <a:rPr lang="en-US" sz="1800" b="0" dirty="0">
                <a:latin typeface="Arial"/>
                <a:ea typeface="+mn-ea"/>
                <a:cs typeface="Arial"/>
              </a:rPr>
              <a:t>FROM sales s, customers c</a:t>
            </a:r>
          </a:p>
          <a:p>
            <a:pPr algn="l">
              <a:defRPr/>
            </a:pPr>
            <a:r>
              <a:rPr lang="en-US" sz="1800" b="0" dirty="0">
                <a:latin typeface="Arial"/>
                <a:ea typeface="+mn-ea"/>
                <a:cs typeface="Arial"/>
              </a:rPr>
              <a:t>WHERE </a:t>
            </a:r>
            <a:r>
              <a:rPr lang="en-US" sz="1800" b="0" dirty="0" err="1">
                <a:latin typeface="Arial"/>
                <a:ea typeface="+mn-ea"/>
                <a:cs typeface="Arial"/>
              </a:rPr>
              <a:t>s.cust_id</a:t>
            </a:r>
            <a:r>
              <a:rPr lang="en-US" sz="1800" b="0" dirty="0">
                <a:latin typeface="Arial"/>
                <a:ea typeface="+mn-ea"/>
                <a:cs typeface="Arial"/>
              </a:rPr>
              <a:t> = </a:t>
            </a:r>
            <a:r>
              <a:rPr lang="en-US" sz="1800" b="0" dirty="0" err="1">
                <a:latin typeface="Arial"/>
                <a:ea typeface="+mn-ea"/>
                <a:cs typeface="Arial"/>
              </a:rPr>
              <a:t>c.cust_id</a:t>
            </a:r>
            <a:r>
              <a:rPr lang="en-US" sz="1800" b="0" dirty="0">
                <a:solidFill>
                  <a:srgbClr val="000000"/>
                </a:solidFill>
                <a:latin typeface="Arial"/>
                <a:ea typeface="+mn-ea"/>
                <a:cs typeface="Arial"/>
              </a:rPr>
              <a:t>;</a:t>
            </a:r>
          </a:p>
        </p:txBody>
      </p:sp>
      <p:grpSp>
        <p:nvGrpSpPr>
          <p:cNvPr id="20" name="Group 19"/>
          <p:cNvGrpSpPr/>
          <p:nvPr/>
        </p:nvGrpSpPr>
        <p:grpSpPr>
          <a:xfrm>
            <a:off x="355601" y="1798320"/>
            <a:ext cx="8696959" cy="1148080"/>
            <a:chOff x="355601" y="1798320"/>
            <a:chExt cx="8696959" cy="1148080"/>
          </a:xfrm>
        </p:grpSpPr>
        <p:sp>
          <p:nvSpPr>
            <p:cNvPr id="12" name="Rectangle 3" descr="20%"/>
            <p:cNvSpPr>
              <a:spLocks noChangeArrowheads="1"/>
            </p:cNvSpPr>
            <p:nvPr/>
          </p:nvSpPr>
          <p:spPr bwMode="auto">
            <a:xfrm>
              <a:off x="355601" y="2536825"/>
              <a:ext cx="8331199" cy="409575"/>
            </a:xfrm>
            <a:prstGeom prst="rect">
              <a:avLst/>
            </a:prstGeom>
            <a:solidFill>
              <a:schemeClr val="bg1">
                <a:lumMod val="50000"/>
                <a:alpha val="23000"/>
              </a:schemeClr>
            </a:solidFill>
            <a:ln w="9525">
              <a:solidFill>
                <a:srgbClr val="545F75"/>
              </a:solidFill>
              <a:miter lim="800000"/>
              <a:headEnd/>
              <a:tailEnd/>
            </a:ln>
          </p:spPr>
          <p:txBody>
            <a:bodyPr wrap="none" anchor="ctr">
              <a:prstTxWarp prst="textNoShape">
                <a:avLst/>
              </a:prstTxWarp>
            </a:bodyPr>
            <a:lstStyle/>
            <a:p>
              <a:pPr>
                <a:lnSpc>
                  <a:spcPct val="85000"/>
                </a:lnSpc>
              </a:pPr>
              <a:endParaRPr lang="en-US"/>
            </a:p>
          </p:txBody>
        </p:sp>
        <p:sp>
          <p:nvSpPr>
            <p:cNvPr id="14" name="TextBox 13"/>
            <p:cNvSpPr txBox="1"/>
            <p:nvPr/>
          </p:nvSpPr>
          <p:spPr>
            <a:xfrm>
              <a:off x="6545580" y="1798320"/>
              <a:ext cx="2506980" cy="369332"/>
            </a:xfrm>
            <a:prstGeom prst="rect">
              <a:avLst/>
            </a:prstGeom>
            <a:solidFill>
              <a:schemeClr val="bg1"/>
            </a:solidFill>
          </p:spPr>
          <p:txBody>
            <a:bodyPr wrap="square" rtlCol="0">
              <a:spAutoFit/>
            </a:bodyPr>
            <a:lstStyle/>
            <a:p>
              <a:pPr algn="l"/>
              <a:r>
                <a:rPr lang="en-US" dirty="0" smtClean="0">
                  <a:solidFill>
                    <a:schemeClr val="tx2"/>
                  </a:solidFill>
                  <a:cs typeface="Times New Roman" pitchFamily="18" charset="0"/>
                </a:rPr>
                <a:t>Query Coordinator</a:t>
              </a:r>
            </a:p>
          </p:txBody>
        </p:sp>
        <p:cxnSp>
          <p:nvCxnSpPr>
            <p:cNvPr id="16" name="Shape 15"/>
            <p:cNvCxnSpPr>
              <a:stCxn id="14" idx="2"/>
            </p:cNvCxnSpPr>
            <p:nvPr/>
          </p:nvCxnSpPr>
          <p:spPr>
            <a:xfrm rot="5400000">
              <a:off x="5276731" y="312301"/>
              <a:ext cx="666988" cy="4377690"/>
            </a:xfrm>
            <a:prstGeom prst="bentConnector2">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81001" y="2960688"/>
            <a:ext cx="8296275" cy="1500188"/>
            <a:chOff x="381001" y="2960688"/>
            <a:chExt cx="8296275" cy="1500188"/>
          </a:xfrm>
        </p:grpSpPr>
        <p:sp>
          <p:nvSpPr>
            <p:cNvPr id="31831" name="Rectangle 3" descr="20%"/>
            <p:cNvSpPr>
              <a:spLocks noChangeArrowheads="1"/>
            </p:cNvSpPr>
            <p:nvPr/>
          </p:nvSpPr>
          <p:spPr bwMode="auto">
            <a:xfrm>
              <a:off x="381001" y="2960688"/>
              <a:ext cx="8296275" cy="1500188"/>
            </a:xfrm>
            <a:prstGeom prst="rect">
              <a:avLst/>
            </a:prstGeom>
            <a:blipFill rotWithShape="1">
              <a:blip r:embed="rId4" cstate="print">
                <a:alphaModFix amt="37000"/>
              </a:blip>
              <a:tile tx="0" ty="0" sx="100000" sy="100000" flip="none" algn="tl"/>
            </a:blipFill>
            <a:ln w="9525">
              <a:solidFill>
                <a:srgbClr val="545F75"/>
              </a:solidFill>
              <a:miter lim="800000"/>
              <a:headEnd/>
              <a:tailEnd/>
            </a:ln>
          </p:spPr>
          <p:txBody>
            <a:bodyPr wrap="none" anchor="ctr">
              <a:prstTxWarp prst="textNoShape">
                <a:avLst/>
              </a:prstTxWarp>
            </a:bodyPr>
            <a:lstStyle/>
            <a:p>
              <a:pPr>
                <a:lnSpc>
                  <a:spcPct val="85000"/>
                </a:lnSpc>
              </a:pPr>
              <a:endParaRPr lang="en-US"/>
            </a:p>
          </p:txBody>
        </p:sp>
        <p:sp>
          <p:nvSpPr>
            <p:cNvPr id="17" name="TextBox 16"/>
            <p:cNvSpPr txBox="1"/>
            <p:nvPr/>
          </p:nvSpPr>
          <p:spPr>
            <a:xfrm>
              <a:off x="4648200" y="4145280"/>
              <a:ext cx="4023360" cy="313932"/>
            </a:xfrm>
            <a:prstGeom prst="rect">
              <a:avLst/>
            </a:prstGeom>
            <a:solidFill>
              <a:schemeClr val="bg1"/>
            </a:solidFill>
          </p:spPr>
          <p:txBody>
            <a:bodyPr wrap="square" rtlCol="0">
              <a:spAutoFit/>
            </a:bodyPr>
            <a:lstStyle/>
            <a:p>
              <a:pPr algn="l" eaLnBrk="0" hangingPunct="0">
                <a:defRPr/>
              </a:pPr>
              <a:r>
                <a:rPr lang="en-US" sz="1600" dirty="0" smtClean="0">
                  <a:solidFill>
                    <a:schemeClr val="tx2"/>
                  </a:solidFill>
                </a:rPr>
                <a:t>Parallel Servers do majority of the work</a:t>
              </a:r>
              <a:endParaRPr lang="en-US" sz="1600" dirty="0">
                <a:solidFill>
                  <a:schemeClr val="tx2"/>
                </a:solidFill>
              </a:endParaRPr>
            </a:p>
          </p:txBody>
        </p:sp>
        <p:cxnSp>
          <p:nvCxnSpPr>
            <p:cNvPr id="18" name="Shape 17"/>
            <p:cNvCxnSpPr/>
            <p:nvPr/>
          </p:nvCxnSpPr>
          <p:spPr>
            <a:xfrm rot="10800000">
              <a:off x="3406140" y="3368040"/>
              <a:ext cx="1268730" cy="864632"/>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26"/>
          <p:cNvSpPr>
            <a:spLocks noGrp="1" noChangeArrowheads="1"/>
          </p:cNvSpPr>
          <p:nvPr>
            <p:ph type="title"/>
          </p:nvPr>
        </p:nvSpPr>
        <p:spPr/>
        <p:txBody>
          <a:bodyPr/>
          <a:lstStyle/>
          <a:p>
            <a:r>
              <a:rPr lang="en-US" dirty="0" smtClean="0"/>
              <a:t>Identifying </a:t>
            </a:r>
            <a:r>
              <a:rPr lang="en-US" dirty="0" smtClean="0">
                <a:cs typeface="Times New Roman" pitchFamily="-108" charset="0"/>
              </a:rPr>
              <a:t>granules of parallelism in the plan</a:t>
            </a:r>
          </a:p>
        </p:txBody>
      </p:sp>
      <p:sp>
        <p:nvSpPr>
          <p:cNvPr id="71683" name="Rectangle 1027"/>
          <p:cNvSpPr>
            <a:spLocks noGrp="1" noChangeArrowheads="1"/>
          </p:cNvSpPr>
          <p:nvPr>
            <p:ph sz="quarter" idx="12"/>
          </p:nvPr>
        </p:nvSpPr>
        <p:spPr/>
        <p:txBody>
          <a:bodyPr/>
          <a:lstStyle/>
          <a:p>
            <a:r>
              <a:rPr lang="en-US" dirty="0" smtClean="0"/>
              <a:t>Data is divided into granules either</a:t>
            </a:r>
          </a:p>
          <a:p>
            <a:pPr lvl="1"/>
            <a:r>
              <a:rPr lang="en-US" dirty="0" smtClean="0"/>
              <a:t>block range </a:t>
            </a:r>
          </a:p>
          <a:p>
            <a:pPr lvl="1"/>
            <a:r>
              <a:rPr lang="en-US" dirty="0" smtClean="0"/>
              <a:t>Partition</a:t>
            </a:r>
          </a:p>
          <a:p>
            <a:r>
              <a:rPr lang="en-US" dirty="0" smtClean="0"/>
              <a:t>Each parallel server is allocated one or more granules</a:t>
            </a:r>
          </a:p>
          <a:p>
            <a:r>
              <a:rPr lang="en-US" dirty="0" smtClean="0"/>
              <a:t>The granule method is specified on line above the scan operation in the plan</a:t>
            </a:r>
          </a:p>
        </p:txBody>
      </p:sp>
      <p:sp>
        <p:nvSpPr>
          <p:cNvPr id="4" name="Text Placeholder 3"/>
          <p:cNvSpPr>
            <a:spLocks noGrp="1"/>
          </p:cNvSpPr>
          <p:nvPr>
            <p:ph type="body" sz="quarter" idx="13"/>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dirty="0" smtClean="0"/>
              <a:t>Identifying </a:t>
            </a:r>
            <a:r>
              <a:rPr lang="en-US" dirty="0" smtClean="0">
                <a:cs typeface="Times New Roman" pitchFamily="-108" charset="0"/>
              </a:rPr>
              <a:t>granules of parallelism in the plan</a:t>
            </a:r>
          </a:p>
        </p:txBody>
      </p:sp>
      <p:sp>
        <p:nvSpPr>
          <p:cNvPr id="9" name="Content Placeholder 8"/>
          <p:cNvSpPr>
            <a:spLocks noGrp="1"/>
          </p:cNvSpPr>
          <p:nvPr>
            <p:ph sz="quarter" idx="12"/>
          </p:nvPr>
        </p:nvSpPr>
        <p:spPr/>
        <p:txBody>
          <a:bodyPr/>
          <a:lstStyle/>
          <a:p>
            <a:r>
              <a:rPr lang="en-US" dirty="0" smtClean="0"/>
              <a:t>Parallel execution granules that are data blocks</a:t>
            </a:r>
            <a:endParaRPr lang="en-US" dirty="0"/>
          </a:p>
        </p:txBody>
      </p:sp>
      <p:sp>
        <p:nvSpPr>
          <p:cNvPr id="8" name="Text Placeholder 7"/>
          <p:cNvSpPr>
            <a:spLocks noGrp="1"/>
          </p:cNvSpPr>
          <p:nvPr>
            <p:ph type="body" sz="quarter" idx="13"/>
          </p:nvPr>
        </p:nvSpPr>
        <p:spPr/>
        <p:txBody>
          <a:bodyPr/>
          <a:lstStyle/>
          <a:p>
            <a:endParaRPr lang="en-US"/>
          </a:p>
        </p:txBody>
      </p:sp>
      <p:sp>
        <p:nvSpPr>
          <p:cNvPr id="72707" name="Rectangle 4"/>
          <p:cNvSpPr>
            <a:spLocks noChangeArrowheads="1"/>
          </p:cNvSpPr>
          <p:nvPr/>
        </p:nvSpPr>
        <p:spPr bwMode="auto">
          <a:xfrm>
            <a:off x="1485900" y="1857375"/>
            <a:ext cx="9144000" cy="314574"/>
          </a:xfrm>
          <a:prstGeom prst="rect">
            <a:avLst/>
          </a:prstGeom>
          <a:noFill/>
          <a:ln w="9525">
            <a:noFill/>
            <a:miter lim="800000"/>
            <a:headEnd/>
            <a:tailEnd/>
          </a:ln>
        </p:spPr>
        <p:txBody>
          <a:bodyPr lIns="92075" tIns="46038" rIns="92075" bIns="46038">
            <a:spAutoFit/>
          </a:bodyPr>
          <a:lstStyle/>
          <a:p>
            <a:pPr>
              <a:buClr>
                <a:srgbClr val="FD0000"/>
              </a:buClr>
            </a:pPr>
            <a:endParaRPr lang="en-US" sz="1600" smtClean="0">
              <a:solidFill>
                <a:srgbClr val="FFFFFF"/>
              </a:solidFill>
              <a:ea typeface="ＭＳ Ｐゴシック" pitchFamily="-108" charset="-128"/>
            </a:endParaRPr>
          </a:p>
        </p:txBody>
      </p:sp>
      <p:pic>
        <p:nvPicPr>
          <p:cNvPr id="72708" name="Picture 3" descr="partition_granuals"/>
          <p:cNvPicPr>
            <a:picLocks noChangeAspect="1" noChangeArrowheads="1"/>
          </p:cNvPicPr>
          <p:nvPr/>
        </p:nvPicPr>
        <p:blipFill>
          <a:blip r:embed="rId2" cstate="print"/>
          <a:srcRect/>
          <a:stretch>
            <a:fillRect/>
          </a:stretch>
        </p:blipFill>
        <p:spPr bwMode="auto">
          <a:xfrm>
            <a:off x="495300" y="1878072"/>
            <a:ext cx="8305800" cy="1922879"/>
          </a:xfrm>
          <a:prstGeom prst="rect">
            <a:avLst/>
          </a:prstGeom>
          <a:ln>
            <a:noFill/>
          </a:ln>
          <a:effectLst>
            <a:outerShdw blurRad="292100" dist="139700" dir="2700000" algn="tl" rotWithShape="0">
              <a:srgbClr val="333333">
                <a:alpha val="65000"/>
              </a:srgbClr>
            </a:outerShdw>
          </a:effectLst>
        </p:spPr>
      </p:pic>
      <p:sp>
        <p:nvSpPr>
          <p:cNvPr id="72709" name="Rectangle 6"/>
          <p:cNvSpPr>
            <a:spLocks noChangeArrowheads="1"/>
          </p:cNvSpPr>
          <p:nvPr/>
        </p:nvSpPr>
        <p:spPr bwMode="auto">
          <a:xfrm>
            <a:off x="1485900" y="1957388"/>
            <a:ext cx="9144000" cy="314574"/>
          </a:xfrm>
          <a:prstGeom prst="rect">
            <a:avLst/>
          </a:prstGeom>
          <a:noFill/>
          <a:ln w="9525">
            <a:noFill/>
            <a:miter lim="800000"/>
            <a:headEnd/>
            <a:tailEnd/>
          </a:ln>
        </p:spPr>
        <p:txBody>
          <a:bodyPr lIns="92075" tIns="46038" rIns="92075" bIns="46038">
            <a:spAutoFit/>
          </a:bodyPr>
          <a:lstStyle/>
          <a:p>
            <a:pPr>
              <a:buClr>
                <a:srgbClr val="FD0000"/>
              </a:buClr>
            </a:pPr>
            <a:endParaRPr lang="en-US" sz="1600" smtClean="0">
              <a:solidFill>
                <a:srgbClr val="FFFFFF"/>
              </a:solidFill>
              <a:ea typeface="ＭＳ Ｐゴシック" pitchFamily="-108" charset="-128"/>
            </a:endParaRPr>
          </a:p>
        </p:txBody>
      </p:sp>
      <p:sp>
        <p:nvSpPr>
          <p:cNvPr id="250888" name="Rectangle 8"/>
          <p:cNvSpPr>
            <a:spLocks noChangeArrowheads="1"/>
          </p:cNvSpPr>
          <p:nvPr/>
        </p:nvSpPr>
        <p:spPr bwMode="auto">
          <a:xfrm>
            <a:off x="1244600" y="2857500"/>
            <a:ext cx="1409700" cy="133350"/>
          </a:xfrm>
          <a:prstGeom prst="rect">
            <a:avLst/>
          </a:prstGeom>
          <a:noFill/>
          <a:ln w="28575">
            <a:solidFill>
              <a:srgbClr val="FF0000"/>
            </a:solidFill>
            <a:miter lim="800000"/>
            <a:headEnd/>
            <a:tailEnd/>
          </a:ln>
        </p:spPr>
        <p:txBody>
          <a:bodyPr wrap="none" anchor="ctr"/>
          <a:lstStyle/>
          <a:p>
            <a:pPr>
              <a:buClr>
                <a:srgbClr val="FD0000"/>
              </a:buClr>
            </a:pPr>
            <a:endParaRPr lang="en-US" sz="1600" dirty="0" smtClean="0">
              <a:solidFill>
                <a:srgbClr val="FFFFFF"/>
              </a:solidFill>
              <a:ea typeface="ＭＳ Ｐゴシック" pitchFamily="-108" charset="-128"/>
            </a:endParaRPr>
          </a:p>
          <a:p>
            <a:pPr>
              <a:buClr>
                <a:srgbClr val="FD0000"/>
              </a:buClr>
            </a:pPr>
            <a:endParaRPr lang="en-US" sz="1600" dirty="0" smtClean="0">
              <a:solidFill>
                <a:srgbClr val="FFFFFF"/>
              </a:solidFill>
              <a:ea typeface="ＭＳ Ｐゴシック" pitchFamily="-108"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0888"/>
                                        </p:tgtEl>
                                        <p:attrNameLst>
                                          <p:attrName>style.visibility</p:attrName>
                                        </p:attrNameLst>
                                      </p:cBhvr>
                                      <p:to>
                                        <p:strVal val="visible"/>
                                      </p:to>
                                    </p:set>
                                    <p:animEffect transition="in" filter="wipe(up)">
                                      <p:cBhvr>
                                        <p:cTn id="7" dur="500"/>
                                        <p:tgtEl>
                                          <p:spTgt spid="250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dirty="0" smtClean="0"/>
              <a:t>Identifying </a:t>
            </a:r>
            <a:r>
              <a:rPr lang="en-US" dirty="0" smtClean="0">
                <a:cs typeface="Times New Roman" pitchFamily="-108" charset="0"/>
              </a:rPr>
              <a:t>granules of parallelism in the plan</a:t>
            </a:r>
          </a:p>
        </p:txBody>
      </p:sp>
      <p:sp>
        <p:nvSpPr>
          <p:cNvPr id="9" name="Content Placeholder 8"/>
          <p:cNvSpPr>
            <a:spLocks noGrp="1"/>
          </p:cNvSpPr>
          <p:nvPr>
            <p:ph sz="quarter" idx="12"/>
          </p:nvPr>
        </p:nvSpPr>
        <p:spPr/>
        <p:txBody>
          <a:bodyPr/>
          <a:lstStyle/>
          <a:p>
            <a:r>
              <a:rPr lang="en-US" dirty="0" smtClean="0"/>
              <a:t>Parallel execution granules that are partitions</a:t>
            </a:r>
          </a:p>
          <a:p>
            <a:endParaRPr lang="en-US" dirty="0"/>
          </a:p>
        </p:txBody>
      </p:sp>
      <p:sp>
        <p:nvSpPr>
          <p:cNvPr id="8" name="Text Placeholder 7"/>
          <p:cNvSpPr>
            <a:spLocks noGrp="1"/>
          </p:cNvSpPr>
          <p:nvPr>
            <p:ph type="body" sz="quarter" idx="13"/>
          </p:nvPr>
        </p:nvSpPr>
        <p:spPr/>
        <p:txBody>
          <a:bodyPr/>
          <a:lstStyle/>
          <a:p>
            <a:endParaRPr lang="en-US"/>
          </a:p>
        </p:txBody>
      </p:sp>
      <p:sp>
        <p:nvSpPr>
          <p:cNvPr id="72707" name="Rectangle 4"/>
          <p:cNvSpPr>
            <a:spLocks noChangeArrowheads="1"/>
          </p:cNvSpPr>
          <p:nvPr/>
        </p:nvSpPr>
        <p:spPr bwMode="auto">
          <a:xfrm>
            <a:off x="1485900" y="1857375"/>
            <a:ext cx="9144000" cy="314574"/>
          </a:xfrm>
          <a:prstGeom prst="rect">
            <a:avLst/>
          </a:prstGeom>
          <a:noFill/>
          <a:ln w="9525">
            <a:noFill/>
            <a:miter lim="800000"/>
            <a:headEnd/>
            <a:tailEnd/>
          </a:ln>
        </p:spPr>
        <p:txBody>
          <a:bodyPr lIns="92075" tIns="46038" rIns="92075" bIns="46038">
            <a:spAutoFit/>
          </a:bodyPr>
          <a:lstStyle/>
          <a:p>
            <a:pPr>
              <a:buClr>
                <a:srgbClr val="FD0000"/>
              </a:buClr>
            </a:pPr>
            <a:endParaRPr lang="en-US" sz="1600" smtClean="0">
              <a:solidFill>
                <a:srgbClr val="FFFFFF"/>
              </a:solidFill>
              <a:ea typeface="ＭＳ Ｐゴシック" pitchFamily="-108" charset="-128"/>
            </a:endParaRPr>
          </a:p>
        </p:txBody>
      </p:sp>
      <p:sp>
        <p:nvSpPr>
          <p:cNvPr id="72709" name="Rectangle 6"/>
          <p:cNvSpPr>
            <a:spLocks noChangeArrowheads="1"/>
          </p:cNvSpPr>
          <p:nvPr/>
        </p:nvSpPr>
        <p:spPr bwMode="auto">
          <a:xfrm>
            <a:off x="1485900" y="1957388"/>
            <a:ext cx="9144000" cy="314574"/>
          </a:xfrm>
          <a:prstGeom prst="rect">
            <a:avLst/>
          </a:prstGeom>
          <a:noFill/>
          <a:ln w="9525">
            <a:noFill/>
            <a:miter lim="800000"/>
            <a:headEnd/>
            <a:tailEnd/>
          </a:ln>
        </p:spPr>
        <p:txBody>
          <a:bodyPr lIns="92075" tIns="46038" rIns="92075" bIns="46038">
            <a:spAutoFit/>
          </a:bodyPr>
          <a:lstStyle/>
          <a:p>
            <a:pPr>
              <a:buClr>
                <a:srgbClr val="FD0000"/>
              </a:buClr>
            </a:pPr>
            <a:endParaRPr lang="en-US" sz="1600" smtClean="0">
              <a:solidFill>
                <a:srgbClr val="FFFFFF"/>
              </a:solidFill>
              <a:ea typeface="ＭＳ Ｐゴシック" pitchFamily="-108" charset="-128"/>
            </a:endParaRPr>
          </a:p>
        </p:txBody>
      </p:sp>
      <p:pic>
        <p:nvPicPr>
          <p:cNvPr id="250885" name="Picture 5" descr="partition_granual2"/>
          <p:cNvPicPr>
            <a:picLocks noChangeAspect="1" noChangeArrowheads="1"/>
          </p:cNvPicPr>
          <p:nvPr/>
        </p:nvPicPr>
        <p:blipFill>
          <a:blip r:embed="rId2" cstate="print"/>
          <a:srcRect/>
          <a:stretch>
            <a:fillRect/>
          </a:stretch>
        </p:blipFill>
        <p:spPr bwMode="auto">
          <a:xfrm>
            <a:off x="477538" y="1813560"/>
            <a:ext cx="8582642" cy="1708706"/>
          </a:xfrm>
          <a:prstGeom prst="rect">
            <a:avLst/>
          </a:prstGeom>
          <a:ln>
            <a:noFill/>
          </a:ln>
          <a:effectLst>
            <a:outerShdw blurRad="292100" dist="139700" dir="2700000" algn="tl" rotWithShape="0">
              <a:srgbClr val="333333">
                <a:alpha val="65000"/>
              </a:srgbClr>
            </a:outerShdw>
          </a:effectLst>
        </p:spPr>
      </p:pic>
      <p:sp>
        <p:nvSpPr>
          <p:cNvPr id="250889" name="Rectangle 9"/>
          <p:cNvSpPr>
            <a:spLocks noChangeArrowheads="1"/>
          </p:cNvSpPr>
          <p:nvPr/>
        </p:nvSpPr>
        <p:spPr bwMode="auto">
          <a:xfrm>
            <a:off x="1168400" y="2585720"/>
            <a:ext cx="1600200" cy="184150"/>
          </a:xfrm>
          <a:prstGeom prst="rect">
            <a:avLst/>
          </a:prstGeom>
          <a:noFill/>
          <a:ln w="28575">
            <a:solidFill>
              <a:srgbClr val="FF0000"/>
            </a:solidFill>
            <a:miter lim="800000"/>
            <a:headEnd/>
            <a:tailEnd/>
          </a:ln>
        </p:spPr>
        <p:txBody>
          <a:bodyPr wrap="none" anchor="ctr"/>
          <a:lstStyle/>
          <a:p>
            <a:pPr>
              <a:buClr>
                <a:srgbClr val="FD0000"/>
              </a:buClr>
            </a:pPr>
            <a:endParaRPr lang="en-US" sz="1600" smtClean="0">
              <a:solidFill>
                <a:srgbClr val="FFFFFF"/>
              </a:solidFill>
              <a:ea typeface="ＭＳ Ｐゴシック" pitchFamily="-108"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0889"/>
                                        </p:tgtEl>
                                        <p:attrNameLst>
                                          <p:attrName>style.visibility</p:attrName>
                                        </p:attrNameLst>
                                      </p:cBhvr>
                                      <p:to>
                                        <p:strVal val="visible"/>
                                      </p:to>
                                    </p:set>
                                    <p:animEffect transition="in" filter="wipe(up)">
                                      <p:cBhvr>
                                        <p:cTn id="7" dur="500"/>
                                        <p:tgtEl>
                                          <p:spTgt spid="250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smtClean="0"/>
              <a:t>Access paths and how they are parallelized</a:t>
            </a:r>
          </a:p>
        </p:txBody>
      </p:sp>
      <p:graphicFrame>
        <p:nvGraphicFramePr>
          <p:cNvPr id="9" name="Content Placeholder 8"/>
          <p:cNvGraphicFramePr>
            <a:graphicFrameLocks noGrp="1"/>
          </p:cNvGraphicFramePr>
          <p:nvPr>
            <p:ph sz="quarter" idx="12"/>
          </p:nvPr>
        </p:nvGraphicFramePr>
        <p:xfrm>
          <a:off x="457200" y="1197928"/>
          <a:ext cx="8229600" cy="33375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marL="0" marR="0" lvl="0" indent="0" algn="l" defTabSz="914400" rtl="0" eaLnBrk="0" fontAlgn="base" latinLnBrk="0" hangingPunct="0">
                        <a:lnSpc>
                          <a:spcPct val="100000"/>
                        </a:lnSpc>
                        <a:spcBef>
                          <a:spcPct val="20000"/>
                        </a:spcBef>
                        <a:spcAft>
                          <a:spcPct val="0"/>
                        </a:spcAft>
                        <a:buClr>
                          <a:schemeClr val="accent1"/>
                        </a:buClr>
                        <a:buSzTx/>
                        <a:buFontTx/>
                        <a:buNone/>
                        <a:tabLst/>
                      </a:pPr>
                      <a:r>
                        <a:rPr kumimoji="0" lang="en-US" sz="1500" u="none" strike="noStrike" cap="none" normalizeH="0" baseline="0" dirty="0" smtClean="0">
                          <a:ln>
                            <a:noFill/>
                          </a:ln>
                          <a:effectLst/>
                        </a:rPr>
                        <a:t>Access Paths</a:t>
                      </a:r>
                      <a:endParaRPr kumimoji="0" lang="en-US" sz="1500" b="0" i="0" u="none" strike="noStrike" cap="none" normalizeH="0" baseline="0" dirty="0" smtClean="0">
                        <a:ln>
                          <a:noFill/>
                        </a:ln>
                        <a:solidFill>
                          <a:schemeClr val="bg1"/>
                        </a:solidFill>
                        <a:effectLst/>
                        <a:latin typeface="Arial" charset="0"/>
                      </a:endParaRPr>
                    </a:p>
                  </a:txBody>
                  <a:tcPr marL="95789" marR="95789" marT="34529" marB="34529"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1"/>
                        </a:buClr>
                        <a:buSzTx/>
                        <a:buFontTx/>
                        <a:buNone/>
                        <a:tabLst/>
                      </a:pPr>
                      <a:r>
                        <a:rPr kumimoji="0" lang="en-US" sz="1500" u="none" strike="noStrike" cap="none" normalizeH="0" baseline="0" dirty="0" smtClean="0">
                          <a:ln>
                            <a:noFill/>
                          </a:ln>
                          <a:effectLst/>
                        </a:rPr>
                        <a:t>Parallelization method</a:t>
                      </a:r>
                      <a:endParaRPr kumimoji="0" lang="en-US" sz="1500" b="0" i="0" u="none" strike="noStrike" cap="none" normalizeH="0" baseline="0" dirty="0" smtClean="0">
                        <a:ln>
                          <a:noFill/>
                        </a:ln>
                        <a:solidFill>
                          <a:schemeClr val="bg1"/>
                        </a:solidFill>
                        <a:effectLst/>
                        <a:latin typeface="Arial" charset="0"/>
                      </a:endParaRPr>
                    </a:p>
                  </a:txBody>
                  <a:tcPr marL="95789" marR="95789" marT="34529" marB="34529" horzOverflow="overflow"/>
                </a:tc>
              </a:tr>
              <a:tr h="370840">
                <a:tc>
                  <a:txBody>
                    <a:bodyPr/>
                    <a:lstStyle/>
                    <a:p>
                      <a:pPr marL="55740" marR="0" lvl="0" indent="0" algn="l" defTabSz="914400" rtl="0" eaLnBrk="0" fontAlgn="base" latinLnBrk="0" hangingPunct="0">
                        <a:lnSpc>
                          <a:spcPct val="100000"/>
                        </a:lnSpc>
                        <a:spcBef>
                          <a:spcPct val="20000"/>
                        </a:spcBef>
                        <a:spcAft>
                          <a:spcPct val="0"/>
                        </a:spcAft>
                        <a:buClr>
                          <a:schemeClr val="accent1"/>
                        </a:buClr>
                        <a:buSzTx/>
                        <a:buFontTx/>
                        <a:buNone/>
                        <a:tabLst/>
                      </a:pPr>
                      <a:r>
                        <a:rPr kumimoji="0" lang="en-US" sz="1400" u="none" strike="noStrike" cap="none" normalizeH="0" baseline="0" dirty="0" smtClean="0">
                          <a:ln>
                            <a:noFill/>
                          </a:ln>
                          <a:effectLst/>
                        </a:rPr>
                        <a:t>Full table scan</a:t>
                      </a:r>
                      <a:endParaRPr kumimoji="0" lang="en-US" sz="1400" b="0" i="0" u="none" strike="noStrike" cap="none" normalizeH="0" baseline="0" dirty="0" smtClean="0">
                        <a:ln>
                          <a:noFill/>
                        </a:ln>
                        <a:solidFill>
                          <a:schemeClr val="tx1"/>
                        </a:solidFill>
                        <a:effectLst/>
                        <a:latin typeface="Arial" charset="0"/>
                      </a:endParaRPr>
                    </a:p>
                  </a:txBody>
                  <a:tcPr marL="95789" marR="95789" marT="34529" marB="34529"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1"/>
                        </a:buClr>
                        <a:buSzTx/>
                        <a:buFontTx/>
                        <a:buNone/>
                        <a:tabLst/>
                      </a:pPr>
                      <a:r>
                        <a:rPr kumimoji="0" lang="en-US" sz="1500" u="none" strike="noStrike" cap="none" normalizeH="0" baseline="0" smtClean="0">
                          <a:ln>
                            <a:noFill/>
                          </a:ln>
                          <a:effectLst/>
                        </a:rPr>
                        <a:t>Block Iterator</a:t>
                      </a:r>
                      <a:endParaRPr kumimoji="0" lang="en-US" sz="1500" b="0" i="0" u="none" strike="noStrike" cap="none" normalizeH="0" baseline="0" smtClean="0">
                        <a:ln>
                          <a:noFill/>
                        </a:ln>
                        <a:solidFill>
                          <a:srgbClr val="000000"/>
                        </a:solidFill>
                        <a:effectLst/>
                        <a:latin typeface="Arial" charset="0"/>
                      </a:endParaRPr>
                    </a:p>
                  </a:txBody>
                  <a:tcPr marL="95789" marR="95789" marT="34529" marB="34529" horzOverflow="overflow"/>
                </a:tc>
              </a:tr>
              <a:tr h="370840">
                <a:tc>
                  <a:txBody>
                    <a:bodyPr/>
                    <a:lstStyle/>
                    <a:p>
                      <a:pPr marL="55740" marR="0" lvl="0" indent="0" algn="l" defTabSz="914400" rtl="0" eaLnBrk="0" fontAlgn="base" latinLnBrk="0" hangingPunct="0">
                        <a:lnSpc>
                          <a:spcPct val="100000"/>
                        </a:lnSpc>
                        <a:spcBef>
                          <a:spcPct val="20000"/>
                        </a:spcBef>
                        <a:spcAft>
                          <a:spcPct val="0"/>
                        </a:spcAft>
                        <a:buClr>
                          <a:schemeClr val="accent1"/>
                        </a:buClr>
                        <a:buSzTx/>
                        <a:buFontTx/>
                        <a:buNone/>
                        <a:tabLst/>
                      </a:pPr>
                      <a:r>
                        <a:rPr kumimoji="0" lang="en-US" sz="1400" u="none" strike="noStrike" cap="none" normalizeH="0" baseline="0" dirty="0" smtClean="0">
                          <a:ln>
                            <a:noFill/>
                          </a:ln>
                          <a:effectLst/>
                        </a:rPr>
                        <a:t>Table accessed by </a:t>
                      </a:r>
                      <a:r>
                        <a:rPr kumimoji="0" lang="en-US" sz="1400" u="none" strike="noStrike" cap="none" normalizeH="0" baseline="0" dirty="0" err="1" smtClean="0">
                          <a:ln>
                            <a:noFill/>
                          </a:ln>
                          <a:effectLst/>
                        </a:rPr>
                        <a:t>Rowid</a:t>
                      </a:r>
                      <a:endParaRPr kumimoji="0" lang="en-US" sz="1400" b="0" i="0" u="none" strike="noStrike" cap="none" normalizeH="0" baseline="0" dirty="0" smtClean="0">
                        <a:ln>
                          <a:noFill/>
                        </a:ln>
                        <a:solidFill>
                          <a:schemeClr val="tx1"/>
                        </a:solidFill>
                        <a:effectLst/>
                        <a:latin typeface="Arial" charset="0"/>
                      </a:endParaRPr>
                    </a:p>
                  </a:txBody>
                  <a:tcPr marL="95789" marR="95789" marT="34529" marB="34529"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1"/>
                        </a:buClr>
                        <a:buSzTx/>
                        <a:buFontTx/>
                        <a:buNone/>
                        <a:tabLst/>
                      </a:pPr>
                      <a:r>
                        <a:rPr kumimoji="0" lang="en-US" sz="1500" u="none" strike="noStrike" cap="none" normalizeH="0" baseline="0" smtClean="0">
                          <a:ln>
                            <a:noFill/>
                          </a:ln>
                          <a:effectLst/>
                        </a:rPr>
                        <a:t>Partition</a:t>
                      </a:r>
                      <a:endParaRPr kumimoji="0" lang="en-US" sz="1500" b="0" i="0" u="none" strike="noStrike" cap="none" normalizeH="0" baseline="0" smtClean="0">
                        <a:ln>
                          <a:noFill/>
                        </a:ln>
                        <a:solidFill>
                          <a:schemeClr val="tx1"/>
                        </a:solidFill>
                        <a:effectLst/>
                        <a:latin typeface="Arial" charset="0"/>
                      </a:endParaRPr>
                    </a:p>
                  </a:txBody>
                  <a:tcPr marL="95789" marR="95789" marT="34529" marB="34529" horzOverflow="overflow"/>
                </a:tc>
              </a:tr>
              <a:tr h="370840">
                <a:tc>
                  <a:txBody>
                    <a:bodyPr/>
                    <a:lstStyle/>
                    <a:p>
                      <a:pPr marL="55740" marR="0" lvl="0" indent="0" algn="l" defTabSz="914400" rtl="0" eaLnBrk="0" fontAlgn="base" latinLnBrk="0" hangingPunct="0">
                        <a:lnSpc>
                          <a:spcPct val="100000"/>
                        </a:lnSpc>
                        <a:spcBef>
                          <a:spcPct val="20000"/>
                        </a:spcBef>
                        <a:spcAft>
                          <a:spcPct val="0"/>
                        </a:spcAft>
                        <a:buClr>
                          <a:schemeClr val="accent1"/>
                        </a:buClr>
                        <a:buSzTx/>
                        <a:buFontTx/>
                        <a:buNone/>
                        <a:tabLst/>
                      </a:pPr>
                      <a:r>
                        <a:rPr kumimoji="0" lang="en-US" sz="1400" u="none" strike="noStrike" cap="none" normalizeH="0" baseline="0" dirty="0" smtClean="0">
                          <a:ln>
                            <a:noFill/>
                          </a:ln>
                          <a:effectLst/>
                        </a:rPr>
                        <a:t>Index unique scan</a:t>
                      </a:r>
                      <a:endParaRPr kumimoji="0" lang="en-US" sz="1400" b="0" i="0" u="none" strike="noStrike" cap="none" normalizeH="0" baseline="0" dirty="0" smtClean="0">
                        <a:ln>
                          <a:noFill/>
                        </a:ln>
                        <a:solidFill>
                          <a:schemeClr val="tx1"/>
                        </a:solidFill>
                        <a:effectLst/>
                        <a:latin typeface="Arial" charset="0"/>
                      </a:endParaRPr>
                    </a:p>
                  </a:txBody>
                  <a:tcPr marL="95789" marR="95789" marT="34529" marB="34529"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1"/>
                        </a:buClr>
                        <a:buSzTx/>
                        <a:buFontTx/>
                        <a:buNone/>
                        <a:tabLst/>
                      </a:pPr>
                      <a:r>
                        <a:rPr kumimoji="0" lang="en-US" sz="1500" u="none" strike="noStrike" cap="none" normalizeH="0" baseline="0" smtClean="0">
                          <a:ln>
                            <a:noFill/>
                          </a:ln>
                          <a:effectLst/>
                        </a:rPr>
                        <a:t>Partition</a:t>
                      </a:r>
                      <a:endParaRPr kumimoji="0" lang="en-US" sz="1500" b="0" i="0" u="none" strike="noStrike" cap="none" normalizeH="0" baseline="0" smtClean="0">
                        <a:ln>
                          <a:noFill/>
                        </a:ln>
                        <a:solidFill>
                          <a:schemeClr val="tx1"/>
                        </a:solidFill>
                        <a:effectLst/>
                        <a:latin typeface="Arial" charset="0"/>
                      </a:endParaRPr>
                    </a:p>
                  </a:txBody>
                  <a:tcPr marL="95789" marR="95789" marT="34529" marB="34529" horzOverflow="overflow"/>
                </a:tc>
              </a:tr>
              <a:tr h="370840">
                <a:tc>
                  <a:txBody>
                    <a:bodyPr/>
                    <a:lstStyle/>
                    <a:p>
                      <a:pPr marL="55740" marR="0" lvl="0" indent="0" algn="l" defTabSz="914400" rtl="0" eaLnBrk="0" fontAlgn="base" latinLnBrk="0" hangingPunct="0">
                        <a:lnSpc>
                          <a:spcPct val="100000"/>
                        </a:lnSpc>
                        <a:spcBef>
                          <a:spcPct val="20000"/>
                        </a:spcBef>
                        <a:spcAft>
                          <a:spcPct val="0"/>
                        </a:spcAft>
                        <a:buClr>
                          <a:schemeClr val="accent1"/>
                        </a:buClr>
                        <a:buSzTx/>
                        <a:buFontTx/>
                        <a:buNone/>
                        <a:tabLst/>
                      </a:pPr>
                      <a:r>
                        <a:rPr kumimoji="0" lang="en-US" sz="1400" u="none" strike="noStrike" cap="none" normalizeH="0" baseline="0" dirty="0" smtClean="0">
                          <a:ln>
                            <a:noFill/>
                          </a:ln>
                          <a:effectLst/>
                        </a:rPr>
                        <a:t>Index range scan (descending)</a:t>
                      </a:r>
                      <a:endParaRPr kumimoji="0" lang="en-US" sz="1400" b="0" i="0" u="none" strike="noStrike" cap="none" normalizeH="0" baseline="0" dirty="0" smtClean="0">
                        <a:ln>
                          <a:noFill/>
                        </a:ln>
                        <a:solidFill>
                          <a:schemeClr val="tx1"/>
                        </a:solidFill>
                        <a:effectLst/>
                        <a:latin typeface="Arial" charset="0"/>
                      </a:endParaRPr>
                    </a:p>
                  </a:txBody>
                  <a:tcPr marL="95789" marR="95789" marT="34529" marB="34529"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1"/>
                        </a:buClr>
                        <a:buSzTx/>
                        <a:buFontTx/>
                        <a:buNone/>
                        <a:tabLst/>
                      </a:pPr>
                      <a:r>
                        <a:rPr kumimoji="0" lang="en-US" sz="1500" u="none" strike="noStrike" cap="none" normalizeH="0" baseline="0" smtClean="0">
                          <a:ln>
                            <a:noFill/>
                          </a:ln>
                          <a:effectLst/>
                        </a:rPr>
                        <a:t>Partition</a:t>
                      </a:r>
                      <a:endParaRPr kumimoji="0" lang="en-US" sz="1500" b="0" i="0" u="none" strike="noStrike" cap="none" normalizeH="0" baseline="0" smtClean="0">
                        <a:ln>
                          <a:noFill/>
                        </a:ln>
                        <a:solidFill>
                          <a:schemeClr val="tx1"/>
                        </a:solidFill>
                        <a:effectLst/>
                        <a:latin typeface="Arial" charset="0"/>
                      </a:endParaRPr>
                    </a:p>
                  </a:txBody>
                  <a:tcPr marL="95789" marR="95789" marT="34529" marB="34529" horzOverflow="overflow"/>
                </a:tc>
              </a:tr>
              <a:tr h="370840">
                <a:tc>
                  <a:txBody>
                    <a:bodyPr/>
                    <a:lstStyle/>
                    <a:p>
                      <a:pPr marL="55740" marR="0" lvl="0" indent="0" algn="l" defTabSz="914400" rtl="0" eaLnBrk="0" fontAlgn="base" latinLnBrk="0" hangingPunct="0">
                        <a:lnSpc>
                          <a:spcPct val="100000"/>
                        </a:lnSpc>
                        <a:spcBef>
                          <a:spcPct val="20000"/>
                        </a:spcBef>
                        <a:spcAft>
                          <a:spcPct val="0"/>
                        </a:spcAft>
                        <a:buClr>
                          <a:schemeClr val="accent1"/>
                        </a:buClr>
                        <a:buSzTx/>
                        <a:buFontTx/>
                        <a:buNone/>
                        <a:tabLst/>
                      </a:pPr>
                      <a:r>
                        <a:rPr kumimoji="0" lang="en-US" sz="1400" u="none" strike="noStrike" cap="none" normalizeH="0" baseline="0" dirty="0" smtClean="0">
                          <a:ln>
                            <a:noFill/>
                          </a:ln>
                          <a:effectLst/>
                        </a:rPr>
                        <a:t>Index skip scan</a:t>
                      </a:r>
                      <a:endParaRPr kumimoji="0" lang="en-US" sz="1400" b="0" i="0" u="none" strike="noStrike" cap="none" normalizeH="0" baseline="0" dirty="0" smtClean="0">
                        <a:ln>
                          <a:noFill/>
                        </a:ln>
                        <a:solidFill>
                          <a:schemeClr val="tx1"/>
                        </a:solidFill>
                        <a:effectLst/>
                        <a:latin typeface="Arial" charset="0"/>
                      </a:endParaRPr>
                    </a:p>
                  </a:txBody>
                  <a:tcPr marL="95789" marR="95789" marT="34529" marB="34529"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1"/>
                        </a:buClr>
                        <a:buSzTx/>
                        <a:buFontTx/>
                        <a:buNone/>
                        <a:tabLst/>
                      </a:pPr>
                      <a:r>
                        <a:rPr kumimoji="0" lang="en-US" sz="1500" u="none" strike="noStrike" cap="none" normalizeH="0" baseline="0" dirty="0" smtClean="0">
                          <a:ln>
                            <a:noFill/>
                          </a:ln>
                          <a:effectLst/>
                        </a:rPr>
                        <a:t>Partition</a:t>
                      </a:r>
                      <a:endParaRPr kumimoji="0" lang="en-US" sz="1500" b="0" i="0" u="none" strike="noStrike" cap="none" normalizeH="0" baseline="0" dirty="0" smtClean="0">
                        <a:ln>
                          <a:noFill/>
                        </a:ln>
                        <a:solidFill>
                          <a:schemeClr val="tx1"/>
                        </a:solidFill>
                        <a:effectLst/>
                        <a:latin typeface="Arial" charset="0"/>
                      </a:endParaRPr>
                    </a:p>
                  </a:txBody>
                  <a:tcPr marL="95789" marR="95789" marT="34529" marB="34529" horzOverflow="overflow"/>
                </a:tc>
              </a:tr>
              <a:tr h="370840">
                <a:tc>
                  <a:txBody>
                    <a:bodyPr/>
                    <a:lstStyle/>
                    <a:p>
                      <a:pPr marL="55740" marR="0" lvl="0" indent="0" algn="l" defTabSz="914400" rtl="0" eaLnBrk="0" fontAlgn="base" latinLnBrk="0" hangingPunct="0">
                        <a:lnSpc>
                          <a:spcPct val="100000"/>
                        </a:lnSpc>
                        <a:spcBef>
                          <a:spcPct val="20000"/>
                        </a:spcBef>
                        <a:spcAft>
                          <a:spcPct val="0"/>
                        </a:spcAft>
                        <a:buClr>
                          <a:schemeClr val="accent1"/>
                        </a:buClr>
                        <a:buSzTx/>
                        <a:buFontTx/>
                        <a:buNone/>
                        <a:tabLst/>
                      </a:pPr>
                      <a:r>
                        <a:rPr kumimoji="0" lang="en-US" sz="1400" u="none" strike="noStrike" cap="none" normalizeH="0" baseline="0" dirty="0" smtClean="0">
                          <a:ln>
                            <a:noFill/>
                          </a:ln>
                          <a:effectLst/>
                        </a:rPr>
                        <a:t>Full index scan</a:t>
                      </a:r>
                      <a:endParaRPr kumimoji="0" lang="en-US" sz="1400" b="0" i="0" u="none" strike="noStrike" cap="none" normalizeH="0" baseline="0" dirty="0" smtClean="0">
                        <a:ln>
                          <a:noFill/>
                        </a:ln>
                        <a:solidFill>
                          <a:schemeClr val="tx1"/>
                        </a:solidFill>
                        <a:effectLst/>
                        <a:latin typeface="Arial" charset="0"/>
                      </a:endParaRPr>
                    </a:p>
                  </a:txBody>
                  <a:tcPr marL="95789" marR="95789" marT="34529" marB="34529"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1"/>
                        </a:buClr>
                        <a:buSzTx/>
                        <a:buFontTx/>
                        <a:buNone/>
                        <a:tabLst/>
                      </a:pPr>
                      <a:r>
                        <a:rPr kumimoji="0" lang="en-US" sz="1500" u="none" strike="noStrike" cap="none" normalizeH="0" baseline="0" dirty="0" smtClean="0">
                          <a:ln>
                            <a:noFill/>
                          </a:ln>
                          <a:effectLst/>
                        </a:rPr>
                        <a:t>Partition</a:t>
                      </a:r>
                      <a:endParaRPr kumimoji="0" lang="en-US" sz="1500" b="0" i="0" u="none" strike="noStrike" cap="none" normalizeH="0" baseline="0" dirty="0" smtClean="0">
                        <a:ln>
                          <a:noFill/>
                        </a:ln>
                        <a:solidFill>
                          <a:schemeClr val="tx1"/>
                        </a:solidFill>
                        <a:effectLst/>
                        <a:latin typeface="Arial" charset="0"/>
                      </a:endParaRPr>
                    </a:p>
                  </a:txBody>
                  <a:tcPr marL="95789" marR="95789" marT="34529" marB="34529" horzOverflow="overflow"/>
                </a:tc>
              </a:tr>
              <a:tr h="370840">
                <a:tc>
                  <a:txBody>
                    <a:bodyPr/>
                    <a:lstStyle/>
                    <a:p>
                      <a:pPr marL="55740" marR="0" lvl="0" indent="0" algn="l" defTabSz="914400" rtl="0" eaLnBrk="0" fontAlgn="base" latinLnBrk="0" hangingPunct="0">
                        <a:lnSpc>
                          <a:spcPct val="100000"/>
                        </a:lnSpc>
                        <a:spcBef>
                          <a:spcPct val="20000"/>
                        </a:spcBef>
                        <a:spcAft>
                          <a:spcPct val="0"/>
                        </a:spcAft>
                        <a:buClr>
                          <a:schemeClr val="accent1"/>
                        </a:buClr>
                        <a:buSzTx/>
                        <a:buFontTx/>
                        <a:buNone/>
                        <a:tabLst/>
                      </a:pPr>
                      <a:r>
                        <a:rPr kumimoji="0" lang="en-US" sz="1400" u="none" strike="noStrike" cap="none" normalizeH="0" baseline="0" dirty="0" smtClean="0">
                          <a:ln>
                            <a:noFill/>
                          </a:ln>
                          <a:effectLst/>
                        </a:rPr>
                        <a:t>Fast full index scan</a:t>
                      </a:r>
                      <a:endParaRPr kumimoji="0" lang="en-US" sz="1400" b="0" i="0" u="none" strike="noStrike" cap="none" normalizeH="0" baseline="0" dirty="0" smtClean="0">
                        <a:ln>
                          <a:noFill/>
                        </a:ln>
                        <a:solidFill>
                          <a:schemeClr val="tx1"/>
                        </a:solidFill>
                        <a:effectLst/>
                        <a:latin typeface="Arial" charset="0"/>
                      </a:endParaRPr>
                    </a:p>
                  </a:txBody>
                  <a:tcPr marL="95789" marR="95789" marT="34529" marB="34529"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1"/>
                        </a:buClr>
                        <a:buSzTx/>
                        <a:buFontTx/>
                        <a:buNone/>
                        <a:tabLst/>
                      </a:pPr>
                      <a:r>
                        <a:rPr kumimoji="0" lang="en-US" sz="1500" u="none" strike="noStrike" cap="none" normalizeH="0" baseline="0" dirty="0" smtClean="0">
                          <a:ln>
                            <a:noFill/>
                          </a:ln>
                          <a:effectLst/>
                        </a:rPr>
                        <a:t>Block </a:t>
                      </a:r>
                      <a:r>
                        <a:rPr kumimoji="0" lang="en-US" sz="1500" u="none" strike="noStrike" cap="none" normalizeH="0" baseline="0" dirty="0" err="1" smtClean="0">
                          <a:ln>
                            <a:noFill/>
                          </a:ln>
                          <a:effectLst/>
                        </a:rPr>
                        <a:t>Iterator</a:t>
                      </a:r>
                      <a:endParaRPr kumimoji="0" lang="en-US" sz="1500" b="0" i="0" u="none" strike="noStrike" cap="none" normalizeH="0" baseline="0" dirty="0" smtClean="0">
                        <a:ln>
                          <a:noFill/>
                        </a:ln>
                        <a:solidFill>
                          <a:srgbClr val="000000"/>
                        </a:solidFill>
                        <a:effectLst/>
                        <a:latin typeface="Arial" charset="0"/>
                      </a:endParaRPr>
                    </a:p>
                  </a:txBody>
                  <a:tcPr marL="95789" marR="95789" marT="34529" marB="34529" horzOverflow="overflow"/>
                </a:tc>
              </a:tr>
              <a:tr h="370840">
                <a:tc>
                  <a:txBody>
                    <a:bodyPr/>
                    <a:lstStyle/>
                    <a:p>
                      <a:pPr marL="55740" marR="0" lvl="0" indent="0" algn="l" defTabSz="914400" rtl="0" eaLnBrk="0" fontAlgn="base" latinLnBrk="0" hangingPunct="0">
                        <a:lnSpc>
                          <a:spcPct val="100000"/>
                        </a:lnSpc>
                        <a:spcBef>
                          <a:spcPct val="20000"/>
                        </a:spcBef>
                        <a:spcAft>
                          <a:spcPct val="0"/>
                        </a:spcAft>
                        <a:buClr>
                          <a:schemeClr val="accent1"/>
                        </a:buClr>
                        <a:buSzTx/>
                        <a:buFontTx/>
                        <a:buNone/>
                        <a:tabLst/>
                      </a:pPr>
                      <a:r>
                        <a:rPr kumimoji="0" lang="en-US" sz="1400" u="none" strike="noStrike" cap="none" normalizeH="0" baseline="0" dirty="0" smtClean="0">
                          <a:ln>
                            <a:noFill/>
                          </a:ln>
                          <a:effectLst/>
                        </a:rPr>
                        <a:t>Bitmap indexes (in Star Transformation)</a:t>
                      </a:r>
                      <a:endParaRPr kumimoji="0" lang="en-US" sz="1400" b="0" i="0" u="none" strike="noStrike" cap="none" normalizeH="0" baseline="0" dirty="0" smtClean="0">
                        <a:ln>
                          <a:noFill/>
                        </a:ln>
                        <a:solidFill>
                          <a:schemeClr val="tx1"/>
                        </a:solidFill>
                        <a:effectLst/>
                        <a:latin typeface="Arial" charset="0"/>
                      </a:endParaRPr>
                    </a:p>
                  </a:txBody>
                  <a:tcPr marL="95789" marR="95789" marT="34529" marB="34529"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1"/>
                        </a:buClr>
                        <a:buSzTx/>
                        <a:buFontTx/>
                        <a:buNone/>
                        <a:tabLst/>
                      </a:pPr>
                      <a:r>
                        <a:rPr kumimoji="0" lang="en-US" sz="1500" u="none" strike="noStrike" cap="none" normalizeH="0" baseline="0" dirty="0" smtClean="0">
                          <a:ln>
                            <a:noFill/>
                          </a:ln>
                          <a:effectLst/>
                        </a:rPr>
                        <a:t>Block </a:t>
                      </a:r>
                      <a:r>
                        <a:rPr kumimoji="0" lang="en-US" sz="1500" u="none" strike="noStrike" cap="none" normalizeH="0" baseline="0" dirty="0" err="1" smtClean="0">
                          <a:ln>
                            <a:noFill/>
                          </a:ln>
                          <a:effectLst/>
                        </a:rPr>
                        <a:t>Iterator</a:t>
                      </a:r>
                      <a:endParaRPr kumimoji="0" lang="en-US" sz="1500" b="0" i="0" u="none" strike="noStrike" cap="none" normalizeH="0" baseline="0" dirty="0" smtClean="0">
                        <a:ln>
                          <a:noFill/>
                        </a:ln>
                        <a:solidFill>
                          <a:srgbClr val="000000"/>
                        </a:solidFill>
                        <a:effectLst/>
                        <a:latin typeface="Arial" charset="0"/>
                      </a:endParaRPr>
                    </a:p>
                  </a:txBody>
                  <a:tcPr marL="95789" marR="95789" marT="34529" marB="34529" horzOverflow="overflow"/>
                </a:tc>
              </a:tr>
            </a:tbl>
          </a:graphicData>
        </a:graphic>
      </p:graphicFrame>
    </p:spTree>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TextBox 298"/>
          <p:cNvSpPr txBox="1">
            <a:spLocks noChangeArrowheads="1"/>
          </p:cNvSpPr>
          <p:nvPr/>
        </p:nvSpPr>
        <p:spPr bwMode="auto">
          <a:xfrm>
            <a:off x="5199063" y="4148932"/>
            <a:ext cx="2019300" cy="289823"/>
          </a:xfrm>
          <a:prstGeom prst="rect">
            <a:avLst/>
          </a:prstGeom>
          <a:noFill/>
          <a:ln w="9525">
            <a:noFill/>
            <a:miter lim="800000"/>
            <a:headEnd/>
            <a:tailEnd/>
          </a:ln>
        </p:spPr>
        <p:txBody>
          <a:bodyPr>
            <a:prstTxWarp prst="textNoShape">
              <a:avLst/>
            </a:prstTxWarp>
            <a:spAutoFit/>
          </a:bodyPr>
          <a:lstStyle/>
          <a:p>
            <a:r>
              <a:rPr lang="en-US" sz="1400" dirty="0"/>
              <a:t>Producers</a:t>
            </a:r>
          </a:p>
        </p:txBody>
      </p:sp>
      <p:sp>
        <p:nvSpPr>
          <p:cNvPr id="35847" name="TextBox 299"/>
          <p:cNvSpPr txBox="1">
            <a:spLocks noChangeArrowheads="1"/>
          </p:cNvSpPr>
          <p:nvPr/>
        </p:nvSpPr>
        <p:spPr bwMode="auto">
          <a:xfrm>
            <a:off x="7239000" y="1790701"/>
            <a:ext cx="1905000" cy="289823"/>
          </a:xfrm>
          <a:prstGeom prst="rect">
            <a:avLst/>
          </a:prstGeom>
          <a:noFill/>
          <a:ln w="9525">
            <a:noFill/>
            <a:miter lim="800000"/>
            <a:headEnd/>
            <a:tailEnd/>
          </a:ln>
        </p:spPr>
        <p:txBody>
          <a:bodyPr>
            <a:prstTxWarp prst="textNoShape">
              <a:avLst/>
            </a:prstTxWarp>
            <a:spAutoFit/>
          </a:bodyPr>
          <a:lstStyle/>
          <a:p>
            <a:r>
              <a:rPr lang="en-US" sz="1400" dirty="0"/>
              <a:t>Consumers</a:t>
            </a:r>
          </a:p>
        </p:txBody>
      </p:sp>
      <p:grpSp>
        <p:nvGrpSpPr>
          <p:cNvPr id="2" name="Group 20"/>
          <p:cNvGrpSpPr>
            <a:grpSpLocks/>
          </p:cNvGrpSpPr>
          <p:nvPr/>
        </p:nvGrpSpPr>
        <p:grpSpPr bwMode="auto">
          <a:xfrm>
            <a:off x="3992564" y="1804987"/>
            <a:ext cx="3348037" cy="290151"/>
            <a:chOff x="3752854" y="2419349"/>
            <a:chExt cx="3348037" cy="386070"/>
          </a:xfrm>
        </p:grpSpPr>
        <p:sp>
          <p:nvSpPr>
            <p:cNvPr id="12" name="Rounded Rectangle 11"/>
            <p:cNvSpPr/>
            <p:nvPr/>
          </p:nvSpPr>
          <p:spPr bwMode="auto">
            <a:xfrm>
              <a:off x="3752854" y="2419349"/>
              <a:ext cx="604838" cy="386070"/>
            </a:xfrm>
            <a:prstGeom prst="roundRect">
              <a:avLst/>
            </a:prstGeom>
            <a:solidFill>
              <a:srgbClr val="92D050"/>
            </a:solidFill>
            <a:ln>
              <a:headEnd type="none" w="med" len="med"/>
              <a:tailEnd type="triangle" w="med" len="med"/>
            </a:ln>
            <a:effectLst>
              <a:innerShdw blurRad="63500" dist="50800" dir="18900000">
                <a:prstClr val="black">
                  <a:alpha val="50000"/>
                </a:prstClr>
              </a:innerShdw>
            </a:effectLst>
          </p:spPr>
          <p:style>
            <a:lnRef idx="2">
              <a:schemeClr val="dk1"/>
            </a:lnRef>
            <a:fillRef idx="1">
              <a:schemeClr val="lt1"/>
            </a:fillRef>
            <a:effectRef idx="0">
              <a:schemeClr val="dk1"/>
            </a:effectRef>
            <a:fontRef idx="minor">
              <a:schemeClr val="dk1"/>
            </a:fontRef>
          </p:style>
          <p:txBody>
            <a:bodyPr lIns="92075" tIns="46038" rIns="92075" bIns="46038">
              <a:spAutoFit/>
            </a:bodyPr>
            <a:lstStyle/>
            <a:p>
              <a:pPr marL="119063" indent="-119063">
                <a:defRPr/>
              </a:pPr>
              <a:r>
                <a:rPr lang="en-US" sz="1200" dirty="0">
                  <a:solidFill>
                    <a:schemeClr val="tx1"/>
                  </a:solidFill>
                </a:rPr>
                <a:t>P1</a:t>
              </a:r>
            </a:p>
          </p:txBody>
        </p:sp>
        <p:sp>
          <p:nvSpPr>
            <p:cNvPr id="14" name="Rounded Rectangle 13"/>
            <p:cNvSpPr/>
            <p:nvPr/>
          </p:nvSpPr>
          <p:spPr bwMode="auto">
            <a:xfrm>
              <a:off x="4667254" y="2419349"/>
              <a:ext cx="604838" cy="386070"/>
            </a:xfrm>
            <a:prstGeom prst="roundRect">
              <a:avLst/>
            </a:prstGeom>
            <a:solidFill>
              <a:srgbClr val="92D050"/>
            </a:solidFill>
            <a:ln>
              <a:headEnd type="none" w="med" len="med"/>
              <a:tailEnd type="triangle" w="med" len="med"/>
            </a:ln>
            <a:effectLst>
              <a:innerShdw blurRad="63500" dist="50800" dir="18900000">
                <a:prstClr val="black">
                  <a:alpha val="50000"/>
                </a:prstClr>
              </a:innerShdw>
            </a:effectLst>
          </p:spPr>
          <p:style>
            <a:lnRef idx="2">
              <a:schemeClr val="dk1"/>
            </a:lnRef>
            <a:fillRef idx="1">
              <a:schemeClr val="lt1"/>
            </a:fillRef>
            <a:effectRef idx="0">
              <a:schemeClr val="dk1"/>
            </a:effectRef>
            <a:fontRef idx="minor">
              <a:schemeClr val="dk1"/>
            </a:fontRef>
          </p:style>
          <p:txBody>
            <a:bodyPr lIns="92075" tIns="46038" rIns="92075" bIns="46038">
              <a:spAutoFit/>
            </a:bodyPr>
            <a:lstStyle/>
            <a:p>
              <a:pPr marL="119063" indent="-119063">
                <a:defRPr/>
              </a:pPr>
              <a:r>
                <a:rPr lang="en-US" sz="1200" dirty="0">
                  <a:solidFill>
                    <a:schemeClr val="tx1"/>
                  </a:solidFill>
                </a:rPr>
                <a:t>P2</a:t>
              </a:r>
            </a:p>
          </p:txBody>
        </p:sp>
        <p:sp>
          <p:nvSpPr>
            <p:cNvPr id="15" name="Rounded Rectangle 14"/>
            <p:cNvSpPr/>
            <p:nvPr/>
          </p:nvSpPr>
          <p:spPr bwMode="auto">
            <a:xfrm>
              <a:off x="5581654" y="2419349"/>
              <a:ext cx="604838" cy="386070"/>
            </a:xfrm>
            <a:prstGeom prst="roundRect">
              <a:avLst/>
            </a:prstGeom>
            <a:solidFill>
              <a:srgbClr val="92D050"/>
            </a:solidFill>
            <a:ln>
              <a:headEnd type="none" w="med" len="med"/>
              <a:tailEnd type="triangle" w="med" len="med"/>
            </a:ln>
            <a:effectLst>
              <a:innerShdw blurRad="63500" dist="50800" dir="18900000">
                <a:prstClr val="black">
                  <a:alpha val="50000"/>
                </a:prstClr>
              </a:innerShdw>
            </a:effectLst>
          </p:spPr>
          <p:style>
            <a:lnRef idx="2">
              <a:schemeClr val="dk1"/>
            </a:lnRef>
            <a:fillRef idx="1">
              <a:schemeClr val="lt1"/>
            </a:fillRef>
            <a:effectRef idx="0">
              <a:schemeClr val="dk1"/>
            </a:effectRef>
            <a:fontRef idx="minor">
              <a:schemeClr val="dk1"/>
            </a:fontRef>
          </p:style>
          <p:txBody>
            <a:bodyPr lIns="92075" tIns="46038" rIns="92075" bIns="46038">
              <a:spAutoFit/>
            </a:bodyPr>
            <a:lstStyle/>
            <a:p>
              <a:pPr marL="119063" indent="-119063">
                <a:defRPr/>
              </a:pPr>
              <a:r>
                <a:rPr lang="en-US" sz="1200" dirty="0">
                  <a:solidFill>
                    <a:schemeClr val="tx1"/>
                  </a:solidFill>
                </a:rPr>
                <a:t>P3</a:t>
              </a:r>
            </a:p>
          </p:txBody>
        </p:sp>
        <p:sp>
          <p:nvSpPr>
            <p:cNvPr id="16" name="Rounded Rectangle 15"/>
            <p:cNvSpPr/>
            <p:nvPr/>
          </p:nvSpPr>
          <p:spPr bwMode="auto">
            <a:xfrm>
              <a:off x="6496053" y="2419349"/>
              <a:ext cx="604838" cy="386070"/>
            </a:xfrm>
            <a:prstGeom prst="roundRect">
              <a:avLst/>
            </a:prstGeom>
            <a:solidFill>
              <a:srgbClr val="92D050"/>
            </a:solidFill>
            <a:ln>
              <a:headEnd type="none" w="med" len="med"/>
              <a:tailEnd type="triangle" w="med" len="med"/>
            </a:ln>
            <a:effectLst>
              <a:innerShdw blurRad="63500" dist="50800" dir="18900000">
                <a:prstClr val="black">
                  <a:alpha val="50000"/>
                </a:prstClr>
              </a:innerShdw>
            </a:effectLst>
          </p:spPr>
          <p:style>
            <a:lnRef idx="2">
              <a:schemeClr val="dk1"/>
            </a:lnRef>
            <a:fillRef idx="1">
              <a:schemeClr val="lt1"/>
            </a:fillRef>
            <a:effectRef idx="0">
              <a:schemeClr val="dk1"/>
            </a:effectRef>
            <a:fontRef idx="minor">
              <a:schemeClr val="dk1"/>
            </a:fontRef>
          </p:style>
          <p:txBody>
            <a:bodyPr lIns="92075" tIns="46038" rIns="92075" bIns="46038">
              <a:spAutoFit/>
            </a:bodyPr>
            <a:lstStyle/>
            <a:p>
              <a:pPr marL="119063" indent="-119063">
                <a:defRPr/>
              </a:pPr>
              <a:r>
                <a:rPr lang="en-US" sz="1200" dirty="0">
                  <a:solidFill>
                    <a:schemeClr val="tx1"/>
                  </a:solidFill>
                </a:rPr>
                <a:t>P4</a:t>
              </a:r>
            </a:p>
          </p:txBody>
        </p:sp>
      </p:grpSp>
      <p:cxnSp>
        <p:nvCxnSpPr>
          <p:cNvPr id="35852" name="Straight Connector 30"/>
          <p:cNvCxnSpPr>
            <a:cxnSpLocks noChangeShapeType="1"/>
          </p:cNvCxnSpPr>
          <p:nvPr/>
        </p:nvCxnSpPr>
        <p:spPr bwMode="auto">
          <a:xfrm>
            <a:off x="5634038" y="1464469"/>
            <a:ext cx="914400" cy="685800"/>
          </a:xfrm>
          <a:prstGeom prst="line">
            <a:avLst/>
          </a:prstGeom>
          <a:noFill/>
          <a:ln w="9525">
            <a:noFill/>
            <a:round/>
            <a:headEnd/>
            <a:tailEnd type="triangle" w="med" len="med"/>
          </a:ln>
        </p:spPr>
      </p:cxnSp>
      <p:sp>
        <p:nvSpPr>
          <p:cNvPr id="35853" name="TextBox 73"/>
          <p:cNvSpPr txBox="1">
            <a:spLocks noChangeArrowheads="1"/>
          </p:cNvSpPr>
          <p:nvPr/>
        </p:nvSpPr>
        <p:spPr bwMode="auto">
          <a:xfrm>
            <a:off x="0" y="2795588"/>
            <a:ext cx="2806700" cy="1453218"/>
          </a:xfrm>
          <a:prstGeom prst="rect">
            <a:avLst/>
          </a:prstGeom>
          <a:noFill/>
          <a:ln w="9525">
            <a:noFill/>
            <a:miter lim="800000"/>
            <a:headEnd/>
            <a:tailEnd/>
          </a:ln>
        </p:spPr>
        <p:txBody>
          <a:bodyPr wrap="square">
            <a:prstTxWarp prst="textNoShape">
              <a:avLst/>
            </a:prstTxWarp>
            <a:spAutoFit/>
          </a:bodyPr>
          <a:lstStyle/>
          <a:p>
            <a:pPr algn="l"/>
            <a:r>
              <a:rPr lang="en-US" sz="1400" dirty="0">
                <a:solidFill>
                  <a:schemeClr val="tx2"/>
                </a:solidFill>
              </a:rPr>
              <a:t>Hash join always begins with a scan of the smaller table. In this case  that’s is the customer table. The 4 producers scan the customer table and send the resulting rows to the consumers</a:t>
            </a:r>
          </a:p>
        </p:txBody>
      </p:sp>
      <p:sp>
        <p:nvSpPr>
          <p:cNvPr id="20" name="Rounded Rectangle 19"/>
          <p:cNvSpPr/>
          <p:nvPr/>
        </p:nvSpPr>
        <p:spPr bwMode="auto">
          <a:xfrm>
            <a:off x="6434211" y="3825847"/>
            <a:ext cx="604838" cy="290151"/>
          </a:xfrm>
          <a:prstGeom prst="roundRect">
            <a:avLst/>
          </a:prstGeom>
          <a:solidFill>
            <a:srgbClr val="00B0F0"/>
          </a:solidFill>
          <a:ln>
            <a:headEnd type="none" w="med" len="med"/>
            <a:tailEnd type="triangle" w="med" len="med"/>
          </a:ln>
          <a:effectLst>
            <a:innerShdw blurRad="63500" dist="50800" dir="18900000">
              <a:prstClr val="black">
                <a:alpha val="50000"/>
              </a:prstClr>
            </a:innerShdw>
          </a:effectLst>
        </p:spPr>
        <p:style>
          <a:lnRef idx="2">
            <a:schemeClr val="dk1"/>
          </a:lnRef>
          <a:fillRef idx="1">
            <a:schemeClr val="lt1"/>
          </a:fillRef>
          <a:effectRef idx="0">
            <a:schemeClr val="dk1"/>
          </a:effectRef>
          <a:fontRef idx="minor">
            <a:schemeClr val="dk1"/>
          </a:fontRef>
        </p:style>
        <p:txBody>
          <a:bodyPr lIns="92075" tIns="46038" rIns="92075" bIns="46038">
            <a:spAutoFit/>
          </a:bodyPr>
          <a:lstStyle/>
          <a:p>
            <a:pPr marL="119063" indent="-119063">
              <a:defRPr/>
            </a:pPr>
            <a:r>
              <a:rPr lang="en-US" sz="1200" dirty="0">
                <a:solidFill>
                  <a:schemeClr val="tx1"/>
                </a:solidFill>
              </a:rPr>
              <a:t>P8</a:t>
            </a:r>
          </a:p>
        </p:txBody>
      </p:sp>
      <p:sp>
        <p:nvSpPr>
          <p:cNvPr id="19" name="Rounded Rectangle 18"/>
          <p:cNvSpPr/>
          <p:nvPr/>
        </p:nvSpPr>
        <p:spPr bwMode="auto">
          <a:xfrm>
            <a:off x="5748387" y="3482824"/>
            <a:ext cx="604838" cy="290151"/>
          </a:xfrm>
          <a:prstGeom prst="roundRect">
            <a:avLst/>
          </a:prstGeom>
          <a:solidFill>
            <a:srgbClr val="00B0F0"/>
          </a:solidFill>
          <a:ln>
            <a:headEnd type="none" w="med" len="med"/>
            <a:tailEnd type="triangle" w="med" len="med"/>
          </a:ln>
          <a:effectLst>
            <a:innerShdw blurRad="63500" dist="50800" dir="18900000">
              <a:prstClr val="black">
                <a:alpha val="50000"/>
              </a:prstClr>
            </a:innerShdw>
          </a:effectLst>
        </p:spPr>
        <p:style>
          <a:lnRef idx="2">
            <a:schemeClr val="dk1"/>
          </a:lnRef>
          <a:fillRef idx="1">
            <a:schemeClr val="lt1"/>
          </a:fillRef>
          <a:effectRef idx="0">
            <a:schemeClr val="dk1"/>
          </a:effectRef>
          <a:fontRef idx="minor">
            <a:schemeClr val="dk1"/>
          </a:fontRef>
        </p:style>
        <p:txBody>
          <a:bodyPr lIns="92075" tIns="46038" rIns="92075" bIns="46038">
            <a:spAutoFit/>
          </a:bodyPr>
          <a:lstStyle/>
          <a:p>
            <a:pPr marL="119063" indent="-119063">
              <a:defRPr/>
            </a:pPr>
            <a:r>
              <a:rPr lang="en-US" sz="1200" dirty="0">
                <a:solidFill>
                  <a:schemeClr val="tx1"/>
                </a:solidFill>
              </a:rPr>
              <a:t>P7</a:t>
            </a:r>
          </a:p>
        </p:txBody>
      </p:sp>
      <p:sp>
        <p:nvSpPr>
          <p:cNvPr id="18" name="Rounded Rectangle 17"/>
          <p:cNvSpPr/>
          <p:nvPr/>
        </p:nvSpPr>
        <p:spPr bwMode="auto">
          <a:xfrm>
            <a:off x="5162579" y="3129085"/>
            <a:ext cx="604838" cy="290151"/>
          </a:xfrm>
          <a:prstGeom prst="roundRect">
            <a:avLst/>
          </a:prstGeom>
          <a:solidFill>
            <a:srgbClr val="00B0F0"/>
          </a:solidFill>
          <a:ln>
            <a:headEnd type="none" w="med" len="med"/>
            <a:tailEnd type="triangle" w="med" len="med"/>
          </a:ln>
          <a:effectLst>
            <a:innerShdw blurRad="63500" dist="50800" dir="18900000">
              <a:prstClr val="black">
                <a:alpha val="50000"/>
              </a:prstClr>
            </a:innerShdw>
          </a:effectLst>
        </p:spPr>
        <p:style>
          <a:lnRef idx="2">
            <a:schemeClr val="dk1"/>
          </a:lnRef>
          <a:fillRef idx="1">
            <a:schemeClr val="lt1"/>
          </a:fillRef>
          <a:effectRef idx="0">
            <a:schemeClr val="dk1"/>
          </a:effectRef>
          <a:fontRef idx="minor">
            <a:schemeClr val="dk1"/>
          </a:fontRef>
        </p:style>
        <p:txBody>
          <a:bodyPr lIns="92075" tIns="46038" rIns="92075" bIns="46038">
            <a:spAutoFit/>
          </a:bodyPr>
          <a:lstStyle/>
          <a:p>
            <a:pPr marL="119063" indent="-119063">
              <a:defRPr/>
            </a:pPr>
            <a:r>
              <a:rPr lang="en-US" sz="1200" dirty="0">
                <a:solidFill>
                  <a:schemeClr val="tx1"/>
                </a:solidFill>
              </a:rPr>
              <a:t>P6</a:t>
            </a:r>
          </a:p>
        </p:txBody>
      </p:sp>
      <p:sp>
        <p:nvSpPr>
          <p:cNvPr id="17" name="Rounded Rectangle 16"/>
          <p:cNvSpPr/>
          <p:nvPr/>
        </p:nvSpPr>
        <p:spPr bwMode="auto">
          <a:xfrm>
            <a:off x="4476755" y="2786063"/>
            <a:ext cx="604838" cy="290151"/>
          </a:xfrm>
          <a:prstGeom prst="roundRect">
            <a:avLst/>
          </a:prstGeom>
          <a:solidFill>
            <a:srgbClr val="00B0F0"/>
          </a:solidFill>
          <a:ln>
            <a:headEnd type="none" w="med" len="med"/>
            <a:tailEnd type="triangle" w="med" len="med"/>
          </a:ln>
          <a:effectLst>
            <a:innerShdw blurRad="63500" dist="50800" dir="18900000">
              <a:prstClr val="black">
                <a:alpha val="50000"/>
              </a:prstClr>
            </a:innerShdw>
          </a:effectLst>
        </p:spPr>
        <p:style>
          <a:lnRef idx="2">
            <a:schemeClr val="dk1"/>
          </a:lnRef>
          <a:fillRef idx="1">
            <a:schemeClr val="lt1"/>
          </a:fillRef>
          <a:effectRef idx="0">
            <a:schemeClr val="dk1"/>
          </a:effectRef>
          <a:fontRef idx="minor">
            <a:schemeClr val="dk1"/>
          </a:fontRef>
        </p:style>
        <p:txBody>
          <a:bodyPr lIns="92075" tIns="46038" rIns="92075" bIns="46038">
            <a:spAutoFit/>
          </a:bodyPr>
          <a:lstStyle/>
          <a:p>
            <a:pPr marL="119063" indent="-119063">
              <a:defRPr/>
            </a:pPr>
            <a:r>
              <a:rPr lang="en-US" sz="1200" dirty="0">
                <a:solidFill>
                  <a:schemeClr val="tx1"/>
                </a:solidFill>
              </a:rPr>
              <a:t>P5</a:t>
            </a:r>
          </a:p>
        </p:txBody>
      </p:sp>
      <p:sp>
        <p:nvSpPr>
          <p:cNvPr id="38" name="Title 37"/>
          <p:cNvSpPr>
            <a:spLocks noGrp="1"/>
          </p:cNvSpPr>
          <p:nvPr>
            <p:ph type="title"/>
          </p:nvPr>
        </p:nvSpPr>
        <p:spPr/>
        <p:txBody>
          <a:bodyPr/>
          <a:lstStyle/>
          <a:p>
            <a:r>
              <a:rPr lang="en-US" dirty="0" smtClean="0"/>
              <a:t>How parallel execution works</a:t>
            </a:r>
            <a:endParaRPr lang="en-US" dirty="0"/>
          </a:p>
        </p:txBody>
      </p:sp>
      <p:sp>
        <p:nvSpPr>
          <p:cNvPr id="41" name="AutoShape 362"/>
          <p:cNvSpPr>
            <a:spLocks noChangeArrowheads="1"/>
          </p:cNvSpPr>
          <p:nvPr/>
        </p:nvSpPr>
        <p:spPr bwMode="auto">
          <a:xfrm>
            <a:off x="116840" y="1074420"/>
            <a:ext cx="3390900" cy="1143793"/>
          </a:xfrm>
          <a:prstGeom prst="roundRect">
            <a:avLst>
              <a:gd name="adj" fmla="val 16667"/>
            </a:avLst>
          </a:prstGeom>
          <a:solidFill>
            <a:schemeClr val="bg1"/>
          </a:solidFill>
          <a:ln w="9525" algn="ctr">
            <a:noFill/>
            <a:round/>
            <a:headEnd/>
            <a:tailEnd/>
          </a:ln>
          <a:scene3d>
            <a:camera prst="orthographicFront"/>
            <a:lightRig rig="threePt" dir="t"/>
          </a:scene3d>
          <a:sp3d>
            <a:bevelT/>
          </a:sp3d>
        </p:spPr>
        <p:txBody>
          <a:bodyPr/>
          <a:lstStyle/>
          <a:p>
            <a:pPr algn="l">
              <a:defRPr/>
            </a:pPr>
            <a:r>
              <a:rPr lang="en-US" sz="1800" b="0" dirty="0">
                <a:latin typeface="Arial"/>
                <a:ea typeface="+mn-ea"/>
                <a:cs typeface="Arial"/>
              </a:rPr>
              <a:t>SELECT</a:t>
            </a:r>
            <a:r>
              <a:rPr lang="en-US" sz="1800" b="0" dirty="0" smtClean="0">
                <a:latin typeface="Arial"/>
                <a:ea typeface="+mn-ea"/>
                <a:cs typeface="Arial"/>
              </a:rPr>
              <a:t> ………..</a:t>
            </a:r>
          </a:p>
          <a:p>
            <a:pPr algn="l">
              <a:defRPr/>
            </a:pPr>
            <a:r>
              <a:rPr lang="en-US" sz="1800" b="0" dirty="0">
                <a:latin typeface="Arial"/>
                <a:ea typeface="+mn-ea"/>
                <a:cs typeface="Arial"/>
              </a:rPr>
              <a:t>FROM sales s, customers c</a:t>
            </a:r>
          </a:p>
          <a:p>
            <a:pPr algn="l">
              <a:defRPr/>
            </a:pPr>
            <a:r>
              <a:rPr lang="en-US" sz="1800" b="0" dirty="0">
                <a:latin typeface="Arial"/>
                <a:ea typeface="+mn-ea"/>
                <a:cs typeface="Arial"/>
              </a:rPr>
              <a:t>WHERE </a:t>
            </a:r>
            <a:r>
              <a:rPr lang="en-US" sz="1800" b="0" dirty="0" err="1">
                <a:latin typeface="Arial"/>
                <a:ea typeface="+mn-ea"/>
                <a:cs typeface="Arial"/>
              </a:rPr>
              <a:t>s.cust_id</a:t>
            </a:r>
            <a:r>
              <a:rPr lang="en-US" sz="1800" b="0" dirty="0">
                <a:latin typeface="Arial"/>
                <a:ea typeface="+mn-ea"/>
                <a:cs typeface="Arial"/>
              </a:rPr>
              <a:t> = </a:t>
            </a:r>
            <a:r>
              <a:rPr lang="en-US" sz="1800" b="0" dirty="0" err="1">
                <a:latin typeface="Arial"/>
                <a:ea typeface="+mn-ea"/>
                <a:cs typeface="Arial"/>
              </a:rPr>
              <a:t>c.cust_id</a:t>
            </a:r>
            <a:r>
              <a:rPr lang="en-US" sz="1800" b="0" dirty="0">
                <a:solidFill>
                  <a:srgbClr val="000000"/>
                </a:solidFill>
                <a:latin typeface="Arial"/>
                <a:ea typeface="+mn-ea"/>
                <a:cs typeface="Arial"/>
              </a:rPr>
              <a:t>;</a:t>
            </a:r>
          </a:p>
        </p:txBody>
      </p:sp>
      <p:sp>
        <p:nvSpPr>
          <p:cNvPr id="45" name="Rounded Rectangle 44"/>
          <p:cNvSpPr/>
          <p:nvPr/>
        </p:nvSpPr>
        <p:spPr bwMode="auto">
          <a:xfrm>
            <a:off x="5035546" y="976709"/>
            <a:ext cx="1371600" cy="474032"/>
          </a:xfrm>
          <a:prstGeom prst="roundRect">
            <a:avLst/>
          </a:prstGeom>
          <a:ln>
            <a:headEnd type="none" w="med" len="med"/>
            <a:tailEnd type="triangle" w="med" len="med"/>
          </a:ln>
        </p:spPr>
        <p:style>
          <a:lnRef idx="1">
            <a:schemeClr val="accent2"/>
          </a:lnRef>
          <a:fillRef idx="2">
            <a:schemeClr val="accent2"/>
          </a:fillRef>
          <a:effectRef idx="1">
            <a:schemeClr val="accent2"/>
          </a:effectRef>
          <a:fontRef idx="minor">
            <a:schemeClr val="dk1"/>
          </a:fontRef>
        </p:style>
        <p:txBody>
          <a:bodyPr lIns="92075" tIns="46038" rIns="92075" bIns="46038">
            <a:spAutoFit/>
          </a:bodyPr>
          <a:lstStyle/>
          <a:p>
            <a:pPr marL="119063" indent="-119063">
              <a:defRPr/>
            </a:pPr>
            <a:r>
              <a:rPr lang="en-US" sz="1200" dirty="0">
                <a:solidFill>
                  <a:schemeClr val="tx1"/>
                </a:solidFill>
              </a:rPr>
              <a:t>Query coordinator</a:t>
            </a:r>
          </a:p>
        </p:txBody>
      </p:sp>
      <p:sp>
        <p:nvSpPr>
          <p:cNvPr id="35" name="AutoShape 1044"/>
          <p:cNvSpPr>
            <a:spLocks noChangeAspect="1" noChangeArrowheads="1"/>
          </p:cNvSpPr>
          <p:nvPr/>
        </p:nvSpPr>
        <p:spPr bwMode="auto">
          <a:xfrm>
            <a:off x="7467600" y="2407920"/>
            <a:ext cx="1638300" cy="2186939"/>
          </a:xfrm>
          <a:prstGeom prst="roundRect">
            <a:avLst>
              <a:gd name="adj" fmla="val 16667"/>
            </a:avLst>
          </a:prstGeom>
          <a:solidFill>
            <a:srgbClr val="C0C0C0"/>
          </a:solidFill>
          <a:ln w="9525">
            <a:solidFill>
              <a:schemeClr val="tx1"/>
            </a:solidFill>
            <a:round/>
            <a:headEnd/>
            <a:tailEnd/>
          </a:ln>
          <a:effectLst>
            <a:glow rad="63500">
              <a:schemeClr val="accent3">
                <a:alpha val="75000"/>
              </a:schemeClr>
            </a:glow>
          </a:effectLst>
          <a:scene3d>
            <a:camera prst="orthographicFront"/>
            <a:lightRig rig="threePt" dir="t"/>
          </a:scene3d>
          <a:sp3d>
            <a:bevelT/>
          </a:sp3d>
        </p:spPr>
        <p:txBody>
          <a:bodyPr wrap="none" anchor="ctr">
            <a:prstTxWarp prst="textNoShape">
              <a:avLst/>
            </a:prstTxWarp>
          </a:bodyPr>
          <a:lstStyle/>
          <a:p>
            <a:pPr>
              <a:buClr>
                <a:srgbClr val="FD0000"/>
              </a:buClr>
              <a:defRPr/>
            </a:pPr>
            <a:r>
              <a:rPr lang="en-US" sz="1600" dirty="0" smtClean="0">
                <a:solidFill>
                  <a:schemeClr val="tx2"/>
                </a:solidFill>
              </a:rPr>
              <a:t>Sales Table</a:t>
            </a:r>
          </a:p>
          <a:p>
            <a:pPr>
              <a:buClr>
                <a:srgbClr val="FD0000"/>
              </a:buClr>
              <a:defRPr/>
            </a:pPr>
            <a:endParaRPr lang="en-US" sz="1600" dirty="0">
              <a:solidFill>
                <a:srgbClr val="FFFFFF"/>
              </a:solidFill>
            </a:endParaRPr>
          </a:p>
        </p:txBody>
      </p:sp>
      <p:grpSp>
        <p:nvGrpSpPr>
          <p:cNvPr id="81" name="Group 80"/>
          <p:cNvGrpSpPr/>
          <p:nvPr/>
        </p:nvGrpSpPr>
        <p:grpSpPr>
          <a:xfrm>
            <a:off x="4140200" y="2095137"/>
            <a:ext cx="2989580" cy="1875785"/>
            <a:chOff x="4140200" y="2095137"/>
            <a:chExt cx="2989580" cy="1875785"/>
          </a:xfrm>
        </p:grpSpPr>
        <p:grpSp>
          <p:nvGrpSpPr>
            <p:cNvPr id="42" name="Group 65"/>
            <p:cNvGrpSpPr>
              <a:grpSpLocks/>
            </p:cNvGrpSpPr>
            <p:nvPr/>
          </p:nvGrpSpPr>
          <p:grpSpPr bwMode="auto">
            <a:xfrm>
              <a:off x="4140200" y="2095137"/>
              <a:ext cx="2989580" cy="1875785"/>
              <a:chOff x="3441700" y="2742726"/>
              <a:chExt cx="2989580" cy="2501050"/>
            </a:xfrm>
          </p:grpSpPr>
          <p:cxnSp>
            <p:nvCxnSpPr>
              <p:cNvPr id="46" name="Straight Connector 45"/>
              <p:cNvCxnSpPr/>
              <p:nvPr/>
            </p:nvCxnSpPr>
            <p:spPr bwMode="auto">
              <a:xfrm>
                <a:off x="3522980" y="5242572"/>
                <a:ext cx="2212731" cy="1204"/>
              </a:xfrm>
              <a:prstGeom prst="line">
                <a:avLst/>
              </a:prstGeom>
              <a:solidFill>
                <a:schemeClr val="accent2">
                  <a:alpha val="50000"/>
                </a:schemeClr>
              </a:solidFill>
              <a:ln w="38100" cap="flat" cmpd="sng" algn="ctr">
                <a:solidFill>
                  <a:schemeClr val="accent6">
                    <a:lumMod val="50000"/>
                  </a:schemeClr>
                </a:solidFill>
                <a:prstDash val="solid"/>
                <a:round/>
                <a:headEnd type="none" w="med" len="med"/>
                <a:tailEnd type="none" w="med" len="med"/>
              </a:ln>
              <a:effectLst/>
            </p:spPr>
          </p:cxnSp>
          <p:cxnSp>
            <p:nvCxnSpPr>
              <p:cNvPr id="49" name="Straight Connector 48"/>
              <p:cNvCxnSpPr>
                <a:stCxn id="14" idx="2"/>
              </p:cNvCxnSpPr>
              <p:nvPr/>
            </p:nvCxnSpPr>
            <p:spPr bwMode="auto">
              <a:xfrm>
                <a:off x="4510883" y="2742726"/>
                <a:ext cx="2697" cy="396723"/>
              </a:xfrm>
              <a:prstGeom prst="line">
                <a:avLst/>
              </a:prstGeom>
              <a:solidFill>
                <a:schemeClr val="accent2">
                  <a:alpha val="50000"/>
                </a:schemeClr>
              </a:solidFill>
              <a:ln w="38100" cap="flat" cmpd="sng" algn="ctr">
                <a:solidFill>
                  <a:schemeClr val="bg1">
                    <a:lumMod val="50000"/>
                  </a:schemeClr>
                </a:solidFill>
                <a:prstDash val="solid"/>
                <a:round/>
                <a:headEnd type="none" w="med" len="med"/>
                <a:tailEnd type="none" w="med" len="med"/>
              </a:ln>
              <a:effectLst/>
            </p:spPr>
          </p:cxnSp>
          <p:cxnSp>
            <p:nvCxnSpPr>
              <p:cNvPr id="52" name="Straight Connector 51"/>
              <p:cNvCxnSpPr/>
              <p:nvPr/>
            </p:nvCxnSpPr>
            <p:spPr bwMode="auto">
              <a:xfrm>
                <a:off x="4079240" y="3139450"/>
                <a:ext cx="1434" cy="524511"/>
              </a:xfrm>
              <a:prstGeom prst="line">
                <a:avLst/>
              </a:prstGeom>
              <a:solidFill>
                <a:schemeClr val="accent2">
                  <a:alpha val="50000"/>
                </a:schemeClr>
              </a:solidFill>
              <a:ln w="38100" cap="flat" cmpd="sng" algn="ctr">
                <a:solidFill>
                  <a:schemeClr val="bg1">
                    <a:lumMod val="50000"/>
                  </a:schemeClr>
                </a:solidFill>
                <a:prstDash val="solid"/>
                <a:round/>
                <a:headEnd type="none" w="med" len="med"/>
                <a:tailEnd type="none" w="med" len="med"/>
              </a:ln>
              <a:effectLst/>
            </p:spPr>
          </p:cxnSp>
          <p:cxnSp>
            <p:nvCxnSpPr>
              <p:cNvPr id="53" name="Straight Connector 52"/>
              <p:cNvCxnSpPr/>
              <p:nvPr/>
            </p:nvCxnSpPr>
            <p:spPr bwMode="auto">
              <a:xfrm rot="5400000">
                <a:off x="4344511" y="3625067"/>
                <a:ext cx="976313" cy="3175"/>
              </a:xfrm>
              <a:prstGeom prst="line">
                <a:avLst/>
              </a:prstGeom>
              <a:solidFill>
                <a:schemeClr val="accent2">
                  <a:alpha val="50000"/>
                </a:schemeClr>
              </a:solidFill>
              <a:ln w="38100" cap="flat" cmpd="sng" algn="ctr">
                <a:solidFill>
                  <a:schemeClr val="bg1">
                    <a:lumMod val="50000"/>
                  </a:schemeClr>
                </a:solidFill>
                <a:prstDash val="solid"/>
                <a:round/>
                <a:headEnd type="none" w="med" len="med"/>
                <a:tailEnd type="none" w="med" len="med"/>
              </a:ln>
              <a:effectLst/>
            </p:spPr>
          </p:cxnSp>
          <p:cxnSp>
            <p:nvCxnSpPr>
              <p:cNvPr id="54" name="Straight Connector 53"/>
              <p:cNvCxnSpPr/>
              <p:nvPr/>
            </p:nvCxnSpPr>
            <p:spPr bwMode="auto">
              <a:xfrm>
                <a:off x="5351780" y="3139450"/>
                <a:ext cx="526" cy="1453527"/>
              </a:xfrm>
              <a:prstGeom prst="line">
                <a:avLst/>
              </a:prstGeom>
              <a:solidFill>
                <a:schemeClr val="accent2">
                  <a:alpha val="50000"/>
                </a:schemeClr>
              </a:solidFill>
              <a:ln w="38100" cap="flat" cmpd="sng" algn="ctr">
                <a:solidFill>
                  <a:schemeClr val="bg1">
                    <a:lumMod val="50000"/>
                  </a:schemeClr>
                </a:solidFill>
                <a:prstDash val="solid"/>
                <a:round/>
                <a:headEnd type="none" w="med" len="med"/>
                <a:tailEnd type="none" w="med" len="med"/>
              </a:ln>
              <a:effectLst/>
            </p:spPr>
          </p:cxnSp>
          <p:cxnSp>
            <p:nvCxnSpPr>
              <p:cNvPr id="55" name="Straight Connector 54"/>
              <p:cNvCxnSpPr/>
              <p:nvPr/>
            </p:nvCxnSpPr>
            <p:spPr bwMode="auto">
              <a:xfrm>
                <a:off x="6045203" y="3180094"/>
                <a:ext cx="12699" cy="1861819"/>
              </a:xfrm>
              <a:prstGeom prst="line">
                <a:avLst/>
              </a:prstGeom>
              <a:solidFill>
                <a:schemeClr val="accent2">
                  <a:alpha val="50000"/>
                </a:schemeClr>
              </a:solidFill>
              <a:ln w="38100" cap="flat" cmpd="sng" algn="ctr">
                <a:solidFill>
                  <a:schemeClr val="bg1">
                    <a:lumMod val="50000"/>
                  </a:schemeClr>
                </a:solidFill>
                <a:prstDash val="solid"/>
                <a:round/>
                <a:headEnd type="none" w="med" len="med"/>
                <a:tailEnd type="none" w="med" len="med"/>
              </a:ln>
              <a:effectLst/>
            </p:spPr>
          </p:cxnSp>
          <p:cxnSp>
            <p:nvCxnSpPr>
              <p:cNvPr id="56" name="Straight Connector 55"/>
              <p:cNvCxnSpPr/>
              <p:nvPr/>
            </p:nvCxnSpPr>
            <p:spPr bwMode="auto">
              <a:xfrm flipV="1">
                <a:off x="3538220" y="4786411"/>
                <a:ext cx="1511667" cy="9120"/>
              </a:xfrm>
              <a:prstGeom prst="line">
                <a:avLst/>
              </a:prstGeom>
              <a:solidFill>
                <a:schemeClr val="accent2">
                  <a:alpha val="50000"/>
                </a:schemeClr>
              </a:solidFill>
              <a:ln w="38100" cap="flat" cmpd="sng" algn="ctr">
                <a:solidFill>
                  <a:schemeClr val="accent6">
                    <a:lumMod val="50000"/>
                  </a:schemeClr>
                </a:solidFill>
                <a:prstDash val="solid"/>
                <a:round/>
                <a:headEnd type="none" w="med" len="med"/>
                <a:tailEnd type="none" w="med" len="med"/>
              </a:ln>
              <a:effectLst/>
            </p:spPr>
          </p:cxnSp>
          <p:cxnSp>
            <p:nvCxnSpPr>
              <p:cNvPr id="57" name="Straight Connector 56"/>
              <p:cNvCxnSpPr/>
              <p:nvPr/>
            </p:nvCxnSpPr>
            <p:spPr bwMode="auto">
              <a:xfrm flipV="1">
                <a:off x="3530600" y="4314759"/>
                <a:ext cx="933479" cy="13413"/>
              </a:xfrm>
              <a:prstGeom prst="line">
                <a:avLst/>
              </a:prstGeom>
              <a:solidFill>
                <a:schemeClr val="accent2">
                  <a:alpha val="50000"/>
                </a:schemeClr>
              </a:solidFill>
              <a:ln w="38100" cap="flat" cmpd="sng" algn="ctr">
                <a:solidFill>
                  <a:schemeClr val="accent6">
                    <a:lumMod val="50000"/>
                  </a:schemeClr>
                </a:solidFill>
                <a:prstDash val="solid"/>
                <a:round/>
                <a:headEnd type="none" w="med" len="med"/>
                <a:tailEnd type="none" w="med" len="med"/>
              </a:ln>
              <a:effectLst/>
            </p:spPr>
          </p:cxnSp>
          <p:cxnSp>
            <p:nvCxnSpPr>
              <p:cNvPr id="58" name="Straight Connector 57"/>
              <p:cNvCxnSpPr/>
              <p:nvPr/>
            </p:nvCxnSpPr>
            <p:spPr bwMode="auto">
              <a:xfrm flipV="1">
                <a:off x="3441700" y="3857385"/>
                <a:ext cx="336555" cy="3415"/>
              </a:xfrm>
              <a:prstGeom prst="line">
                <a:avLst/>
              </a:prstGeom>
              <a:solidFill>
                <a:schemeClr val="accent2">
                  <a:alpha val="50000"/>
                </a:schemeClr>
              </a:solidFill>
              <a:ln w="38100" cap="flat" cmpd="sng" algn="ctr">
                <a:solidFill>
                  <a:schemeClr val="accent6">
                    <a:lumMod val="50000"/>
                  </a:schemeClr>
                </a:solidFill>
                <a:prstDash val="solid"/>
                <a:round/>
                <a:headEnd type="none" w="med" len="med"/>
                <a:tailEnd type="none" w="med" len="med"/>
              </a:ln>
              <a:effectLst/>
            </p:spPr>
          </p:cxnSp>
          <p:cxnSp>
            <p:nvCxnSpPr>
              <p:cNvPr id="47" name="Straight Connector 46"/>
              <p:cNvCxnSpPr/>
              <p:nvPr/>
            </p:nvCxnSpPr>
            <p:spPr bwMode="auto">
              <a:xfrm>
                <a:off x="3649980" y="3136911"/>
                <a:ext cx="2781300" cy="12700"/>
              </a:xfrm>
              <a:prstGeom prst="line">
                <a:avLst/>
              </a:prstGeom>
              <a:solidFill>
                <a:schemeClr val="accent2">
                  <a:alpha val="50000"/>
                </a:schemeClr>
              </a:solidFill>
              <a:ln w="38100" cap="flat" cmpd="sng" algn="ctr">
                <a:solidFill>
                  <a:schemeClr val="accent6">
                    <a:lumMod val="50000"/>
                  </a:schemeClr>
                </a:solidFill>
                <a:prstDash val="solid"/>
                <a:round/>
                <a:headEnd type="none" w="med" len="med"/>
                <a:tailEnd type="none" w="med" len="med"/>
              </a:ln>
              <a:effectLst/>
            </p:spPr>
          </p:cxnSp>
        </p:grpSp>
        <p:cxnSp>
          <p:nvCxnSpPr>
            <p:cNvPr id="78" name="Straight Connector 77"/>
            <p:cNvCxnSpPr/>
            <p:nvPr/>
          </p:nvCxnSpPr>
          <p:spPr bwMode="auto">
            <a:xfrm>
              <a:off x="6108543" y="2110378"/>
              <a:ext cx="2697" cy="297542"/>
            </a:xfrm>
            <a:prstGeom prst="line">
              <a:avLst/>
            </a:prstGeom>
            <a:solidFill>
              <a:schemeClr val="accent2">
                <a:alpha val="50000"/>
              </a:schemeClr>
            </a:solidFill>
            <a:ln w="38100" cap="flat" cmpd="sng" algn="ctr">
              <a:solidFill>
                <a:schemeClr val="bg1">
                  <a:lumMod val="50000"/>
                </a:schemeClr>
              </a:solidFill>
              <a:prstDash val="solid"/>
              <a:round/>
              <a:headEnd type="none" w="med" len="med"/>
              <a:tailEnd type="none" w="med" len="med"/>
            </a:ln>
            <a:effectLst/>
          </p:spPr>
        </p:cxnSp>
        <p:cxnSp>
          <p:nvCxnSpPr>
            <p:cNvPr id="79" name="Straight Connector 78"/>
            <p:cNvCxnSpPr/>
            <p:nvPr/>
          </p:nvCxnSpPr>
          <p:spPr bwMode="auto">
            <a:xfrm>
              <a:off x="7106763" y="2095138"/>
              <a:ext cx="2697" cy="297542"/>
            </a:xfrm>
            <a:prstGeom prst="line">
              <a:avLst/>
            </a:prstGeom>
            <a:solidFill>
              <a:schemeClr val="accent2">
                <a:alpha val="50000"/>
              </a:schemeClr>
            </a:solidFill>
            <a:ln w="38100" cap="flat" cmpd="sng" algn="ctr">
              <a:solidFill>
                <a:schemeClr val="bg1">
                  <a:lumMod val="50000"/>
                </a:schemeClr>
              </a:solidFill>
              <a:prstDash val="solid"/>
              <a:round/>
              <a:headEnd type="none" w="med" len="med"/>
              <a:tailEnd type="none" w="med" len="med"/>
            </a:ln>
            <a:effectLst/>
          </p:spPr>
        </p:cxnSp>
        <p:cxnSp>
          <p:nvCxnSpPr>
            <p:cNvPr id="80" name="Straight Connector 79"/>
            <p:cNvCxnSpPr/>
            <p:nvPr/>
          </p:nvCxnSpPr>
          <p:spPr bwMode="auto">
            <a:xfrm>
              <a:off x="4363563" y="2095138"/>
              <a:ext cx="2697" cy="297542"/>
            </a:xfrm>
            <a:prstGeom prst="line">
              <a:avLst/>
            </a:prstGeom>
            <a:solidFill>
              <a:schemeClr val="accent2">
                <a:alpha val="50000"/>
              </a:schemeClr>
            </a:solidFill>
            <a:ln w="38100" cap="flat" cmpd="sng" algn="ctr">
              <a:solidFill>
                <a:schemeClr val="bg1">
                  <a:lumMod val="50000"/>
                </a:schemeClr>
              </a:solidFill>
              <a:prstDash val="solid"/>
              <a:round/>
              <a:headEnd type="none" w="med" len="med"/>
              <a:tailEnd type="none" w="med" len="med"/>
            </a:ln>
            <a:effectLst/>
          </p:spPr>
        </p:cxnSp>
      </p:grpSp>
      <p:sp>
        <p:nvSpPr>
          <p:cNvPr id="37" name="AutoShape 1044"/>
          <p:cNvSpPr>
            <a:spLocks noChangeAspect="1" noChangeArrowheads="1"/>
          </p:cNvSpPr>
          <p:nvPr/>
        </p:nvSpPr>
        <p:spPr bwMode="auto">
          <a:xfrm>
            <a:off x="2979420" y="2567940"/>
            <a:ext cx="1272540" cy="1821179"/>
          </a:xfrm>
          <a:prstGeom prst="roundRect">
            <a:avLst>
              <a:gd name="adj" fmla="val 16667"/>
            </a:avLst>
          </a:prstGeom>
          <a:solidFill>
            <a:srgbClr val="C0C0C0"/>
          </a:solidFill>
          <a:ln w="9525">
            <a:solidFill>
              <a:schemeClr val="tx1"/>
            </a:solidFill>
            <a:round/>
            <a:headEnd/>
            <a:tailEnd/>
          </a:ln>
          <a:effectLst>
            <a:glow rad="63500">
              <a:schemeClr val="accent3">
                <a:alpha val="75000"/>
              </a:schemeClr>
            </a:glow>
          </a:effectLst>
          <a:scene3d>
            <a:camera prst="orthographicFront"/>
            <a:lightRig rig="threePt" dir="t"/>
          </a:scene3d>
          <a:sp3d>
            <a:bevelT/>
          </a:sp3d>
        </p:spPr>
        <p:txBody>
          <a:bodyPr wrap="none" anchor="ctr">
            <a:prstTxWarp prst="textNoShape">
              <a:avLst/>
            </a:prstTxWarp>
          </a:bodyPr>
          <a:lstStyle/>
          <a:p>
            <a:pPr>
              <a:buClr>
                <a:srgbClr val="FD0000"/>
              </a:buClr>
              <a:defRPr/>
            </a:pPr>
            <a:r>
              <a:rPr lang="en-US" sz="1600" dirty="0" smtClean="0">
                <a:solidFill>
                  <a:schemeClr val="tx2"/>
                </a:solidFill>
              </a:rPr>
              <a:t>Customers </a:t>
            </a:r>
            <a:br>
              <a:rPr lang="en-US" sz="1600" dirty="0" smtClean="0">
                <a:solidFill>
                  <a:schemeClr val="tx2"/>
                </a:solidFill>
              </a:rPr>
            </a:br>
            <a:r>
              <a:rPr lang="en-US" sz="1600" dirty="0" smtClean="0">
                <a:solidFill>
                  <a:schemeClr val="tx2"/>
                </a:solidFill>
              </a:rPr>
              <a:t>Table</a:t>
            </a:r>
          </a:p>
          <a:p>
            <a:pPr>
              <a:buClr>
                <a:srgbClr val="FD0000"/>
              </a:buClr>
              <a:defRPr/>
            </a:pPr>
            <a:endParaRPr lang="en-US" sz="1600" dirty="0">
              <a:solidFill>
                <a:srgbClr val="FFFFFF"/>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4348480" y="2095138"/>
            <a:ext cx="3309620" cy="1810112"/>
            <a:chOff x="4348480" y="2095138"/>
            <a:chExt cx="3309620" cy="1810112"/>
          </a:xfrm>
        </p:grpSpPr>
        <p:grpSp>
          <p:nvGrpSpPr>
            <p:cNvPr id="3" name="Group 156"/>
            <p:cNvGrpSpPr>
              <a:grpSpLocks/>
            </p:cNvGrpSpPr>
            <p:nvPr/>
          </p:nvGrpSpPr>
          <p:grpSpPr bwMode="auto">
            <a:xfrm>
              <a:off x="4785360" y="2315766"/>
              <a:ext cx="2872740" cy="1589484"/>
              <a:chOff x="4442460" y="3087688"/>
              <a:chExt cx="2872740" cy="2119312"/>
            </a:xfrm>
          </p:grpSpPr>
          <p:cxnSp>
            <p:nvCxnSpPr>
              <p:cNvPr id="127" name="Straight Connector 126"/>
              <p:cNvCxnSpPr/>
              <p:nvPr/>
            </p:nvCxnSpPr>
            <p:spPr bwMode="auto">
              <a:xfrm>
                <a:off x="4442460" y="3180080"/>
                <a:ext cx="2542" cy="528320"/>
              </a:xfrm>
              <a:prstGeom prst="line">
                <a:avLst/>
              </a:prstGeom>
              <a:solidFill>
                <a:schemeClr val="accent2">
                  <a:alpha val="50000"/>
                </a:schemeClr>
              </a:solidFill>
              <a:ln w="38100" cap="flat" cmpd="sng" algn="ctr">
                <a:solidFill>
                  <a:schemeClr val="bg1">
                    <a:lumMod val="50000"/>
                  </a:schemeClr>
                </a:solidFill>
                <a:prstDash val="solid"/>
                <a:round/>
                <a:headEnd type="none" w="med" len="med"/>
                <a:tailEnd type="none" w="med" len="med"/>
              </a:ln>
              <a:effectLst/>
            </p:spPr>
          </p:cxnSp>
          <p:cxnSp>
            <p:nvCxnSpPr>
              <p:cNvPr id="130" name="Straight Connector 129"/>
              <p:cNvCxnSpPr/>
              <p:nvPr/>
            </p:nvCxnSpPr>
            <p:spPr bwMode="auto">
              <a:xfrm rot="5400000">
                <a:off x="4695032" y="3650456"/>
                <a:ext cx="976312" cy="3175"/>
              </a:xfrm>
              <a:prstGeom prst="line">
                <a:avLst/>
              </a:prstGeom>
              <a:solidFill>
                <a:schemeClr val="accent2">
                  <a:alpha val="50000"/>
                </a:schemeClr>
              </a:solidFill>
              <a:ln w="38100" cap="flat" cmpd="sng" algn="ctr">
                <a:solidFill>
                  <a:schemeClr val="bg1">
                    <a:lumMod val="50000"/>
                  </a:schemeClr>
                </a:solidFill>
                <a:prstDash val="solid"/>
                <a:round/>
                <a:headEnd type="none" w="med" len="med"/>
                <a:tailEnd type="none" w="med" len="med"/>
              </a:ln>
              <a:effectLst/>
            </p:spPr>
          </p:cxnSp>
          <p:cxnSp>
            <p:nvCxnSpPr>
              <p:cNvPr id="137" name="Straight Connector 136"/>
              <p:cNvCxnSpPr/>
              <p:nvPr/>
            </p:nvCxnSpPr>
            <p:spPr bwMode="auto">
              <a:xfrm rot="5400000">
                <a:off x="4987132" y="3866356"/>
                <a:ext cx="1560512" cy="3175"/>
              </a:xfrm>
              <a:prstGeom prst="line">
                <a:avLst/>
              </a:prstGeom>
              <a:solidFill>
                <a:schemeClr val="accent2">
                  <a:alpha val="50000"/>
                </a:schemeClr>
              </a:solidFill>
              <a:ln w="38100" cap="flat" cmpd="sng" algn="ctr">
                <a:solidFill>
                  <a:schemeClr val="bg1">
                    <a:lumMod val="50000"/>
                  </a:schemeClr>
                </a:solidFill>
                <a:prstDash val="solid"/>
                <a:round/>
                <a:headEnd type="none" w="med" len="med"/>
                <a:tailEnd type="none" w="med" len="med"/>
              </a:ln>
              <a:effectLst/>
            </p:spPr>
          </p:cxnSp>
          <p:cxnSp>
            <p:nvCxnSpPr>
              <p:cNvPr id="143" name="Straight Connector 142"/>
              <p:cNvCxnSpPr/>
              <p:nvPr/>
            </p:nvCxnSpPr>
            <p:spPr bwMode="auto">
              <a:xfrm rot="16200000" flipH="1">
                <a:off x="5410200" y="4127500"/>
                <a:ext cx="1968500" cy="12700"/>
              </a:xfrm>
              <a:prstGeom prst="line">
                <a:avLst/>
              </a:prstGeom>
              <a:solidFill>
                <a:schemeClr val="accent2">
                  <a:alpha val="50000"/>
                </a:schemeClr>
              </a:solidFill>
              <a:ln w="38100" cap="flat" cmpd="sng" algn="ctr">
                <a:solidFill>
                  <a:schemeClr val="bg1">
                    <a:lumMod val="50000"/>
                  </a:schemeClr>
                </a:solidFill>
                <a:prstDash val="solid"/>
                <a:round/>
                <a:headEnd type="none" w="med" len="med"/>
                <a:tailEnd type="none" w="med" len="med"/>
              </a:ln>
              <a:effectLst/>
            </p:spPr>
          </p:cxnSp>
          <p:cxnSp>
            <p:nvCxnSpPr>
              <p:cNvPr id="146" name="Straight Connector 145"/>
              <p:cNvCxnSpPr/>
              <p:nvPr/>
            </p:nvCxnSpPr>
            <p:spPr bwMode="auto">
              <a:xfrm>
                <a:off x="4749800" y="3898900"/>
                <a:ext cx="2514600" cy="12700"/>
              </a:xfrm>
              <a:prstGeom prst="line">
                <a:avLst/>
              </a:prstGeom>
              <a:solidFill>
                <a:schemeClr val="accent2">
                  <a:alpha val="50000"/>
                </a:schemeClr>
              </a:solidFill>
              <a:ln w="38100" cap="flat" cmpd="sng" algn="ctr">
                <a:solidFill>
                  <a:schemeClr val="accent6">
                    <a:lumMod val="50000"/>
                  </a:schemeClr>
                </a:solidFill>
                <a:prstDash val="solid"/>
                <a:round/>
                <a:headEnd type="none" w="med" len="med"/>
                <a:tailEnd type="none" w="med" len="med"/>
              </a:ln>
              <a:effectLst/>
            </p:spPr>
          </p:cxnSp>
          <p:cxnSp>
            <p:nvCxnSpPr>
              <p:cNvPr id="148" name="Straight Connector 147"/>
              <p:cNvCxnSpPr/>
              <p:nvPr/>
            </p:nvCxnSpPr>
            <p:spPr bwMode="auto">
              <a:xfrm>
                <a:off x="5422900" y="4343400"/>
                <a:ext cx="1841500" cy="1588"/>
              </a:xfrm>
              <a:prstGeom prst="line">
                <a:avLst/>
              </a:prstGeom>
              <a:solidFill>
                <a:schemeClr val="accent2">
                  <a:alpha val="50000"/>
                </a:schemeClr>
              </a:solidFill>
              <a:ln w="38100" cap="flat" cmpd="sng" algn="ctr">
                <a:solidFill>
                  <a:schemeClr val="accent6">
                    <a:lumMod val="50000"/>
                  </a:schemeClr>
                </a:solidFill>
                <a:prstDash val="solid"/>
                <a:round/>
                <a:headEnd type="none" w="med" len="med"/>
                <a:tailEnd type="none" w="med" len="med"/>
              </a:ln>
              <a:effectLst/>
            </p:spPr>
          </p:cxnSp>
          <p:cxnSp>
            <p:nvCxnSpPr>
              <p:cNvPr id="150" name="Straight Connector 149"/>
              <p:cNvCxnSpPr/>
              <p:nvPr/>
            </p:nvCxnSpPr>
            <p:spPr bwMode="auto">
              <a:xfrm>
                <a:off x="6007100" y="4787900"/>
                <a:ext cx="1270000" cy="12700"/>
              </a:xfrm>
              <a:prstGeom prst="line">
                <a:avLst/>
              </a:prstGeom>
              <a:solidFill>
                <a:schemeClr val="accent2">
                  <a:alpha val="50000"/>
                </a:schemeClr>
              </a:solidFill>
              <a:ln w="38100" cap="flat" cmpd="sng" algn="ctr">
                <a:solidFill>
                  <a:schemeClr val="accent6">
                    <a:lumMod val="50000"/>
                  </a:schemeClr>
                </a:solidFill>
                <a:prstDash val="solid"/>
                <a:round/>
                <a:headEnd type="none" w="med" len="med"/>
                <a:tailEnd type="none" w="med" len="med"/>
              </a:ln>
              <a:effectLst/>
            </p:spPr>
          </p:cxnSp>
          <p:cxnSp>
            <p:nvCxnSpPr>
              <p:cNvPr id="152" name="Straight Connector 151"/>
              <p:cNvCxnSpPr/>
              <p:nvPr/>
            </p:nvCxnSpPr>
            <p:spPr bwMode="auto">
              <a:xfrm flipV="1">
                <a:off x="6692900" y="5194300"/>
                <a:ext cx="622300" cy="12700"/>
              </a:xfrm>
              <a:prstGeom prst="line">
                <a:avLst/>
              </a:prstGeom>
              <a:solidFill>
                <a:schemeClr val="accent2">
                  <a:alpha val="50000"/>
                </a:schemeClr>
              </a:solidFill>
              <a:ln w="38100" cap="flat" cmpd="sng" algn="ctr">
                <a:solidFill>
                  <a:schemeClr val="accent6">
                    <a:lumMod val="50000"/>
                  </a:schemeClr>
                </a:solidFill>
                <a:prstDash val="solid"/>
                <a:round/>
                <a:headEnd type="none" w="med" len="med"/>
                <a:tailEnd type="none" w="med" len="med"/>
              </a:ln>
              <a:effectLst/>
            </p:spPr>
          </p:cxnSp>
        </p:grpSp>
        <p:cxnSp>
          <p:nvCxnSpPr>
            <p:cNvPr id="39" name="Straight Connector 38"/>
            <p:cNvCxnSpPr/>
            <p:nvPr/>
          </p:nvCxnSpPr>
          <p:spPr bwMode="auto">
            <a:xfrm>
              <a:off x="5209383" y="2095138"/>
              <a:ext cx="2697" cy="297542"/>
            </a:xfrm>
            <a:prstGeom prst="line">
              <a:avLst/>
            </a:prstGeom>
            <a:solidFill>
              <a:schemeClr val="accent2">
                <a:alpha val="50000"/>
              </a:schemeClr>
            </a:solidFill>
            <a:ln w="38100" cap="flat" cmpd="sng" algn="ctr">
              <a:solidFill>
                <a:schemeClr val="bg1">
                  <a:lumMod val="50000"/>
                </a:schemeClr>
              </a:solidFill>
              <a:prstDash val="solid"/>
              <a:round/>
              <a:headEnd type="none" w="med" len="med"/>
              <a:tailEnd type="none" w="med" len="med"/>
            </a:ln>
            <a:effectLst/>
          </p:spPr>
        </p:cxnSp>
        <p:cxnSp>
          <p:nvCxnSpPr>
            <p:cNvPr id="40" name="Straight Connector 39"/>
            <p:cNvCxnSpPr/>
            <p:nvPr/>
          </p:nvCxnSpPr>
          <p:spPr bwMode="auto">
            <a:xfrm>
              <a:off x="4348480" y="2390775"/>
              <a:ext cx="2781300" cy="9525"/>
            </a:xfrm>
            <a:prstGeom prst="line">
              <a:avLst/>
            </a:prstGeom>
            <a:solidFill>
              <a:schemeClr val="accent2">
                <a:alpha val="50000"/>
              </a:schemeClr>
            </a:solidFill>
            <a:ln w="38100" cap="flat" cmpd="sng" algn="ctr">
              <a:solidFill>
                <a:schemeClr val="accent6">
                  <a:lumMod val="50000"/>
                </a:schemeClr>
              </a:solidFill>
              <a:prstDash val="solid"/>
              <a:round/>
              <a:headEnd type="none" w="med" len="med"/>
              <a:tailEnd type="none" w="med" len="med"/>
            </a:ln>
            <a:effectLst/>
          </p:spPr>
        </p:cxnSp>
        <p:cxnSp>
          <p:nvCxnSpPr>
            <p:cNvPr id="42" name="Straight Connector 41"/>
            <p:cNvCxnSpPr/>
            <p:nvPr/>
          </p:nvCxnSpPr>
          <p:spPr bwMode="auto">
            <a:xfrm>
              <a:off x="6108543" y="2110378"/>
              <a:ext cx="2697" cy="297542"/>
            </a:xfrm>
            <a:prstGeom prst="line">
              <a:avLst/>
            </a:prstGeom>
            <a:solidFill>
              <a:schemeClr val="accent2">
                <a:alpha val="50000"/>
              </a:schemeClr>
            </a:solidFill>
            <a:ln w="38100" cap="flat" cmpd="sng" algn="ctr">
              <a:solidFill>
                <a:schemeClr val="bg1">
                  <a:lumMod val="50000"/>
                </a:schemeClr>
              </a:solidFill>
              <a:prstDash val="solid"/>
              <a:round/>
              <a:headEnd type="none" w="med" len="med"/>
              <a:tailEnd type="none" w="med" len="med"/>
            </a:ln>
            <a:effectLst/>
          </p:spPr>
        </p:cxnSp>
        <p:cxnSp>
          <p:nvCxnSpPr>
            <p:cNvPr id="43" name="Straight Connector 42"/>
            <p:cNvCxnSpPr/>
            <p:nvPr/>
          </p:nvCxnSpPr>
          <p:spPr bwMode="auto">
            <a:xfrm>
              <a:off x="7106763" y="2095138"/>
              <a:ext cx="2697" cy="297542"/>
            </a:xfrm>
            <a:prstGeom prst="line">
              <a:avLst/>
            </a:prstGeom>
            <a:solidFill>
              <a:schemeClr val="accent2">
                <a:alpha val="50000"/>
              </a:schemeClr>
            </a:solidFill>
            <a:ln w="38100" cap="flat" cmpd="sng" algn="ctr">
              <a:solidFill>
                <a:schemeClr val="bg1">
                  <a:lumMod val="50000"/>
                </a:schemeClr>
              </a:solidFill>
              <a:prstDash val="solid"/>
              <a:round/>
              <a:headEnd type="none" w="med" len="med"/>
              <a:tailEnd type="none" w="med" len="med"/>
            </a:ln>
            <a:effectLst/>
          </p:spPr>
        </p:cxnSp>
        <p:cxnSp>
          <p:nvCxnSpPr>
            <p:cNvPr id="44" name="Straight Connector 43"/>
            <p:cNvCxnSpPr/>
            <p:nvPr/>
          </p:nvCxnSpPr>
          <p:spPr bwMode="auto">
            <a:xfrm>
              <a:off x="4363563" y="2095138"/>
              <a:ext cx="2697" cy="297542"/>
            </a:xfrm>
            <a:prstGeom prst="line">
              <a:avLst/>
            </a:prstGeom>
            <a:solidFill>
              <a:schemeClr val="accent2">
                <a:alpha val="50000"/>
              </a:schemeClr>
            </a:solidFill>
            <a:ln w="38100" cap="flat" cmpd="sng" algn="ctr">
              <a:solidFill>
                <a:schemeClr val="bg1">
                  <a:lumMod val="50000"/>
                </a:schemeClr>
              </a:solidFill>
              <a:prstDash val="solid"/>
              <a:round/>
              <a:headEnd type="none" w="med" len="med"/>
              <a:tailEnd type="none" w="med" len="med"/>
            </a:ln>
            <a:effectLst/>
          </p:spPr>
        </p:cxnSp>
      </p:grpSp>
      <p:sp>
        <p:nvSpPr>
          <p:cNvPr id="35846" name="TextBox 298"/>
          <p:cNvSpPr txBox="1">
            <a:spLocks noChangeArrowheads="1"/>
          </p:cNvSpPr>
          <p:nvPr/>
        </p:nvSpPr>
        <p:spPr bwMode="auto">
          <a:xfrm>
            <a:off x="5199063" y="4148932"/>
            <a:ext cx="2019300" cy="289823"/>
          </a:xfrm>
          <a:prstGeom prst="rect">
            <a:avLst/>
          </a:prstGeom>
          <a:noFill/>
          <a:ln w="9525">
            <a:noFill/>
            <a:miter lim="800000"/>
            <a:headEnd/>
            <a:tailEnd/>
          </a:ln>
        </p:spPr>
        <p:txBody>
          <a:bodyPr>
            <a:prstTxWarp prst="textNoShape">
              <a:avLst/>
            </a:prstTxWarp>
            <a:spAutoFit/>
          </a:bodyPr>
          <a:lstStyle/>
          <a:p>
            <a:r>
              <a:rPr lang="en-US" sz="1400" dirty="0"/>
              <a:t>Producers</a:t>
            </a:r>
          </a:p>
        </p:txBody>
      </p:sp>
      <p:sp>
        <p:nvSpPr>
          <p:cNvPr id="35847" name="TextBox 299"/>
          <p:cNvSpPr txBox="1">
            <a:spLocks noChangeArrowheads="1"/>
          </p:cNvSpPr>
          <p:nvPr/>
        </p:nvSpPr>
        <p:spPr bwMode="auto">
          <a:xfrm>
            <a:off x="7239000" y="1790701"/>
            <a:ext cx="1905000" cy="289823"/>
          </a:xfrm>
          <a:prstGeom prst="rect">
            <a:avLst/>
          </a:prstGeom>
          <a:noFill/>
          <a:ln w="9525">
            <a:noFill/>
            <a:miter lim="800000"/>
            <a:headEnd/>
            <a:tailEnd/>
          </a:ln>
        </p:spPr>
        <p:txBody>
          <a:bodyPr>
            <a:prstTxWarp prst="textNoShape">
              <a:avLst/>
            </a:prstTxWarp>
            <a:spAutoFit/>
          </a:bodyPr>
          <a:lstStyle/>
          <a:p>
            <a:r>
              <a:rPr lang="en-US" sz="1400" dirty="0"/>
              <a:t>Consumers</a:t>
            </a:r>
          </a:p>
        </p:txBody>
      </p:sp>
      <p:grpSp>
        <p:nvGrpSpPr>
          <p:cNvPr id="2" name="Group 20"/>
          <p:cNvGrpSpPr>
            <a:grpSpLocks/>
          </p:cNvGrpSpPr>
          <p:nvPr/>
        </p:nvGrpSpPr>
        <p:grpSpPr bwMode="auto">
          <a:xfrm>
            <a:off x="3992564" y="1804987"/>
            <a:ext cx="3348037" cy="290151"/>
            <a:chOff x="3752854" y="2419349"/>
            <a:chExt cx="3348037" cy="386070"/>
          </a:xfrm>
        </p:grpSpPr>
        <p:sp>
          <p:nvSpPr>
            <p:cNvPr id="12" name="Rounded Rectangle 11"/>
            <p:cNvSpPr/>
            <p:nvPr/>
          </p:nvSpPr>
          <p:spPr bwMode="auto">
            <a:xfrm>
              <a:off x="3752854" y="2419349"/>
              <a:ext cx="604838" cy="386070"/>
            </a:xfrm>
            <a:prstGeom prst="roundRect">
              <a:avLst/>
            </a:prstGeom>
            <a:solidFill>
              <a:srgbClr val="92D050"/>
            </a:solidFill>
            <a:ln>
              <a:headEnd type="none" w="med" len="med"/>
              <a:tailEnd type="triangle" w="med" len="med"/>
            </a:ln>
            <a:effectLst>
              <a:innerShdw blurRad="63500" dist="50800" dir="18900000">
                <a:prstClr val="black">
                  <a:alpha val="50000"/>
                </a:prstClr>
              </a:innerShdw>
            </a:effectLst>
          </p:spPr>
          <p:style>
            <a:lnRef idx="2">
              <a:schemeClr val="dk1"/>
            </a:lnRef>
            <a:fillRef idx="1">
              <a:schemeClr val="lt1"/>
            </a:fillRef>
            <a:effectRef idx="0">
              <a:schemeClr val="dk1"/>
            </a:effectRef>
            <a:fontRef idx="minor">
              <a:schemeClr val="dk1"/>
            </a:fontRef>
          </p:style>
          <p:txBody>
            <a:bodyPr lIns="92075" tIns="46038" rIns="92075" bIns="46038">
              <a:spAutoFit/>
            </a:bodyPr>
            <a:lstStyle/>
            <a:p>
              <a:pPr marL="119063" indent="-119063">
                <a:defRPr/>
              </a:pPr>
              <a:r>
                <a:rPr lang="en-US" sz="1200" dirty="0">
                  <a:solidFill>
                    <a:schemeClr val="tx1"/>
                  </a:solidFill>
                </a:rPr>
                <a:t>P1</a:t>
              </a:r>
            </a:p>
          </p:txBody>
        </p:sp>
        <p:sp>
          <p:nvSpPr>
            <p:cNvPr id="14" name="Rounded Rectangle 13"/>
            <p:cNvSpPr/>
            <p:nvPr/>
          </p:nvSpPr>
          <p:spPr bwMode="auto">
            <a:xfrm>
              <a:off x="4667254" y="2419349"/>
              <a:ext cx="604838" cy="386070"/>
            </a:xfrm>
            <a:prstGeom prst="roundRect">
              <a:avLst/>
            </a:prstGeom>
            <a:solidFill>
              <a:srgbClr val="92D050"/>
            </a:solidFill>
            <a:ln>
              <a:headEnd type="none" w="med" len="med"/>
              <a:tailEnd type="triangle" w="med" len="med"/>
            </a:ln>
            <a:effectLst>
              <a:innerShdw blurRad="63500" dist="50800" dir="18900000">
                <a:prstClr val="black">
                  <a:alpha val="50000"/>
                </a:prstClr>
              </a:innerShdw>
            </a:effectLst>
          </p:spPr>
          <p:style>
            <a:lnRef idx="2">
              <a:schemeClr val="dk1"/>
            </a:lnRef>
            <a:fillRef idx="1">
              <a:schemeClr val="lt1"/>
            </a:fillRef>
            <a:effectRef idx="0">
              <a:schemeClr val="dk1"/>
            </a:effectRef>
            <a:fontRef idx="minor">
              <a:schemeClr val="dk1"/>
            </a:fontRef>
          </p:style>
          <p:txBody>
            <a:bodyPr lIns="92075" tIns="46038" rIns="92075" bIns="46038">
              <a:spAutoFit/>
            </a:bodyPr>
            <a:lstStyle/>
            <a:p>
              <a:pPr marL="119063" indent="-119063">
                <a:defRPr/>
              </a:pPr>
              <a:r>
                <a:rPr lang="en-US" sz="1200" dirty="0">
                  <a:solidFill>
                    <a:schemeClr val="tx1"/>
                  </a:solidFill>
                </a:rPr>
                <a:t>P2</a:t>
              </a:r>
            </a:p>
          </p:txBody>
        </p:sp>
        <p:sp>
          <p:nvSpPr>
            <p:cNvPr id="15" name="Rounded Rectangle 14"/>
            <p:cNvSpPr/>
            <p:nvPr/>
          </p:nvSpPr>
          <p:spPr bwMode="auto">
            <a:xfrm>
              <a:off x="5581654" y="2419349"/>
              <a:ext cx="604838" cy="386070"/>
            </a:xfrm>
            <a:prstGeom prst="roundRect">
              <a:avLst/>
            </a:prstGeom>
            <a:solidFill>
              <a:srgbClr val="92D050"/>
            </a:solidFill>
            <a:ln>
              <a:headEnd type="none" w="med" len="med"/>
              <a:tailEnd type="triangle" w="med" len="med"/>
            </a:ln>
            <a:effectLst>
              <a:innerShdw blurRad="63500" dist="50800" dir="18900000">
                <a:prstClr val="black">
                  <a:alpha val="50000"/>
                </a:prstClr>
              </a:innerShdw>
            </a:effectLst>
          </p:spPr>
          <p:style>
            <a:lnRef idx="2">
              <a:schemeClr val="dk1"/>
            </a:lnRef>
            <a:fillRef idx="1">
              <a:schemeClr val="lt1"/>
            </a:fillRef>
            <a:effectRef idx="0">
              <a:schemeClr val="dk1"/>
            </a:effectRef>
            <a:fontRef idx="minor">
              <a:schemeClr val="dk1"/>
            </a:fontRef>
          </p:style>
          <p:txBody>
            <a:bodyPr lIns="92075" tIns="46038" rIns="92075" bIns="46038">
              <a:spAutoFit/>
            </a:bodyPr>
            <a:lstStyle/>
            <a:p>
              <a:pPr marL="119063" indent="-119063">
                <a:defRPr/>
              </a:pPr>
              <a:r>
                <a:rPr lang="en-US" sz="1200" dirty="0">
                  <a:solidFill>
                    <a:schemeClr val="tx1"/>
                  </a:solidFill>
                </a:rPr>
                <a:t>P3</a:t>
              </a:r>
            </a:p>
          </p:txBody>
        </p:sp>
        <p:sp>
          <p:nvSpPr>
            <p:cNvPr id="16" name="Rounded Rectangle 15"/>
            <p:cNvSpPr/>
            <p:nvPr/>
          </p:nvSpPr>
          <p:spPr bwMode="auto">
            <a:xfrm>
              <a:off x="6496053" y="2419349"/>
              <a:ext cx="604838" cy="386070"/>
            </a:xfrm>
            <a:prstGeom prst="roundRect">
              <a:avLst/>
            </a:prstGeom>
            <a:solidFill>
              <a:srgbClr val="92D050"/>
            </a:solidFill>
            <a:ln>
              <a:headEnd type="none" w="med" len="med"/>
              <a:tailEnd type="triangle" w="med" len="med"/>
            </a:ln>
            <a:effectLst>
              <a:innerShdw blurRad="63500" dist="50800" dir="18900000">
                <a:prstClr val="black">
                  <a:alpha val="50000"/>
                </a:prstClr>
              </a:innerShdw>
            </a:effectLst>
          </p:spPr>
          <p:style>
            <a:lnRef idx="2">
              <a:schemeClr val="dk1"/>
            </a:lnRef>
            <a:fillRef idx="1">
              <a:schemeClr val="lt1"/>
            </a:fillRef>
            <a:effectRef idx="0">
              <a:schemeClr val="dk1"/>
            </a:effectRef>
            <a:fontRef idx="minor">
              <a:schemeClr val="dk1"/>
            </a:fontRef>
          </p:style>
          <p:txBody>
            <a:bodyPr lIns="92075" tIns="46038" rIns="92075" bIns="46038">
              <a:spAutoFit/>
            </a:bodyPr>
            <a:lstStyle/>
            <a:p>
              <a:pPr marL="119063" indent="-119063">
                <a:defRPr/>
              </a:pPr>
              <a:r>
                <a:rPr lang="en-US" sz="1200" dirty="0">
                  <a:solidFill>
                    <a:schemeClr val="tx1"/>
                  </a:solidFill>
                </a:rPr>
                <a:t>P4</a:t>
              </a:r>
            </a:p>
          </p:txBody>
        </p:sp>
      </p:grpSp>
      <p:cxnSp>
        <p:nvCxnSpPr>
          <p:cNvPr id="35852" name="Straight Connector 30"/>
          <p:cNvCxnSpPr>
            <a:cxnSpLocks noChangeShapeType="1"/>
          </p:cNvCxnSpPr>
          <p:nvPr/>
        </p:nvCxnSpPr>
        <p:spPr bwMode="auto">
          <a:xfrm>
            <a:off x="5634038" y="1464469"/>
            <a:ext cx="914400" cy="685800"/>
          </a:xfrm>
          <a:prstGeom prst="line">
            <a:avLst/>
          </a:prstGeom>
          <a:noFill/>
          <a:ln w="9525">
            <a:noFill/>
            <a:round/>
            <a:headEnd/>
            <a:tailEnd type="triangle" w="med" len="med"/>
          </a:ln>
        </p:spPr>
      </p:cxnSp>
      <p:sp>
        <p:nvSpPr>
          <p:cNvPr id="20" name="Rounded Rectangle 19"/>
          <p:cNvSpPr/>
          <p:nvPr/>
        </p:nvSpPr>
        <p:spPr bwMode="auto">
          <a:xfrm>
            <a:off x="6434211" y="3825847"/>
            <a:ext cx="604838" cy="290151"/>
          </a:xfrm>
          <a:prstGeom prst="roundRect">
            <a:avLst/>
          </a:prstGeom>
          <a:solidFill>
            <a:srgbClr val="00B0F0"/>
          </a:solidFill>
          <a:ln>
            <a:headEnd type="none" w="med" len="med"/>
            <a:tailEnd type="triangle" w="med" len="med"/>
          </a:ln>
          <a:effectLst>
            <a:innerShdw blurRad="63500" dist="50800" dir="18900000">
              <a:prstClr val="black">
                <a:alpha val="50000"/>
              </a:prstClr>
            </a:innerShdw>
          </a:effectLst>
        </p:spPr>
        <p:style>
          <a:lnRef idx="2">
            <a:schemeClr val="dk1"/>
          </a:lnRef>
          <a:fillRef idx="1">
            <a:schemeClr val="lt1"/>
          </a:fillRef>
          <a:effectRef idx="0">
            <a:schemeClr val="dk1"/>
          </a:effectRef>
          <a:fontRef idx="minor">
            <a:schemeClr val="dk1"/>
          </a:fontRef>
        </p:style>
        <p:txBody>
          <a:bodyPr lIns="92075" tIns="46038" rIns="92075" bIns="46038">
            <a:spAutoFit/>
          </a:bodyPr>
          <a:lstStyle/>
          <a:p>
            <a:pPr marL="119063" indent="-119063">
              <a:defRPr/>
            </a:pPr>
            <a:r>
              <a:rPr lang="en-US" sz="1200" dirty="0">
                <a:solidFill>
                  <a:schemeClr val="tx1"/>
                </a:solidFill>
              </a:rPr>
              <a:t>P8</a:t>
            </a:r>
          </a:p>
        </p:txBody>
      </p:sp>
      <p:sp>
        <p:nvSpPr>
          <p:cNvPr id="19" name="Rounded Rectangle 18"/>
          <p:cNvSpPr/>
          <p:nvPr/>
        </p:nvSpPr>
        <p:spPr bwMode="auto">
          <a:xfrm>
            <a:off x="5748387" y="3482824"/>
            <a:ext cx="604838" cy="290151"/>
          </a:xfrm>
          <a:prstGeom prst="roundRect">
            <a:avLst/>
          </a:prstGeom>
          <a:solidFill>
            <a:srgbClr val="00B0F0"/>
          </a:solidFill>
          <a:ln>
            <a:headEnd type="none" w="med" len="med"/>
            <a:tailEnd type="triangle" w="med" len="med"/>
          </a:ln>
          <a:effectLst>
            <a:innerShdw blurRad="63500" dist="50800" dir="18900000">
              <a:prstClr val="black">
                <a:alpha val="50000"/>
              </a:prstClr>
            </a:innerShdw>
          </a:effectLst>
        </p:spPr>
        <p:style>
          <a:lnRef idx="2">
            <a:schemeClr val="dk1"/>
          </a:lnRef>
          <a:fillRef idx="1">
            <a:schemeClr val="lt1"/>
          </a:fillRef>
          <a:effectRef idx="0">
            <a:schemeClr val="dk1"/>
          </a:effectRef>
          <a:fontRef idx="minor">
            <a:schemeClr val="dk1"/>
          </a:fontRef>
        </p:style>
        <p:txBody>
          <a:bodyPr lIns="92075" tIns="46038" rIns="92075" bIns="46038">
            <a:spAutoFit/>
          </a:bodyPr>
          <a:lstStyle/>
          <a:p>
            <a:pPr marL="119063" indent="-119063">
              <a:defRPr/>
            </a:pPr>
            <a:r>
              <a:rPr lang="en-US" sz="1200" dirty="0">
                <a:solidFill>
                  <a:schemeClr val="tx1"/>
                </a:solidFill>
              </a:rPr>
              <a:t>P7</a:t>
            </a:r>
          </a:p>
        </p:txBody>
      </p:sp>
      <p:sp>
        <p:nvSpPr>
          <p:cNvPr id="18" name="Rounded Rectangle 17"/>
          <p:cNvSpPr/>
          <p:nvPr/>
        </p:nvSpPr>
        <p:spPr bwMode="auto">
          <a:xfrm>
            <a:off x="5162579" y="3129085"/>
            <a:ext cx="604838" cy="290151"/>
          </a:xfrm>
          <a:prstGeom prst="roundRect">
            <a:avLst/>
          </a:prstGeom>
          <a:solidFill>
            <a:srgbClr val="00B0F0"/>
          </a:solidFill>
          <a:ln>
            <a:headEnd type="none" w="med" len="med"/>
            <a:tailEnd type="triangle" w="med" len="med"/>
          </a:ln>
          <a:effectLst>
            <a:innerShdw blurRad="63500" dist="50800" dir="18900000">
              <a:prstClr val="black">
                <a:alpha val="50000"/>
              </a:prstClr>
            </a:innerShdw>
          </a:effectLst>
        </p:spPr>
        <p:style>
          <a:lnRef idx="2">
            <a:schemeClr val="dk1"/>
          </a:lnRef>
          <a:fillRef idx="1">
            <a:schemeClr val="lt1"/>
          </a:fillRef>
          <a:effectRef idx="0">
            <a:schemeClr val="dk1"/>
          </a:effectRef>
          <a:fontRef idx="minor">
            <a:schemeClr val="dk1"/>
          </a:fontRef>
        </p:style>
        <p:txBody>
          <a:bodyPr lIns="92075" tIns="46038" rIns="92075" bIns="46038">
            <a:spAutoFit/>
          </a:bodyPr>
          <a:lstStyle/>
          <a:p>
            <a:pPr marL="119063" indent="-119063">
              <a:defRPr/>
            </a:pPr>
            <a:r>
              <a:rPr lang="en-US" sz="1200" dirty="0">
                <a:solidFill>
                  <a:schemeClr val="tx1"/>
                </a:solidFill>
              </a:rPr>
              <a:t>P6</a:t>
            </a:r>
          </a:p>
        </p:txBody>
      </p:sp>
      <p:sp>
        <p:nvSpPr>
          <p:cNvPr id="17" name="Rounded Rectangle 16"/>
          <p:cNvSpPr/>
          <p:nvPr/>
        </p:nvSpPr>
        <p:spPr bwMode="auto">
          <a:xfrm>
            <a:off x="4476755" y="2786063"/>
            <a:ext cx="604838" cy="290151"/>
          </a:xfrm>
          <a:prstGeom prst="roundRect">
            <a:avLst/>
          </a:prstGeom>
          <a:solidFill>
            <a:srgbClr val="00B0F0"/>
          </a:solidFill>
          <a:ln>
            <a:headEnd type="none" w="med" len="med"/>
            <a:tailEnd type="triangle" w="med" len="med"/>
          </a:ln>
          <a:effectLst>
            <a:innerShdw blurRad="63500" dist="50800" dir="18900000">
              <a:prstClr val="black">
                <a:alpha val="50000"/>
              </a:prstClr>
            </a:innerShdw>
          </a:effectLst>
        </p:spPr>
        <p:style>
          <a:lnRef idx="2">
            <a:schemeClr val="dk1"/>
          </a:lnRef>
          <a:fillRef idx="1">
            <a:schemeClr val="lt1"/>
          </a:fillRef>
          <a:effectRef idx="0">
            <a:schemeClr val="dk1"/>
          </a:effectRef>
          <a:fontRef idx="minor">
            <a:schemeClr val="dk1"/>
          </a:fontRef>
        </p:style>
        <p:txBody>
          <a:bodyPr lIns="92075" tIns="46038" rIns="92075" bIns="46038">
            <a:spAutoFit/>
          </a:bodyPr>
          <a:lstStyle/>
          <a:p>
            <a:pPr marL="119063" indent="-119063">
              <a:defRPr/>
            </a:pPr>
            <a:r>
              <a:rPr lang="en-US" sz="1200" dirty="0">
                <a:solidFill>
                  <a:schemeClr val="tx1"/>
                </a:solidFill>
              </a:rPr>
              <a:t>P5</a:t>
            </a:r>
          </a:p>
        </p:txBody>
      </p:sp>
      <p:sp>
        <p:nvSpPr>
          <p:cNvPr id="38" name="Title 37"/>
          <p:cNvSpPr>
            <a:spLocks noGrp="1"/>
          </p:cNvSpPr>
          <p:nvPr>
            <p:ph type="title"/>
          </p:nvPr>
        </p:nvSpPr>
        <p:spPr/>
        <p:txBody>
          <a:bodyPr/>
          <a:lstStyle/>
          <a:p>
            <a:r>
              <a:rPr lang="en-US" dirty="0" smtClean="0"/>
              <a:t>How parallel execution works</a:t>
            </a:r>
            <a:endParaRPr lang="en-US" dirty="0"/>
          </a:p>
        </p:txBody>
      </p:sp>
      <p:sp>
        <p:nvSpPr>
          <p:cNvPr id="41" name="AutoShape 362"/>
          <p:cNvSpPr>
            <a:spLocks noChangeArrowheads="1"/>
          </p:cNvSpPr>
          <p:nvPr/>
        </p:nvSpPr>
        <p:spPr bwMode="auto">
          <a:xfrm>
            <a:off x="116840" y="1074420"/>
            <a:ext cx="3390900" cy="1143793"/>
          </a:xfrm>
          <a:prstGeom prst="roundRect">
            <a:avLst>
              <a:gd name="adj" fmla="val 16667"/>
            </a:avLst>
          </a:prstGeom>
          <a:solidFill>
            <a:schemeClr val="bg1"/>
          </a:solidFill>
          <a:ln w="9525" algn="ctr">
            <a:noFill/>
            <a:round/>
            <a:headEnd/>
            <a:tailEnd/>
          </a:ln>
          <a:scene3d>
            <a:camera prst="orthographicFront"/>
            <a:lightRig rig="threePt" dir="t"/>
          </a:scene3d>
          <a:sp3d>
            <a:bevelT/>
          </a:sp3d>
        </p:spPr>
        <p:txBody>
          <a:bodyPr/>
          <a:lstStyle/>
          <a:p>
            <a:pPr algn="l">
              <a:defRPr/>
            </a:pPr>
            <a:r>
              <a:rPr lang="en-US" sz="1800" b="0" dirty="0">
                <a:latin typeface="Arial"/>
                <a:ea typeface="+mn-ea"/>
                <a:cs typeface="Arial"/>
              </a:rPr>
              <a:t>SELECT</a:t>
            </a:r>
            <a:r>
              <a:rPr lang="en-US" sz="1800" b="0" dirty="0" smtClean="0">
                <a:latin typeface="Arial"/>
                <a:ea typeface="+mn-ea"/>
                <a:cs typeface="Arial"/>
              </a:rPr>
              <a:t> ………..</a:t>
            </a:r>
          </a:p>
          <a:p>
            <a:pPr algn="l">
              <a:defRPr/>
            </a:pPr>
            <a:r>
              <a:rPr lang="en-US" sz="1800" b="0" dirty="0">
                <a:latin typeface="Arial"/>
                <a:ea typeface="+mn-ea"/>
                <a:cs typeface="Arial"/>
              </a:rPr>
              <a:t>FROM sales s, customers c</a:t>
            </a:r>
          </a:p>
          <a:p>
            <a:pPr algn="l">
              <a:defRPr/>
            </a:pPr>
            <a:r>
              <a:rPr lang="en-US" sz="1800" b="0" dirty="0">
                <a:latin typeface="Arial"/>
                <a:ea typeface="+mn-ea"/>
                <a:cs typeface="Arial"/>
              </a:rPr>
              <a:t>WHERE </a:t>
            </a:r>
            <a:r>
              <a:rPr lang="en-US" sz="1800" b="0" dirty="0" err="1">
                <a:latin typeface="Arial"/>
                <a:ea typeface="+mn-ea"/>
                <a:cs typeface="Arial"/>
              </a:rPr>
              <a:t>s.cust_id</a:t>
            </a:r>
            <a:r>
              <a:rPr lang="en-US" sz="1800" b="0" dirty="0">
                <a:latin typeface="Arial"/>
                <a:ea typeface="+mn-ea"/>
                <a:cs typeface="Arial"/>
              </a:rPr>
              <a:t> = </a:t>
            </a:r>
            <a:r>
              <a:rPr lang="en-US" sz="1800" b="0" dirty="0" err="1">
                <a:latin typeface="Arial"/>
                <a:ea typeface="+mn-ea"/>
                <a:cs typeface="Arial"/>
              </a:rPr>
              <a:t>c.cust_id</a:t>
            </a:r>
            <a:r>
              <a:rPr lang="en-US" sz="1800" b="0" dirty="0">
                <a:solidFill>
                  <a:srgbClr val="000000"/>
                </a:solidFill>
                <a:latin typeface="Arial"/>
                <a:ea typeface="+mn-ea"/>
                <a:cs typeface="Arial"/>
              </a:rPr>
              <a:t>;</a:t>
            </a:r>
          </a:p>
        </p:txBody>
      </p:sp>
      <p:sp>
        <p:nvSpPr>
          <p:cNvPr id="45" name="Rounded Rectangle 44"/>
          <p:cNvSpPr/>
          <p:nvPr/>
        </p:nvSpPr>
        <p:spPr bwMode="auto">
          <a:xfrm>
            <a:off x="5035546" y="976709"/>
            <a:ext cx="1371600" cy="474032"/>
          </a:xfrm>
          <a:prstGeom prst="roundRect">
            <a:avLst/>
          </a:prstGeom>
          <a:ln>
            <a:headEnd type="none" w="med" len="med"/>
            <a:tailEnd type="triangle" w="med" len="med"/>
          </a:ln>
        </p:spPr>
        <p:style>
          <a:lnRef idx="1">
            <a:schemeClr val="accent2"/>
          </a:lnRef>
          <a:fillRef idx="2">
            <a:schemeClr val="accent2"/>
          </a:fillRef>
          <a:effectRef idx="1">
            <a:schemeClr val="accent2"/>
          </a:effectRef>
          <a:fontRef idx="minor">
            <a:schemeClr val="dk1"/>
          </a:fontRef>
        </p:style>
        <p:txBody>
          <a:bodyPr lIns="92075" tIns="46038" rIns="92075" bIns="46038">
            <a:spAutoFit/>
          </a:bodyPr>
          <a:lstStyle/>
          <a:p>
            <a:pPr marL="119063" indent="-119063">
              <a:defRPr/>
            </a:pPr>
            <a:r>
              <a:rPr lang="en-US" sz="1200" dirty="0">
                <a:solidFill>
                  <a:schemeClr val="tx1"/>
                </a:solidFill>
              </a:rPr>
              <a:t>Query coordinator</a:t>
            </a:r>
          </a:p>
        </p:txBody>
      </p:sp>
      <p:sp>
        <p:nvSpPr>
          <p:cNvPr id="35" name="AutoShape 1044"/>
          <p:cNvSpPr>
            <a:spLocks noChangeAspect="1" noChangeArrowheads="1"/>
          </p:cNvSpPr>
          <p:nvPr/>
        </p:nvSpPr>
        <p:spPr bwMode="auto">
          <a:xfrm>
            <a:off x="7467600" y="2407920"/>
            <a:ext cx="1638300" cy="2186939"/>
          </a:xfrm>
          <a:prstGeom prst="roundRect">
            <a:avLst>
              <a:gd name="adj" fmla="val 16667"/>
            </a:avLst>
          </a:prstGeom>
          <a:solidFill>
            <a:srgbClr val="C0C0C0"/>
          </a:solidFill>
          <a:ln w="9525">
            <a:solidFill>
              <a:schemeClr val="tx1"/>
            </a:solidFill>
            <a:round/>
            <a:headEnd/>
            <a:tailEnd/>
          </a:ln>
          <a:effectLst>
            <a:glow rad="63500">
              <a:schemeClr val="accent3">
                <a:alpha val="75000"/>
              </a:schemeClr>
            </a:glow>
          </a:effectLst>
          <a:scene3d>
            <a:camera prst="orthographicFront"/>
            <a:lightRig rig="threePt" dir="t"/>
          </a:scene3d>
          <a:sp3d>
            <a:bevelT/>
          </a:sp3d>
        </p:spPr>
        <p:txBody>
          <a:bodyPr wrap="none" anchor="ctr">
            <a:prstTxWarp prst="textNoShape">
              <a:avLst/>
            </a:prstTxWarp>
          </a:bodyPr>
          <a:lstStyle/>
          <a:p>
            <a:pPr>
              <a:buClr>
                <a:srgbClr val="FD0000"/>
              </a:buClr>
              <a:defRPr/>
            </a:pPr>
            <a:r>
              <a:rPr lang="en-US" sz="1600" dirty="0" smtClean="0">
                <a:solidFill>
                  <a:schemeClr val="tx2"/>
                </a:solidFill>
              </a:rPr>
              <a:t>Sales Table</a:t>
            </a:r>
          </a:p>
          <a:p>
            <a:pPr>
              <a:buClr>
                <a:srgbClr val="FD0000"/>
              </a:buClr>
              <a:defRPr/>
            </a:pPr>
            <a:endParaRPr lang="en-US" sz="1600" dirty="0">
              <a:solidFill>
                <a:srgbClr val="FFFFFF"/>
              </a:solidFill>
            </a:endParaRPr>
          </a:p>
        </p:txBody>
      </p:sp>
      <p:sp>
        <p:nvSpPr>
          <p:cNvPr id="34" name="TextBox 73"/>
          <p:cNvSpPr txBox="1">
            <a:spLocks noChangeArrowheads="1"/>
          </p:cNvSpPr>
          <p:nvPr/>
        </p:nvSpPr>
        <p:spPr bwMode="auto">
          <a:xfrm>
            <a:off x="228600" y="2952750"/>
            <a:ext cx="2032000" cy="1453218"/>
          </a:xfrm>
          <a:prstGeom prst="rect">
            <a:avLst/>
          </a:prstGeom>
          <a:noFill/>
          <a:ln w="9525">
            <a:noFill/>
            <a:miter lim="800000"/>
            <a:headEnd/>
            <a:tailEnd/>
          </a:ln>
        </p:spPr>
        <p:txBody>
          <a:bodyPr>
            <a:prstTxWarp prst="textNoShape">
              <a:avLst/>
            </a:prstTxWarp>
            <a:spAutoFit/>
          </a:bodyPr>
          <a:lstStyle/>
          <a:p>
            <a:pPr algn="l"/>
            <a:r>
              <a:rPr lang="en-US" sz="1400" dirty="0">
                <a:solidFill>
                  <a:schemeClr val="tx2"/>
                </a:solidFill>
              </a:rPr>
              <a:t>Once the 4 producers finish scanning  the customer table, they start to scan the Sales table  and send the resulting rows to the consumers</a:t>
            </a:r>
          </a:p>
        </p:txBody>
      </p:sp>
      <p:sp>
        <p:nvSpPr>
          <p:cNvPr id="36" name="AutoShape 1044"/>
          <p:cNvSpPr>
            <a:spLocks noChangeAspect="1" noChangeArrowheads="1"/>
          </p:cNvSpPr>
          <p:nvPr/>
        </p:nvSpPr>
        <p:spPr bwMode="auto">
          <a:xfrm>
            <a:off x="2979420" y="2567940"/>
            <a:ext cx="1272540" cy="1821179"/>
          </a:xfrm>
          <a:prstGeom prst="roundRect">
            <a:avLst>
              <a:gd name="adj" fmla="val 16667"/>
            </a:avLst>
          </a:prstGeom>
          <a:solidFill>
            <a:srgbClr val="C0C0C0"/>
          </a:solidFill>
          <a:ln w="9525">
            <a:solidFill>
              <a:schemeClr val="tx1"/>
            </a:solidFill>
            <a:round/>
            <a:headEnd/>
            <a:tailEnd/>
          </a:ln>
          <a:effectLst>
            <a:glow rad="63500">
              <a:schemeClr val="accent3">
                <a:alpha val="75000"/>
              </a:schemeClr>
            </a:glow>
          </a:effectLst>
          <a:scene3d>
            <a:camera prst="orthographicFront"/>
            <a:lightRig rig="threePt" dir="t"/>
          </a:scene3d>
          <a:sp3d>
            <a:bevelT/>
          </a:sp3d>
        </p:spPr>
        <p:txBody>
          <a:bodyPr wrap="none" anchor="ctr">
            <a:prstTxWarp prst="textNoShape">
              <a:avLst/>
            </a:prstTxWarp>
          </a:bodyPr>
          <a:lstStyle/>
          <a:p>
            <a:pPr>
              <a:buClr>
                <a:srgbClr val="FD0000"/>
              </a:buClr>
              <a:defRPr/>
            </a:pPr>
            <a:r>
              <a:rPr lang="en-US" sz="1600" dirty="0" smtClean="0">
                <a:solidFill>
                  <a:schemeClr val="tx2"/>
                </a:solidFill>
              </a:rPr>
              <a:t>Customers </a:t>
            </a:r>
            <a:br>
              <a:rPr lang="en-US" sz="1600" dirty="0" smtClean="0">
                <a:solidFill>
                  <a:schemeClr val="tx2"/>
                </a:solidFill>
              </a:rPr>
            </a:br>
            <a:r>
              <a:rPr lang="en-US" sz="1600" dirty="0" smtClean="0">
                <a:solidFill>
                  <a:schemeClr val="tx2"/>
                </a:solidFill>
              </a:rPr>
              <a:t>Table</a:t>
            </a:r>
          </a:p>
          <a:p>
            <a:pPr>
              <a:buClr>
                <a:srgbClr val="FD0000"/>
              </a:buClr>
              <a:defRPr/>
            </a:pPr>
            <a:endParaRPr lang="en-US" sz="1600" dirty="0">
              <a:solidFill>
                <a:srgbClr val="FFFFFF"/>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
          <p:cNvGrpSpPr/>
          <p:nvPr/>
        </p:nvGrpSpPr>
        <p:grpSpPr>
          <a:xfrm>
            <a:off x="4348480" y="2095138"/>
            <a:ext cx="3309620" cy="1810112"/>
            <a:chOff x="4348480" y="2095138"/>
            <a:chExt cx="3309620" cy="1810112"/>
          </a:xfrm>
        </p:grpSpPr>
        <p:grpSp>
          <p:nvGrpSpPr>
            <p:cNvPr id="3" name="Group 156"/>
            <p:cNvGrpSpPr>
              <a:grpSpLocks/>
            </p:cNvGrpSpPr>
            <p:nvPr/>
          </p:nvGrpSpPr>
          <p:grpSpPr bwMode="auto">
            <a:xfrm>
              <a:off x="4785360" y="2315766"/>
              <a:ext cx="2872740" cy="1589484"/>
              <a:chOff x="4442460" y="3087688"/>
              <a:chExt cx="2872740" cy="2119312"/>
            </a:xfrm>
          </p:grpSpPr>
          <p:cxnSp>
            <p:nvCxnSpPr>
              <p:cNvPr id="127" name="Straight Connector 126"/>
              <p:cNvCxnSpPr/>
              <p:nvPr/>
            </p:nvCxnSpPr>
            <p:spPr bwMode="auto">
              <a:xfrm>
                <a:off x="4442460" y="3180080"/>
                <a:ext cx="2542" cy="528320"/>
              </a:xfrm>
              <a:prstGeom prst="line">
                <a:avLst/>
              </a:prstGeom>
              <a:solidFill>
                <a:schemeClr val="accent2">
                  <a:alpha val="50000"/>
                </a:schemeClr>
              </a:solidFill>
              <a:ln w="38100" cap="flat" cmpd="sng" algn="ctr">
                <a:solidFill>
                  <a:schemeClr val="bg1">
                    <a:lumMod val="50000"/>
                  </a:schemeClr>
                </a:solidFill>
                <a:prstDash val="solid"/>
                <a:round/>
                <a:headEnd type="none" w="med" len="med"/>
                <a:tailEnd type="none" w="med" len="med"/>
              </a:ln>
              <a:effectLst/>
            </p:spPr>
          </p:cxnSp>
          <p:cxnSp>
            <p:nvCxnSpPr>
              <p:cNvPr id="130" name="Straight Connector 129"/>
              <p:cNvCxnSpPr/>
              <p:nvPr/>
            </p:nvCxnSpPr>
            <p:spPr bwMode="auto">
              <a:xfrm rot="5400000">
                <a:off x="4695032" y="3650456"/>
                <a:ext cx="976312" cy="3175"/>
              </a:xfrm>
              <a:prstGeom prst="line">
                <a:avLst/>
              </a:prstGeom>
              <a:solidFill>
                <a:schemeClr val="accent2">
                  <a:alpha val="50000"/>
                </a:schemeClr>
              </a:solidFill>
              <a:ln w="38100" cap="flat" cmpd="sng" algn="ctr">
                <a:solidFill>
                  <a:schemeClr val="bg1">
                    <a:lumMod val="50000"/>
                  </a:schemeClr>
                </a:solidFill>
                <a:prstDash val="solid"/>
                <a:round/>
                <a:headEnd type="none" w="med" len="med"/>
                <a:tailEnd type="none" w="med" len="med"/>
              </a:ln>
              <a:effectLst/>
            </p:spPr>
          </p:cxnSp>
          <p:cxnSp>
            <p:nvCxnSpPr>
              <p:cNvPr id="137" name="Straight Connector 136"/>
              <p:cNvCxnSpPr/>
              <p:nvPr/>
            </p:nvCxnSpPr>
            <p:spPr bwMode="auto">
              <a:xfrm rot="5400000">
                <a:off x="4987132" y="3866356"/>
                <a:ext cx="1560512" cy="3175"/>
              </a:xfrm>
              <a:prstGeom prst="line">
                <a:avLst/>
              </a:prstGeom>
              <a:solidFill>
                <a:schemeClr val="accent2">
                  <a:alpha val="50000"/>
                </a:schemeClr>
              </a:solidFill>
              <a:ln w="38100" cap="flat" cmpd="sng" algn="ctr">
                <a:solidFill>
                  <a:schemeClr val="bg1">
                    <a:lumMod val="50000"/>
                  </a:schemeClr>
                </a:solidFill>
                <a:prstDash val="solid"/>
                <a:round/>
                <a:headEnd type="none" w="med" len="med"/>
                <a:tailEnd type="none" w="med" len="med"/>
              </a:ln>
              <a:effectLst/>
            </p:spPr>
          </p:cxnSp>
          <p:cxnSp>
            <p:nvCxnSpPr>
              <p:cNvPr id="143" name="Straight Connector 142"/>
              <p:cNvCxnSpPr/>
              <p:nvPr/>
            </p:nvCxnSpPr>
            <p:spPr bwMode="auto">
              <a:xfrm rot="16200000" flipH="1">
                <a:off x="5410200" y="4127500"/>
                <a:ext cx="1968500" cy="12700"/>
              </a:xfrm>
              <a:prstGeom prst="line">
                <a:avLst/>
              </a:prstGeom>
              <a:solidFill>
                <a:schemeClr val="accent2">
                  <a:alpha val="50000"/>
                </a:schemeClr>
              </a:solidFill>
              <a:ln w="38100" cap="flat" cmpd="sng" algn="ctr">
                <a:solidFill>
                  <a:schemeClr val="bg1">
                    <a:lumMod val="50000"/>
                  </a:schemeClr>
                </a:solidFill>
                <a:prstDash val="solid"/>
                <a:round/>
                <a:headEnd type="none" w="med" len="med"/>
                <a:tailEnd type="none" w="med" len="med"/>
              </a:ln>
              <a:effectLst/>
            </p:spPr>
          </p:cxnSp>
          <p:cxnSp>
            <p:nvCxnSpPr>
              <p:cNvPr id="146" name="Straight Connector 145"/>
              <p:cNvCxnSpPr/>
              <p:nvPr/>
            </p:nvCxnSpPr>
            <p:spPr bwMode="auto">
              <a:xfrm>
                <a:off x="4749800" y="3898900"/>
                <a:ext cx="2514600" cy="12700"/>
              </a:xfrm>
              <a:prstGeom prst="line">
                <a:avLst/>
              </a:prstGeom>
              <a:solidFill>
                <a:schemeClr val="accent2">
                  <a:alpha val="50000"/>
                </a:schemeClr>
              </a:solidFill>
              <a:ln w="38100" cap="flat" cmpd="sng" algn="ctr">
                <a:solidFill>
                  <a:schemeClr val="accent6">
                    <a:lumMod val="50000"/>
                  </a:schemeClr>
                </a:solidFill>
                <a:prstDash val="solid"/>
                <a:round/>
                <a:headEnd type="none" w="med" len="med"/>
                <a:tailEnd type="none" w="med" len="med"/>
              </a:ln>
              <a:effectLst/>
            </p:spPr>
          </p:cxnSp>
          <p:cxnSp>
            <p:nvCxnSpPr>
              <p:cNvPr id="148" name="Straight Connector 147"/>
              <p:cNvCxnSpPr/>
              <p:nvPr/>
            </p:nvCxnSpPr>
            <p:spPr bwMode="auto">
              <a:xfrm>
                <a:off x="5422900" y="4343400"/>
                <a:ext cx="1841500" cy="1588"/>
              </a:xfrm>
              <a:prstGeom prst="line">
                <a:avLst/>
              </a:prstGeom>
              <a:solidFill>
                <a:schemeClr val="accent2">
                  <a:alpha val="50000"/>
                </a:schemeClr>
              </a:solidFill>
              <a:ln w="38100" cap="flat" cmpd="sng" algn="ctr">
                <a:solidFill>
                  <a:schemeClr val="accent6">
                    <a:lumMod val="50000"/>
                  </a:schemeClr>
                </a:solidFill>
                <a:prstDash val="solid"/>
                <a:round/>
                <a:headEnd type="none" w="med" len="med"/>
                <a:tailEnd type="none" w="med" len="med"/>
              </a:ln>
              <a:effectLst/>
            </p:spPr>
          </p:cxnSp>
          <p:cxnSp>
            <p:nvCxnSpPr>
              <p:cNvPr id="150" name="Straight Connector 149"/>
              <p:cNvCxnSpPr/>
              <p:nvPr/>
            </p:nvCxnSpPr>
            <p:spPr bwMode="auto">
              <a:xfrm>
                <a:off x="6007100" y="4787900"/>
                <a:ext cx="1270000" cy="12700"/>
              </a:xfrm>
              <a:prstGeom prst="line">
                <a:avLst/>
              </a:prstGeom>
              <a:solidFill>
                <a:schemeClr val="accent2">
                  <a:alpha val="50000"/>
                </a:schemeClr>
              </a:solidFill>
              <a:ln w="38100" cap="flat" cmpd="sng" algn="ctr">
                <a:solidFill>
                  <a:schemeClr val="accent6">
                    <a:lumMod val="50000"/>
                  </a:schemeClr>
                </a:solidFill>
                <a:prstDash val="solid"/>
                <a:round/>
                <a:headEnd type="none" w="med" len="med"/>
                <a:tailEnd type="none" w="med" len="med"/>
              </a:ln>
              <a:effectLst/>
            </p:spPr>
          </p:cxnSp>
          <p:cxnSp>
            <p:nvCxnSpPr>
              <p:cNvPr id="152" name="Straight Connector 151"/>
              <p:cNvCxnSpPr/>
              <p:nvPr/>
            </p:nvCxnSpPr>
            <p:spPr bwMode="auto">
              <a:xfrm flipV="1">
                <a:off x="6692900" y="5194300"/>
                <a:ext cx="622300" cy="12700"/>
              </a:xfrm>
              <a:prstGeom prst="line">
                <a:avLst/>
              </a:prstGeom>
              <a:solidFill>
                <a:schemeClr val="accent2">
                  <a:alpha val="50000"/>
                </a:schemeClr>
              </a:solidFill>
              <a:ln w="38100" cap="flat" cmpd="sng" algn="ctr">
                <a:solidFill>
                  <a:schemeClr val="accent6">
                    <a:lumMod val="50000"/>
                  </a:schemeClr>
                </a:solidFill>
                <a:prstDash val="solid"/>
                <a:round/>
                <a:headEnd type="none" w="med" len="med"/>
                <a:tailEnd type="none" w="med" len="med"/>
              </a:ln>
              <a:effectLst/>
            </p:spPr>
          </p:cxnSp>
        </p:grpSp>
        <p:cxnSp>
          <p:nvCxnSpPr>
            <p:cNvPr id="39" name="Straight Connector 38"/>
            <p:cNvCxnSpPr/>
            <p:nvPr/>
          </p:nvCxnSpPr>
          <p:spPr bwMode="auto">
            <a:xfrm>
              <a:off x="5209383" y="2095138"/>
              <a:ext cx="2697" cy="297542"/>
            </a:xfrm>
            <a:prstGeom prst="line">
              <a:avLst/>
            </a:prstGeom>
            <a:solidFill>
              <a:schemeClr val="accent2">
                <a:alpha val="50000"/>
              </a:schemeClr>
            </a:solidFill>
            <a:ln w="38100" cap="flat" cmpd="sng" algn="ctr">
              <a:solidFill>
                <a:schemeClr val="bg1">
                  <a:lumMod val="50000"/>
                </a:schemeClr>
              </a:solidFill>
              <a:prstDash val="solid"/>
              <a:round/>
              <a:headEnd type="none" w="med" len="med"/>
              <a:tailEnd type="none" w="med" len="med"/>
            </a:ln>
            <a:effectLst/>
          </p:spPr>
        </p:cxnSp>
        <p:cxnSp>
          <p:nvCxnSpPr>
            <p:cNvPr id="40" name="Straight Connector 39"/>
            <p:cNvCxnSpPr/>
            <p:nvPr/>
          </p:nvCxnSpPr>
          <p:spPr bwMode="auto">
            <a:xfrm>
              <a:off x="4348480" y="2390775"/>
              <a:ext cx="2781300" cy="9525"/>
            </a:xfrm>
            <a:prstGeom prst="line">
              <a:avLst/>
            </a:prstGeom>
            <a:solidFill>
              <a:schemeClr val="accent2">
                <a:alpha val="50000"/>
              </a:schemeClr>
            </a:solidFill>
            <a:ln w="38100" cap="flat" cmpd="sng" algn="ctr">
              <a:solidFill>
                <a:schemeClr val="accent6">
                  <a:lumMod val="50000"/>
                </a:schemeClr>
              </a:solidFill>
              <a:prstDash val="solid"/>
              <a:round/>
              <a:headEnd type="none" w="med" len="med"/>
              <a:tailEnd type="none" w="med" len="med"/>
            </a:ln>
            <a:effectLst/>
          </p:spPr>
        </p:cxnSp>
        <p:cxnSp>
          <p:nvCxnSpPr>
            <p:cNvPr id="42" name="Straight Connector 41"/>
            <p:cNvCxnSpPr/>
            <p:nvPr/>
          </p:nvCxnSpPr>
          <p:spPr bwMode="auto">
            <a:xfrm>
              <a:off x="6108543" y="2110378"/>
              <a:ext cx="2697" cy="297542"/>
            </a:xfrm>
            <a:prstGeom prst="line">
              <a:avLst/>
            </a:prstGeom>
            <a:solidFill>
              <a:schemeClr val="accent2">
                <a:alpha val="50000"/>
              </a:schemeClr>
            </a:solidFill>
            <a:ln w="38100" cap="flat" cmpd="sng" algn="ctr">
              <a:solidFill>
                <a:schemeClr val="bg1">
                  <a:lumMod val="50000"/>
                </a:schemeClr>
              </a:solidFill>
              <a:prstDash val="solid"/>
              <a:round/>
              <a:headEnd type="none" w="med" len="med"/>
              <a:tailEnd type="none" w="med" len="med"/>
            </a:ln>
            <a:effectLst/>
          </p:spPr>
        </p:cxnSp>
        <p:cxnSp>
          <p:nvCxnSpPr>
            <p:cNvPr id="43" name="Straight Connector 42"/>
            <p:cNvCxnSpPr/>
            <p:nvPr/>
          </p:nvCxnSpPr>
          <p:spPr bwMode="auto">
            <a:xfrm>
              <a:off x="7106763" y="2095138"/>
              <a:ext cx="2697" cy="297542"/>
            </a:xfrm>
            <a:prstGeom prst="line">
              <a:avLst/>
            </a:prstGeom>
            <a:solidFill>
              <a:schemeClr val="accent2">
                <a:alpha val="50000"/>
              </a:schemeClr>
            </a:solidFill>
            <a:ln w="38100" cap="flat" cmpd="sng" algn="ctr">
              <a:solidFill>
                <a:schemeClr val="bg1">
                  <a:lumMod val="50000"/>
                </a:schemeClr>
              </a:solidFill>
              <a:prstDash val="solid"/>
              <a:round/>
              <a:headEnd type="none" w="med" len="med"/>
              <a:tailEnd type="none" w="med" len="med"/>
            </a:ln>
            <a:effectLst/>
          </p:spPr>
        </p:cxnSp>
        <p:cxnSp>
          <p:nvCxnSpPr>
            <p:cNvPr id="44" name="Straight Connector 43"/>
            <p:cNvCxnSpPr/>
            <p:nvPr/>
          </p:nvCxnSpPr>
          <p:spPr bwMode="auto">
            <a:xfrm>
              <a:off x="4363563" y="2095138"/>
              <a:ext cx="2697" cy="297542"/>
            </a:xfrm>
            <a:prstGeom prst="line">
              <a:avLst/>
            </a:prstGeom>
            <a:solidFill>
              <a:schemeClr val="accent2">
                <a:alpha val="50000"/>
              </a:schemeClr>
            </a:solidFill>
            <a:ln w="38100" cap="flat" cmpd="sng" algn="ctr">
              <a:solidFill>
                <a:schemeClr val="bg1">
                  <a:lumMod val="50000"/>
                </a:schemeClr>
              </a:solidFill>
              <a:prstDash val="solid"/>
              <a:round/>
              <a:headEnd type="none" w="med" len="med"/>
              <a:tailEnd type="none" w="med" len="med"/>
            </a:ln>
            <a:effectLst/>
          </p:spPr>
        </p:cxnSp>
      </p:grpSp>
      <p:sp>
        <p:nvSpPr>
          <p:cNvPr id="35846" name="TextBox 298"/>
          <p:cNvSpPr txBox="1">
            <a:spLocks noChangeArrowheads="1"/>
          </p:cNvSpPr>
          <p:nvPr/>
        </p:nvSpPr>
        <p:spPr bwMode="auto">
          <a:xfrm>
            <a:off x="5199063" y="4148932"/>
            <a:ext cx="2019300" cy="289823"/>
          </a:xfrm>
          <a:prstGeom prst="rect">
            <a:avLst/>
          </a:prstGeom>
          <a:noFill/>
          <a:ln w="9525">
            <a:noFill/>
            <a:miter lim="800000"/>
            <a:headEnd/>
            <a:tailEnd/>
          </a:ln>
        </p:spPr>
        <p:txBody>
          <a:bodyPr>
            <a:prstTxWarp prst="textNoShape">
              <a:avLst/>
            </a:prstTxWarp>
            <a:spAutoFit/>
          </a:bodyPr>
          <a:lstStyle/>
          <a:p>
            <a:r>
              <a:rPr lang="en-US" sz="1400" dirty="0"/>
              <a:t>Producers</a:t>
            </a:r>
          </a:p>
        </p:txBody>
      </p:sp>
      <p:sp>
        <p:nvSpPr>
          <p:cNvPr id="35847" name="TextBox 299"/>
          <p:cNvSpPr txBox="1">
            <a:spLocks noChangeArrowheads="1"/>
          </p:cNvSpPr>
          <p:nvPr/>
        </p:nvSpPr>
        <p:spPr bwMode="auto">
          <a:xfrm>
            <a:off x="7239000" y="1790701"/>
            <a:ext cx="1905000" cy="289823"/>
          </a:xfrm>
          <a:prstGeom prst="rect">
            <a:avLst/>
          </a:prstGeom>
          <a:noFill/>
          <a:ln w="9525">
            <a:noFill/>
            <a:miter lim="800000"/>
            <a:headEnd/>
            <a:tailEnd/>
          </a:ln>
        </p:spPr>
        <p:txBody>
          <a:bodyPr>
            <a:prstTxWarp prst="textNoShape">
              <a:avLst/>
            </a:prstTxWarp>
            <a:spAutoFit/>
          </a:bodyPr>
          <a:lstStyle/>
          <a:p>
            <a:r>
              <a:rPr lang="en-US" sz="1400" dirty="0"/>
              <a:t>Consumers</a:t>
            </a:r>
          </a:p>
        </p:txBody>
      </p:sp>
      <p:grpSp>
        <p:nvGrpSpPr>
          <p:cNvPr id="4" name="Group 20"/>
          <p:cNvGrpSpPr>
            <a:grpSpLocks/>
          </p:cNvGrpSpPr>
          <p:nvPr/>
        </p:nvGrpSpPr>
        <p:grpSpPr bwMode="auto">
          <a:xfrm>
            <a:off x="3992564" y="1804987"/>
            <a:ext cx="3348037" cy="290151"/>
            <a:chOff x="3752854" y="2419349"/>
            <a:chExt cx="3348037" cy="386070"/>
          </a:xfrm>
        </p:grpSpPr>
        <p:sp>
          <p:nvSpPr>
            <p:cNvPr id="12" name="Rounded Rectangle 11"/>
            <p:cNvSpPr/>
            <p:nvPr/>
          </p:nvSpPr>
          <p:spPr bwMode="auto">
            <a:xfrm>
              <a:off x="3752854" y="2419349"/>
              <a:ext cx="604838" cy="386070"/>
            </a:xfrm>
            <a:prstGeom prst="roundRect">
              <a:avLst/>
            </a:prstGeom>
            <a:solidFill>
              <a:srgbClr val="92D050"/>
            </a:solidFill>
            <a:ln>
              <a:headEnd type="none" w="med" len="med"/>
              <a:tailEnd type="triangle" w="med" len="med"/>
            </a:ln>
            <a:effectLst>
              <a:innerShdw blurRad="63500" dist="50800" dir="18900000">
                <a:prstClr val="black">
                  <a:alpha val="50000"/>
                </a:prstClr>
              </a:innerShdw>
            </a:effectLst>
          </p:spPr>
          <p:style>
            <a:lnRef idx="2">
              <a:schemeClr val="dk1"/>
            </a:lnRef>
            <a:fillRef idx="1">
              <a:schemeClr val="lt1"/>
            </a:fillRef>
            <a:effectRef idx="0">
              <a:schemeClr val="dk1"/>
            </a:effectRef>
            <a:fontRef idx="minor">
              <a:schemeClr val="dk1"/>
            </a:fontRef>
          </p:style>
          <p:txBody>
            <a:bodyPr lIns="92075" tIns="46038" rIns="92075" bIns="46038">
              <a:spAutoFit/>
            </a:bodyPr>
            <a:lstStyle/>
            <a:p>
              <a:pPr marL="119063" indent="-119063">
                <a:defRPr/>
              </a:pPr>
              <a:r>
                <a:rPr lang="en-US" sz="1200" dirty="0">
                  <a:solidFill>
                    <a:schemeClr val="tx1"/>
                  </a:solidFill>
                </a:rPr>
                <a:t>P1</a:t>
              </a:r>
            </a:p>
          </p:txBody>
        </p:sp>
        <p:sp>
          <p:nvSpPr>
            <p:cNvPr id="14" name="Rounded Rectangle 13"/>
            <p:cNvSpPr/>
            <p:nvPr/>
          </p:nvSpPr>
          <p:spPr bwMode="auto">
            <a:xfrm>
              <a:off x="4667254" y="2419349"/>
              <a:ext cx="604838" cy="386070"/>
            </a:xfrm>
            <a:prstGeom prst="roundRect">
              <a:avLst/>
            </a:prstGeom>
            <a:solidFill>
              <a:srgbClr val="92D050"/>
            </a:solidFill>
            <a:ln>
              <a:headEnd type="none" w="med" len="med"/>
              <a:tailEnd type="triangle" w="med" len="med"/>
            </a:ln>
            <a:effectLst>
              <a:innerShdw blurRad="63500" dist="50800" dir="18900000">
                <a:prstClr val="black">
                  <a:alpha val="50000"/>
                </a:prstClr>
              </a:innerShdw>
            </a:effectLst>
          </p:spPr>
          <p:style>
            <a:lnRef idx="2">
              <a:schemeClr val="dk1"/>
            </a:lnRef>
            <a:fillRef idx="1">
              <a:schemeClr val="lt1"/>
            </a:fillRef>
            <a:effectRef idx="0">
              <a:schemeClr val="dk1"/>
            </a:effectRef>
            <a:fontRef idx="minor">
              <a:schemeClr val="dk1"/>
            </a:fontRef>
          </p:style>
          <p:txBody>
            <a:bodyPr lIns="92075" tIns="46038" rIns="92075" bIns="46038">
              <a:spAutoFit/>
            </a:bodyPr>
            <a:lstStyle/>
            <a:p>
              <a:pPr marL="119063" indent="-119063">
                <a:defRPr/>
              </a:pPr>
              <a:r>
                <a:rPr lang="en-US" sz="1200" dirty="0">
                  <a:solidFill>
                    <a:schemeClr val="tx1"/>
                  </a:solidFill>
                </a:rPr>
                <a:t>P2</a:t>
              </a:r>
            </a:p>
          </p:txBody>
        </p:sp>
        <p:sp>
          <p:nvSpPr>
            <p:cNvPr id="15" name="Rounded Rectangle 14"/>
            <p:cNvSpPr/>
            <p:nvPr/>
          </p:nvSpPr>
          <p:spPr bwMode="auto">
            <a:xfrm>
              <a:off x="5581654" y="2419349"/>
              <a:ext cx="604838" cy="386070"/>
            </a:xfrm>
            <a:prstGeom prst="roundRect">
              <a:avLst/>
            </a:prstGeom>
            <a:solidFill>
              <a:srgbClr val="92D050"/>
            </a:solidFill>
            <a:ln>
              <a:headEnd type="none" w="med" len="med"/>
              <a:tailEnd type="triangle" w="med" len="med"/>
            </a:ln>
            <a:effectLst>
              <a:innerShdw blurRad="63500" dist="50800" dir="18900000">
                <a:prstClr val="black">
                  <a:alpha val="50000"/>
                </a:prstClr>
              </a:innerShdw>
            </a:effectLst>
          </p:spPr>
          <p:style>
            <a:lnRef idx="2">
              <a:schemeClr val="dk1"/>
            </a:lnRef>
            <a:fillRef idx="1">
              <a:schemeClr val="lt1"/>
            </a:fillRef>
            <a:effectRef idx="0">
              <a:schemeClr val="dk1"/>
            </a:effectRef>
            <a:fontRef idx="minor">
              <a:schemeClr val="dk1"/>
            </a:fontRef>
          </p:style>
          <p:txBody>
            <a:bodyPr lIns="92075" tIns="46038" rIns="92075" bIns="46038">
              <a:spAutoFit/>
            </a:bodyPr>
            <a:lstStyle/>
            <a:p>
              <a:pPr marL="119063" indent="-119063">
                <a:defRPr/>
              </a:pPr>
              <a:r>
                <a:rPr lang="en-US" sz="1200" dirty="0">
                  <a:solidFill>
                    <a:schemeClr val="tx1"/>
                  </a:solidFill>
                </a:rPr>
                <a:t>P3</a:t>
              </a:r>
            </a:p>
          </p:txBody>
        </p:sp>
        <p:sp>
          <p:nvSpPr>
            <p:cNvPr id="16" name="Rounded Rectangle 15"/>
            <p:cNvSpPr/>
            <p:nvPr/>
          </p:nvSpPr>
          <p:spPr bwMode="auto">
            <a:xfrm>
              <a:off x="6496053" y="2419349"/>
              <a:ext cx="604838" cy="386070"/>
            </a:xfrm>
            <a:prstGeom prst="roundRect">
              <a:avLst/>
            </a:prstGeom>
            <a:solidFill>
              <a:srgbClr val="92D050"/>
            </a:solidFill>
            <a:ln>
              <a:headEnd type="none" w="med" len="med"/>
              <a:tailEnd type="triangle" w="med" len="med"/>
            </a:ln>
            <a:effectLst>
              <a:innerShdw blurRad="63500" dist="50800" dir="18900000">
                <a:prstClr val="black">
                  <a:alpha val="50000"/>
                </a:prstClr>
              </a:innerShdw>
            </a:effectLst>
          </p:spPr>
          <p:style>
            <a:lnRef idx="2">
              <a:schemeClr val="dk1"/>
            </a:lnRef>
            <a:fillRef idx="1">
              <a:schemeClr val="lt1"/>
            </a:fillRef>
            <a:effectRef idx="0">
              <a:schemeClr val="dk1"/>
            </a:effectRef>
            <a:fontRef idx="minor">
              <a:schemeClr val="dk1"/>
            </a:fontRef>
          </p:style>
          <p:txBody>
            <a:bodyPr lIns="92075" tIns="46038" rIns="92075" bIns="46038">
              <a:spAutoFit/>
            </a:bodyPr>
            <a:lstStyle/>
            <a:p>
              <a:pPr marL="119063" indent="-119063">
                <a:defRPr/>
              </a:pPr>
              <a:r>
                <a:rPr lang="en-US" sz="1200" dirty="0">
                  <a:solidFill>
                    <a:schemeClr val="tx1"/>
                  </a:solidFill>
                </a:rPr>
                <a:t>P4</a:t>
              </a:r>
            </a:p>
          </p:txBody>
        </p:sp>
      </p:grpSp>
      <p:cxnSp>
        <p:nvCxnSpPr>
          <p:cNvPr id="35852" name="Straight Connector 30"/>
          <p:cNvCxnSpPr>
            <a:cxnSpLocks noChangeShapeType="1"/>
          </p:cNvCxnSpPr>
          <p:nvPr/>
        </p:nvCxnSpPr>
        <p:spPr bwMode="auto">
          <a:xfrm>
            <a:off x="5634038" y="1464469"/>
            <a:ext cx="914400" cy="685800"/>
          </a:xfrm>
          <a:prstGeom prst="line">
            <a:avLst/>
          </a:prstGeom>
          <a:noFill/>
          <a:ln w="9525">
            <a:noFill/>
            <a:round/>
            <a:headEnd/>
            <a:tailEnd type="triangle" w="med" len="med"/>
          </a:ln>
        </p:spPr>
      </p:cxnSp>
      <p:sp>
        <p:nvSpPr>
          <p:cNvPr id="20" name="Rounded Rectangle 19"/>
          <p:cNvSpPr/>
          <p:nvPr/>
        </p:nvSpPr>
        <p:spPr bwMode="auto">
          <a:xfrm>
            <a:off x="6434211" y="3825847"/>
            <a:ext cx="604838" cy="290151"/>
          </a:xfrm>
          <a:prstGeom prst="roundRect">
            <a:avLst/>
          </a:prstGeom>
          <a:solidFill>
            <a:srgbClr val="00B0F0"/>
          </a:solidFill>
          <a:ln>
            <a:headEnd type="none" w="med" len="med"/>
            <a:tailEnd type="triangle" w="med" len="med"/>
          </a:ln>
          <a:effectLst>
            <a:innerShdw blurRad="63500" dist="50800" dir="18900000">
              <a:prstClr val="black">
                <a:alpha val="50000"/>
              </a:prstClr>
            </a:innerShdw>
          </a:effectLst>
        </p:spPr>
        <p:style>
          <a:lnRef idx="2">
            <a:schemeClr val="dk1"/>
          </a:lnRef>
          <a:fillRef idx="1">
            <a:schemeClr val="lt1"/>
          </a:fillRef>
          <a:effectRef idx="0">
            <a:schemeClr val="dk1"/>
          </a:effectRef>
          <a:fontRef idx="minor">
            <a:schemeClr val="dk1"/>
          </a:fontRef>
        </p:style>
        <p:txBody>
          <a:bodyPr lIns="92075" tIns="46038" rIns="92075" bIns="46038">
            <a:spAutoFit/>
          </a:bodyPr>
          <a:lstStyle/>
          <a:p>
            <a:pPr marL="119063" indent="-119063">
              <a:defRPr/>
            </a:pPr>
            <a:r>
              <a:rPr lang="en-US" sz="1200" dirty="0">
                <a:solidFill>
                  <a:schemeClr val="tx1"/>
                </a:solidFill>
              </a:rPr>
              <a:t>P8</a:t>
            </a:r>
          </a:p>
        </p:txBody>
      </p:sp>
      <p:sp>
        <p:nvSpPr>
          <p:cNvPr id="19" name="Rounded Rectangle 18"/>
          <p:cNvSpPr/>
          <p:nvPr/>
        </p:nvSpPr>
        <p:spPr bwMode="auto">
          <a:xfrm>
            <a:off x="5748387" y="3482824"/>
            <a:ext cx="604838" cy="290151"/>
          </a:xfrm>
          <a:prstGeom prst="roundRect">
            <a:avLst/>
          </a:prstGeom>
          <a:solidFill>
            <a:srgbClr val="00B0F0"/>
          </a:solidFill>
          <a:ln>
            <a:headEnd type="none" w="med" len="med"/>
            <a:tailEnd type="triangle" w="med" len="med"/>
          </a:ln>
          <a:effectLst>
            <a:innerShdw blurRad="63500" dist="50800" dir="18900000">
              <a:prstClr val="black">
                <a:alpha val="50000"/>
              </a:prstClr>
            </a:innerShdw>
          </a:effectLst>
        </p:spPr>
        <p:style>
          <a:lnRef idx="2">
            <a:schemeClr val="dk1"/>
          </a:lnRef>
          <a:fillRef idx="1">
            <a:schemeClr val="lt1"/>
          </a:fillRef>
          <a:effectRef idx="0">
            <a:schemeClr val="dk1"/>
          </a:effectRef>
          <a:fontRef idx="minor">
            <a:schemeClr val="dk1"/>
          </a:fontRef>
        </p:style>
        <p:txBody>
          <a:bodyPr lIns="92075" tIns="46038" rIns="92075" bIns="46038">
            <a:spAutoFit/>
          </a:bodyPr>
          <a:lstStyle/>
          <a:p>
            <a:pPr marL="119063" indent="-119063">
              <a:defRPr/>
            </a:pPr>
            <a:r>
              <a:rPr lang="en-US" sz="1200" dirty="0">
                <a:solidFill>
                  <a:schemeClr val="tx1"/>
                </a:solidFill>
              </a:rPr>
              <a:t>P7</a:t>
            </a:r>
          </a:p>
        </p:txBody>
      </p:sp>
      <p:sp>
        <p:nvSpPr>
          <p:cNvPr id="18" name="Rounded Rectangle 17"/>
          <p:cNvSpPr/>
          <p:nvPr/>
        </p:nvSpPr>
        <p:spPr bwMode="auto">
          <a:xfrm>
            <a:off x="5162579" y="3129085"/>
            <a:ext cx="604838" cy="290151"/>
          </a:xfrm>
          <a:prstGeom prst="roundRect">
            <a:avLst/>
          </a:prstGeom>
          <a:solidFill>
            <a:srgbClr val="00B0F0"/>
          </a:solidFill>
          <a:ln>
            <a:headEnd type="none" w="med" len="med"/>
            <a:tailEnd type="triangle" w="med" len="med"/>
          </a:ln>
          <a:effectLst>
            <a:innerShdw blurRad="63500" dist="50800" dir="18900000">
              <a:prstClr val="black">
                <a:alpha val="50000"/>
              </a:prstClr>
            </a:innerShdw>
          </a:effectLst>
        </p:spPr>
        <p:style>
          <a:lnRef idx="2">
            <a:schemeClr val="dk1"/>
          </a:lnRef>
          <a:fillRef idx="1">
            <a:schemeClr val="lt1"/>
          </a:fillRef>
          <a:effectRef idx="0">
            <a:schemeClr val="dk1"/>
          </a:effectRef>
          <a:fontRef idx="minor">
            <a:schemeClr val="dk1"/>
          </a:fontRef>
        </p:style>
        <p:txBody>
          <a:bodyPr lIns="92075" tIns="46038" rIns="92075" bIns="46038">
            <a:spAutoFit/>
          </a:bodyPr>
          <a:lstStyle/>
          <a:p>
            <a:pPr marL="119063" indent="-119063">
              <a:defRPr/>
            </a:pPr>
            <a:r>
              <a:rPr lang="en-US" sz="1200" dirty="0">
                <a:solidFill>
                  <a:schemeClr val="tx1"/>
                </a:solidFill>
              </a:rPr>
              <a:t>P6</a:t>
            </a:r>
          </a:p>
        </p:txBody>
      </p:sp>
      <p:sp>
        <p:nvSpPr>
          <p:cNvPr id="17" name="Rounded Rectangle 16"/>
          <p:cNvSpPr/>
          <p:nvPr/>
        </p:nvSpPr>
        <p:spPr bwMode="auto">
          <a:xfrm>
            <a:off x="4476755" y="2786063"/>
            <a:ext cx="604838" cy="290151"/>
          </a:xfrm>
          <a:prstGeom prst="roundRect">
            <a:avLst/>
          </a:prstGeom>
          <a:solidFill>
            <a:srgbClr val="00B0F0"/>
          </a:solidFill>
          <a:ln>
            <a:headEnd type="none" w="med" len="med"/>
            <a:tailEnd type="triangle" w="med" len="med"/>
          </a:ln>
          <a:effectLst>
            <a:innerShdw blurRad="63500" dist="50800" dir="18900000">
              <a:prstClr val="black">
                <a:alpha val="50000"/>
              </a:prstClr>
            </a:innerShdw>
          </a:effectLst>
        </p:spPr>
        <p:style>
          <a:lnRef idx="2">
            <a:schemeClr val="dk1"/>
          </a:lnRef>
          <a:fillRef idx="1">
            <a:schemeClr val="lt1"/>
          </a:fillRef>
          <a:effectRef idx="0">
            <a:schemeClr val="dk1"/>
          </a:effectRef>
          <a:fontRef idx="minor">
            <a:schemeClr val="dk1"/>
          </a:fontRef>
        </p:style>
        <p:txBody>
          <a:bodyPr lIns="92075" tIns="46038" rIns="92075" bIns="46038">
            <a:spAutoFit/>
          </a:bodyPr>
          <a:lstStyle/>
          <a:p>
            <a:pPr marL="119063" indent="-119063">
              <a:defRPr/>
            </a:pPr>
            <a:r>
              <a:rPr lang="en-US" sz="1200" dirty="0">
                <a:solidFill>
                  <a:schemeClr val="tx1"/>
                </a:solidFill>
              </a:rPr>
              <a:t>P5</a:t>
            </a:r>
          </a:p>
        </p:txBody>
      </p:sp>
      <p:sp>
        <p:nvSpPr>
          <p:cNvPr id="38" name="Title 37"/>
          <p:cNvSpPr>
            <a:spLocks noGrp="1"/>
          </p:cNvSpPr>
          <p:nvPr>
            <p:ph type="title"/>
          </p:nvPr>
        </p:nvSpPr>
        <p:spPr/>
        <p:txBody>
          <a:bodyPr/>
          <a:lstStyle/>
          <a:p>
            <a:r>
              <a:rPr lang="en-US" dirty="0" smtClean="0"/>
              <a:t>How Parallel Execution works</a:t>
            </a:r>
            <a:endParaRPr lang="en-US" dirty="0"/>
          </a:p>
        </p:txBody>
      </p:sp>
      <p:sp>
        <p:nvSpPr>
          <p:cNvPr id="41" name="AutoShape 362"/>
          <p:cNvSpPr>
            <a:spLocks noChangeArrowheads="1"/>
          </p:cNvSpPr>
          <p:nvPr/>
        </p:nvSpPr>
        <p:spPr bwMode="auto">
          <a:xfrm>
            <a:off x="116840" y="1074420"/>
            <a:ext cx="3390900" cy="1143793"/>
          </a:xfrm>
          <a:prstGeom prst="roundRect">
            <a:avLst>
              <a:gd name="adj" fmla="val 16667"/>
            </a:avLst>
          </a:prstGeom>
          <a:solidFill>
            <a:schemeClr val="bg1"/>
          </a:solidFill>
          <a:ln w="9525" algn="ctr">
            <a:noFill/>
            <a:round/>
            <a:headEnd/>
            <a:tailEnd/>
          </a:ln>
          <a:scene3d>
            <a:camera prst="orthographicFront"/>
            <a:lightRig rig="threePt" dir="t"/>
          </a:scene3d>
          <a:sp3d>
            <a:bevelT/>
          </a:sp3d>
        </p:spPr>
        <p:txBody>
          <a:bodyPr/>
          <a:lstStyle/>
          <a:p>
            <a:pPr algn="l">
              <a:defRPr/>
            </a:pPr>
            <a:r>
              <a:rPr lang="en-US" sz="1800" b="0" dirty="0">
                <a:latin typeface="Arial"/>
                <a:ea typeface="+mn-ea"/>
                <a:cs typeface="Arial"/>
              </a:rPr>
              <a:t>SELECT</a:t>
            </a:r>
            <a:r>
              <a:rPr lang="en-US" sz="1800" b="0" dirty="0" smtClean="0">
                <a:latin typeface="Arial"/>
                <a:ea typeface="+mn-ea"/>
                <a:cs typeface="Arial"/>
              </a:rPr>
              <a:t> ………..</a:t>
            </a:r>
          </a:p>
          <a:p>
            <a:pPr algn="l">
              <a:defRPr/>
            </a:pPr>
            <a:r>
              <a:rPr lang="en-US" sz="1800" b="0" dirty="0">
                <a:latin typeface="Arial"/>
                <a:ea typeface="+mn-ea"/>
                <a:cs typeface="Arial"/>
              </a:rPr>
              <a:t>FROM sales s, customers c</a:t>
            </a:r>
          </a:p>
          <a:p>
            <a:pPr algn="l">
              <a:defRPr/>
            </a:pPr>
            <a:r>
              <a:rPr lang="en-US" sz="1800" b="0" dirty="0">
                <a:latin typeface="Arial"/>
                <a:ea typeface="+mn-ea"/>
                <a:cs typeface="Arial"/>
              </a:rPr>
              <a:t>WHERE </a:t>
            </a:r>
            <a:r>
              <a:rPr lang="en-US" sz="1800" b="0" dirty="0" err="1">
                <a:latin typeface="Arial"/>
                <a:ea typeface="+mn-ea"/>
                <a:cs typeface="Arial"/>
              </a:rPr>
              <a:t>s.cust_id</a:t>
            </a:r>
            <a:r>
              <a:rPr lang="en-US" sz="1800" b="0" dirty="0">
                <a:latin typeface="Arial"/>
                <a:ea typeface="+mn-ea"/>
                <a:cs typeface="Arial"/>
              </a:rPr>
              <a:t> = </a:t>
            </a:r>
            <a:r>
              <a:rPr lang="en-US" sz="1800" b="0" dirty="0" err="1">
                <a:latin typeface="Arial"/>
                <a:ea typeface="+mn-ea"/>
                <a:cs typeface="Arial"/>
              </a:rPr>
              <a:t>c.cust_id</a:t>
            </a:r>
            <a:r>
              <a:rPr lang="en-US" sz="1800" b="0" dirty="0">
                <a:solidFill>
                  <a:srgbClr val="000000"/>
                </a:solidFill>
                <a:latin typeface="Arial"/>
                <a:ea typeface="+mn-ea"/>
                <a:cs typeface="Arial"/>
              </a:rPr>
              <a:t>;</a:t>
            </a:r>
          </a:p>
        </p:txBody>
      </p:sp>
      <p:sp>
        <p:nvSpPr>
          <p:cNvPr id="45" name="Rounded Rectangle 44"/>
          <p:cNvSpPr/>
          <p:nvPr/>
        </p:nvSpPr>
        <p:spPr bwMode="auto">
          <a:xfrm>
            <a:off x="5035546" y="976709"/>
            <a:ext cx="1371600" cy="474032"/>
          </a:xfrm>
          <a:prstGeom prst="roundRect">
            <a:avLst/>
          </a:prstGeom>
          <a:ln>
            <a:headEnd type="none" w="med" len="med"/>
            <a:tailEnd type="triangle" w="med" len="med"/>
          </a:ln>
        </p:spPr>
        <p:style>
          <a:lnRef idx="1">
            <a:schemeClr val="accent2"/>
          </a:lnRef>
          <a:fillRef idx="2">
            <a:schemeClr val="accent2"/>
          </a:fillRef>
          <a:effectRef idx="1">
            <a:schemeClr val="accent2"/>
          </a:effectRef>
          <a:fontRef idx="minor">
            <a:schemeClr val="dk1"/>
          </a:fontRef>
        </p:style>
        <p:txBody>
          <a:bodyPr lIns="92075" tIns="46038" rIns="92075" bIns="46038">
            <a:spAutoFit/>
          </a:bodyPr>
          <a:lstStyle/>
          <a:p>
            <a:pPr marL="119063" indent="-119063">
              <a:defRPr/>
            </a:pPr>
            <a:r>
              <a:rPr lang="en-US" sz="1200" dirty="0">
                <a:solidFill>
                  <a:schemeClr val="tx1"/>
                </a:solidFill>
              </a:rPr>
              <a:t>Query coordinator</a:t>
            </a:r>
          </a:p>
        </p:txBody>
      </p:sp>
      <p:sp>
        <p:nvSpPr>
          <p:cNvPr id="35" name="AutoShape 1044"/>
          <p:cNvSpPr>
            <a:spLocks noChangeAspect="1" noChangeArrowheads="1"/>
          </p:cNvSpPr>
          <p:nvPr/>
        </p:nvSpPr>
        <p:spPr bwMode="auto">
          <a:xfrm>
            <a:off x="7467600" y="2407920"/>
            <a:ext cx="1638300" cy="2186939"/>
          </a:xfrm>
          <a:prstGeom prst="roundRect">
            <a:avLst>
              <a:gd name="adj" fmla="val 16667"/>
            </a:avLst>
          </a:prstGeom>
          <a:solidFill>
            <a:srgbClr val="C0C0C0"/>
          </a:solidFill>
          <a:ln w="9525">
            <a:solidFill>
              <a:schemeClr val="tx1"/>
            </a:solidFill>
            <a:round/>
            <a:headEnd/>
            <a:tailEnd/>
          </a:ln>
          <a:effectLst>
            <a:glow rad="63500">
              <a:schemeClr val="accent3">
                <a:alpha val="75000"/>
              </a:schemeClr>
            </a:glow>
          </a:effectLst>
          <a:scene3d>
            <a:camera prst="orthographicFront"/>
            <a:lightRig rig="threePt" dir="t"/>
          </a:scene3d>
          <a:sp3d>
            <a:bevelT/>
          </a:sp3d>
        </p:spPr>
        <p:txBody>
          <a:bodyPr wrap="none" anchor="ctr">
            <a:prstTxWarp prst="textNoShape">
              <a:avLst/>
            </a:prstTxWarp>
          </a:bodyPr>
          <a:lstStyle/>
          <a:p>
            <a:pPr>
              <a:buClr>
                <a:srgbClr val="FD0000"/>
              </a:buClr>
              <a:defRPr/>
            </a:pPr>
            <a:r>
              <a:rPr lang="en-US" sz="1600" dirty="0" smtClean="0">
                <a:solidFill>
                  <a:schemeClr val="tx2"/>
                </a:solidFill>
              </a:rPr>
              <a:t>Sales Table</a:t>
            </a:r>
          </a:p>
          <a:p>
            <a:pPr>
              <a:buClr>
                <a:srgbClr val="FD0000"/>
              </a:buClr>
              <a:defRPr/>
            </a:pPr>
            <a:endParaRPr lang="en-US" sz="1600" dirty="0">
              <a:solidFill>
                <a:srgbClr val="FFFFFF"/>
              </a:solidFill>
            </a:endParaRPr>
          </a:p>
        </p:txBody>
      </p:sp>
      <p:sp>
        <p:nvSpPr>
          <p:cNvPr id="36" name="AutoShape 1044"/>
          <p:cNvSpPr>
            <a:spLocks noChangeAspect="1" noChangeArrowheads="1"/>
          </p:cNvSpPr>
          <p:nvPr/>
        </p:nvSpPr>
        <p:spPr bwMode="auto">
          <a:xfrm>
            <a:off x="2979420" y="2567940"/>
            <a:ext cx="1272540" cy="1821179"/>
          </a:xfrm>
          <a:prstGeom prst="roundRect">
            <a:avLst>
              <a:gd name="adj" fmla="val 16667"/>
            </a:avLst>
          </a:prstGeom>
          <a:solidFill>
            <a:srgbClr val="C0C0C0"/>
          </a:solidFill>
          <a:ln w="9525">
            <a:solidFill>
              <a:schemeClr val="tx1"/>
            </a:solidFill>
            <a:round/>
            <a:headEnd/>
            <a:tailEnd/>
          </a:ln>
          <a:effectLst>
            <a:glow rad="63500">
              <a:schemeClr val="accent3">
                <a:alpha val="75000"/>
              </a:schemeClr>
            </a:glow>
          </a:effectLst>
          <a:scene3d>
            <a:camera prst="orthographicFront"/>
            <a:lightRig rig="threePt" dir="t"/>
          </a:scene3d>
          <a:sp3d>
            <a:bevelT/>
          </a:sp3d>
        </p:spPr>
        <p:txBody>
          <a:bodyPr wrap="none" anchor="ctr">
            <a:prstTxWarp prst="textNoShape">
              <a:avLst/>
            </a:prstTxWarp>
          </a:bodyPr>
          <a:lstStyle/>
          <a:p>
            <a:pPr>
              <a:buClr>
                <a:srgbClr val="FD0000"/>
              </a:buClr>
              <a:defRPr/>
            </a:pPr>
            <a:r>
              <a:rPr lang="en-US" sz="1600" dirty="0" smtClean="0">
                <a:solidFill>
                  <a:schemeClr val="tx2"/>
                </a:solidFill>
              </a:rPr>
              <a:t>Customers </a:t>
            </a:r>
            <a:br>
              <a:rPr lang="en-US" sz="1600" dirty="0" smtClean="0">
                <a:solidFill>
                  <a:schemeClr val="tx2"/>
                </a:solidFill>
              </a:rPr>
            </a:br>
            <a:r>
              <a:rPr lang="en-US" sz="1600" dirty="0" smtClean="0">
                <a:solidFill>
                  <a:schemeClr val="tx2"/>
                </a:solidFill>
              </a:rPr>
              <a:t>Table</a:t>
            </a:r>
          </a:p>
          <a:p>
            <a:pPr>
              <a:buClr>
                <a:srgbClr val="FD0000"/>
              </a:buClr>
              <a:defRPr/>
            </a:pPr>
            <a:endParaRPr lang="en-US" sz="1600" dirty="0">
              <a:solidFill>
                <a:srgbClr val="FFFFFF"/>
              </a:solidFill>
            </a:endParaRPr>
          </a:p>
        </p:txBody>
      </p:sp>
      <p:sp>
        <p:nvSpPr>
          <p:cNvPr id="37" name="TextBox 73"/>
          <p:cNvSpPr txBox="1">
            <a:spLocks noChangeArrowheads="1"/>
          </p:cNvSpPr>
          <p:nvPr/>
        </p:nvSpPr>
        <p:spPr bwMode="auto">
          <a:xfrm>
            <a:off x="7073900" y="390128"/>
            <a:ext cx="2032000" cy="1453218"/>
          </a:xfrm>
          <a:prstGeom prst="rect">
            <a:avLst/>
          </a:prstGeom>
          <a:noFill/>
          <a:ln w="9525">
            <a:noFill/>
            <a:miter lim="800000"/>
            <a:headEnd/>
            <a:tailEnd/>
          </a:ln>
        </p:spPr>
        <p:txBody>
          <a:bodyPr>
            <a:prstTxWarp prst="textNoShape">
              <a:avLst/>
            </a:prstTxWarp>
            <a:spAutoFit/>
          </a:bodyPr>
          <a:lstStyle/>
          <a:p>
            <a:pPr algn="l"/>
            <a:r>
              <a:rPr lang="en-US" sz="1400" dirty="0">
                <a:solidFill>
                  <a:schemeClr val="tx2"/>
                </a:solidFill>
              </a:rPr>
              <a:t>Once the consumers receive the rows from the sales table they  begin to do the join. Once completed they return the results to the QC</a:t>
            </a:r>
          </a:p>
        </p:txBody>
      </p:sp>
      <p:grpSp>
        <p:nvGrpSpPr>
          <p:cNvPr id="46" name="Group 56"/>
          <p:cNvGrpSpPr>
            <a:grpSpLocks/>
          </p:cNvGrpSpPr>
          <p:nvPr/>
        </p:nvGrpSpPr>
        <p:grpSpPr bwMode="auto">
          <a:xfrm>
            <a:off x="4368800" y="1416050"/>
            <a:ext cx="2540000" cy="385763"/>
            <a:chOff x="3962400" y="1905000"/>
            <a:chExt cx="2540000" cy="514350"/>
          </a:xfrm>
        </p:grpSpPr>
        <p:cxnSp>
          <p:nvCxnSpPr>
            <p:cNvPr id="47" name="Straight Connector 46"/>
            <p:cNvCxnSpPr/>
            <p:nvPr/>
          </p:nvCxnSpPr>
          <p:spPr bwMode="auto">
            <a:xfrm flipV="1">
              <a:off x="3962400" y="1943100"/>
              <a:ext cx="673100" cy="469900"/>
            </a:xfrm>
            <a:prstGeom prst="line">
              <a:avLst/>
            </a:prstGeom>
            <a:solidFill>
              <a:schemeClr val="accent2">
                <a:alpha val="50000"/>
              </a:schemeClr>
            </a:solidFill>
            <a:ln w="38100" cap="flat" cmpd="sng" algn="ctr">
              <a:solidFill>
                <a:schemeClr val="bg1">
                  <a:lumMod val="50000"/>
                </a:schemeClr>
              </a:solidFill>
              <a:prstDash val="solid"/>
              <a:round/>
              <a:headEnd type="none" w="med" len="med"/>
              <a:tailEnd type="none" w="med" len="med"/>
            </a:ln>
            <a:effectLst/>
          </p:spPr>
        </p:cxnSp>
        <p:cxnSp>
          <p:nvCxnSpPr>
            <p:cNvPr id="48" name="Straight Connector 47"/>
            <p:cNvCxnSpPr/>
            <p:nvPr/>
          </p:nvCxnSpPr>
          <p:spPr bwMode="auto">
            <a:xfrm rot="5400000" flipH="1" flipV="1">
              <a:off x="4722813" y="2074862"/>
              <a:ext cx="463550" cy="225425"/>
            </a:xfrm>
            <a:prstGeom prst="line">
              <a:avLst/>
            </a:prstGeom>
            <a:solidFill>
              <a:schemeClr val="accent2">
                <a:alpha val="50000"/>
              </a:schemeClr>
            </a:solidFill>
            <a:ln w="38100" cap="flat" cmpd="sng" algn="ctr">
              <a:solidFill>
                <a:schemeClr val="bg1">
                  <a:lumMod val="50000"/>
                </a:schemeClr>
              </a:solidFill>
              <a:prstDash val="solid"/>
              <a:round/>
              <a:headEnd type="none" w="med" len="med"/>
              <a:tailEnd type="none" w="med" len="med"/>
            </a:ln>
            <a:effectLst/>
          </p:spPr>
        </p:cxnSp>
        <p:cxnSp>
          <p:nvCxnSpPr>
            <p:cNvPr id="49" name="Straight Connector 48"/>
            <p:cNvCxnSpPr/>
            <p:nvPr/>
          </p:nvCxnSpPr>
          <p:spPr bwMode="auto">
            <a:xfrm rot="16200000" flipV="1">
              <a:off x="5408613" y="2071687"/>
              <a:ext cx="450850" cy="244475"/>
            </a:xfrm>
            <a:prstGeom prst="line">
              <a:avLst/>
            </a:prstGeom>
            <a:solidFill>
              <a:schemeClr val="accent2">
                <a:alpha val="50000"/>
              </a:schemeClr>
            </a:solidFill>
            <a:ln w="38100" cap="flat" cmpd="sng" algn="ctr">
              <a:solidFill>
                <a:schemeClr val="bg1">
                  <a:lumMod val="50000"/>
                </a:schemeClr>
              </a:solidFill>
              <a:prstDash val="solid"/>
              <a:round/>
              <a:headEnd type="none" w="med" len="med"/>
              <a:tailEnd type="none" w="med" len="med"/>
            </a:ln>
            <a:effectLst/>
          </p:spPr>
        </p:cxnSp>
        <p:cxnSp>
          <p:nvCxnSpPr>
            <p:cNvPr id="50" name="Straight Connector 49"/>
            <p:cNvCxnSpPr/>
            <p:nvPr/>
          </p:nvCxnSpPr>
          <p:spPr bwMode="auto">
            <a:xfrm rot="10800000">
              <a:off x="5880100" y="1905000"/>
              <a:ext cx="622300" cy="469900"/>
            </a:xfrm>
            <a:prstGeom prst="line">
              <a:avLst/>
            </a:prstGeom>
            <a:solidFill>
              <a:schemeClr val="accent2">
                <a:alpha val="50000"/>
              </a:schemeClr>
            </a:solidFill>
            <a:ln w="38100" cap="flat" cmpd="sng" algn="ctr">
              <a:solidFill>
                <a:schemeClr val="bg1">
                  <a:lumMod val="50000"/>
                </a:schemeClr>
              </a:solidFill>
              <a:prstDash val="solid"/>
              <a:round/>
              <a:headEnd type="none" w="med" len="med"/>
              <a:tailEnd type="none" w="med" len="med"/>
            </a:ln>
            <a:effectLst/>
          </p:spPr>
        </p:cxn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smtClean="0"/>
              <a:t>Identifying parallel execution in a plan</a:t>
            </a:r>
          </a:p>
        </p:txBody>
      </p:sp>
      <p:sp>
        <p:nvSpPr>
          <p:cNvPr id="10" name="Text Placeholder 9"/>
          <p:cNvSpPr>
            <a:spLocks noGrp="1"/>
          </p:cNvSpPr>
          <p:nvPr>
            <p:ph type="body" sz="quarter" idx="13"/>
          </p:nvPr>
        </p:nvSpPr>
        <p:spPr/>
        <p:txBody>
          <a:bodyPr/>
          <a:lstStyle/>
          <a:p>
            <a:endParaRPr lang="en-US"/>
          </a:p>
        </p:txBody>
      </p:sp>
      <p:pic>
        <p:nvPicPr>
          <p:cNvPr id="68611" name="Picture 4" descr="C:\dw_in_a_box\Best_practices\Best_practices_training\North_America_training\images\dynamic_sampling_plan.bmp"/>
          <p:cNvPicPr>
            <a:picLocks noChangeAspect="1" noChangeArrowheads="1"/>
          </p:cNvPicPr>
          <p:nvPr/>
        </p:nvPicPr>
        <p:blipFill>
          <a:blip r:embed="rId2" cstate="print"/>
          <a:srcRect/>
          <a:stretch>
            <a:fillRect/>
          </a:stretch>
        </p:blipFill>
        <p:spPr bwMode="auto">
          <a:xfrm>
            <a:off x="472440" y="939640"/>
            <a:ext cx="8285480" cy="3365977"/>
          </a:xfrm>
          <a:prstGeom prst="rect">
            <a:avLst/>
          </a:prstGeom>
          <a:noFill/>
          <a:ln w="9525">
            <a:noFill/>
            <a:miter lim="800000"/>
            <a:headEnd/>
            <a:tailEnd/>
          </a:ln>
          <a:effectLst>
            <a:outerShdw blurRad="50800" dist="38100" dir="2700000" algn="br">
              <a:srgbClr val="000000">
                <a:alpha val="43000"/>
              </a:srgbClr>
            </a:outerShdw>
          </a:effectLst>
        </p:spPr>
      </p:pic>
      <p:sp>
        <p:nvSpPr>
          <p:cNvPr id="205832" name="Text Box 8"/>
          <p:cNvSpPr txBox="1">
            <a:spLocks noChangeArrowheads="1"/>
          </p:cNvSpPr>
          <p:nvPr/>
        </p:nvSpPr>
        <p:spPr bwMode="auto">
          <a:xfrm>
            <a:off x="279400" y="4349750"/>
            <a:ext cx="8991600" cy="663388"/>
          </a:xfrm>
          <a:prstGeom prst="rect">
            <a:avLst/>
          </a:prstGeom>
          <a:noFill/>
          <a:ln w="9525">
            <a:noFill/>
            <a:miter lim="800000"/>
            <a:headEnd/>
            <a:tailEnd/>
          </a:ln>
        </p:spPr>
        <p:txBody>
          <a:bodyPr lIns="92075" tIns="46038" rIns="92075" bIns="46038">
            <a:spAutoFit/>
          </a:bodyPr>
          <a:lstStyle/>
          <a:p>
            <a:pPr algn="l">
              <a:buClr>
                <a:srgbClr val="FD0000"/>
              </a:buClr>
            </a:pPr>
            <a:r>
              <a:rPr lang="en-US" sz="1600" b="0" dirty="0" smtClean="0">
                <a:solidFill>
                  <a:srgbClr val="000000"/>
                </a:solidFill>
                <a:ea typeface="ＭＳ Ｐゴシック" pitchFamily="-108" charset="-128"/>
              </a:rPr>
              <a:t>If lines begins with the letter S you are running Serial check DOP for each table &amp; index used</a:t>
            </a:r>
          </a:p>
          <a:p>
            <a:pPr algn="l">
              <a:buClr>
                <a:srgbClr val="FD0000"/>
              </a:buClr>
            </a:pPr>
            <a:endParaRPr lang="en-US" sz="1600" b="0" dirty="0" smtClean="0">
              <a:solidFill>
                <a:srgbClr val="000000"/>
              </a:solidFill>
              <a:ea typeface="ＭＳ Ｐゴシック" pitchFamily="-108" charset="-128"/>
            </a:endParaRPr>
          </a:p>
        </p:txBody>
      </p:sp>
      <p:sp>
        <p:nvSpPr>
          <p:cNvPr id="68613" name="Rectangle 14"/>
          <p:cNvSpPr>
            <a:spLocks noChangeArrowheads="1"/>
          </p:cNvSpPr>
          <p:nvPr/>
        </p:nvSpPr>
        <p:spPr bwMode="auto">
          <a:xfrm>
            <a:off x="4478994" y="2455069"/>
            <a:ext cx="186013" cy="314574"/>
          </a:xfrm>
          <a:prstGeom prst="rect">
            <a:avLst/>
          </a:prstGeom>
          <a:noFill/>
          <a:ln w="9525">
            <a:noFill/>
            <a:miter lim="800000"/>
            <a:headEnd/>
            <a:tailEnd/>
          </a:ln>
        </p:spPr>
        <p:txBody>
          <a:bodyPr wrap="none" lIns="92075" tIns="46038" rIns="92075" bIns="46038">
            <a:spAutoFit/>
          </a:bodyPr>
          <a:lstStyle/>
          <a:p>
            <a:pPr>
              <a:buClr>
                <a:srgbClr val="FD0000"/>
              </a:buClr>
            </a:pPr>
            <a:endParaRPr lang="en-US" sz="1600" smtClean="0">
              <a:solidFill>
                <a:srgbClr val="FFFFFF"/>
              </a:solidFill>
              <a:ea typeface="ＭＳ Ｐゴシック" pitchFamily="-108" charset="-128"/>
            </a:endParaRPr>
          </a:p>
        </p:txBody>
      </p:sp>
      <p:grpSp>
        <p:nvGrpSpPr>
          <p:cNvPr id="13" name="Group 8"/>
          <p:cNvGrpSpPr>
            <a:grpSpLocks/>
          </p:cNvGrpSpPr>
          <p:nvPr/>
        </p:nvGrpSpPr>
        <p:grpSpPr bwMode="auto">
          <a:xfrm>
            <a:off x="5325747" y="1074421"/>
            <a:ext cx="3497263" cy="3212306"/>
            <a:chOff x="3446" y="672"/>
            <a:chExt cx="2203" cy="2698"/>
          </a:xfrm>
        </p:grpSpPr>
        <p:sp>
          <p:nvSpPr>
            <p:cNvPr id="14" name="Rectangle 4"/>
            <p:cNvSpPr>
              <a:spLocks noChangeArrowheads="1"/>
            </p:cNvSpPr>
            <p:nvPr/>
          </p:nvSpPr>
          <p:spPr bwMode="auto">
            <a:xfrm>
              <a:off x="4896" y="672"/>
              <a:ext cx="288" cy="2035"/>
            </a:xfrm>
            <a:prstGeom prst="rect">
              <a:avLst/>
            </a:prstGeom>
            <a:noFill/>
            <a:ln w="28575">
              <a:solidFill>
                <a:schemeClr val="accent1"/>
              </a:solidFill>
              <a:miter lim="800000"/>
              <a:headEnd/>
              <a:tailEnd/>
            </a:ln>
          </p:spPr>
          <p:txBody>
            <a:bodyPr wrap="none" anchor="ctr"/>
            <a:lstStyle/>
            <a:p>
              <a:pPr>
                <a:buClr>
                  <a:srgbClr val="FD0000"/>
                </a:buClr>
              </a:pPr>
              <a:endParaRPr lang="en-US" sz="1600" smtClean="0">
                <a:solidFill>
                  <a:srgbClr val="FFFFFF"/>
                </a:solidFill>
                <a:ea typeface="ＭＳ Ｐゴシック" pitchFamily="-108" charset="-128"/>
              </a:endParaRPr>
            </a:p>
          </p:txBody>
        </p:sp>
        <p:sp>
          <p:nvSpPr>
            <p:cNvPr id="15" name="Text Box 5"/>
            <p:cNvSpPr txBox="1">
              <a:spLocks noChangeArrowheads="1"/>
            </p:cNvSpPr>
            <p:nvPr/>
          </p:nvSpPr>
          <p:spPr bwMode="auto">
            <a:xfrm>
              <a:off x="3446" y="2765"/>
              <a:ext cx="2203" cy="605"/>
            </a:xfrm>
            <a:prstGeom prst="rect">
              <a:avLst/>
            </a:prstGeom>
            <a:noFill/>
            <a:ln w="9525">
              <a:noFill/>
              <a:miter lim="800000"/>
              <a:headEnd/>
              <a:tailEnd/>
            </a:ln>
          </p:spPr>
          <p:txBody>
            <a:bodyPr wrap="square">
              <a:spAutoFit/>
            </a:bodyPr>
            <a:lstStyle/>
            <a:p>
              <a:pPr algn="l">
                <a:lnSpc>
                  <a:spcPct val="85000"/>
                </a:lnSpc>
                <a:buClrTx/>
              </a:pPr>
              <a:r>
                <a:rPr lang="en-US" sz="1600" dirty="0" smtClean="0">
                  <a:solidFill>
                    <a:schemeClr val="tx2"/>
                  </a:solidFill>
                  <a:ea typeface="ＭＳ Ｐゴシック" pitchFamily="-108" charset="-128"/>
                </a:rPr>
                <a:t>IN-OUT column shows which step is run in parallel and if it is a single parallel server set or not</a:t>
              </a:r>
            </a:p>
          </p:txBody>
        </p:sp>
        <p:cxnSp>
          <p:nvCxnSpPr>
            <p:cNvPr id="16" name="AutoShape 6"/>
            <p:cNvCxnSpPr>
              <a:cxnSpLocks noChangeShapeType="1"/>
            </p:cNvCxnSpPr>
            <p:nvPr/>
          </p:nvCxnSpPr>
          <p:spPr bwMode="auto">
            <a:xfrm rot="5400000" flipH="1" flipV="1">
              <a:off x="4579" y="2476"/>
              <a:ext cx="186" cy="391"/>
            </a:xfrm>
            <a:prstGeom prst="bentConnector2">
              <a:avLst/>
            </a:prstGeom>
            <a:noFill/>
            <a:ln w="28575">
              <a:solidFill>
                <a:srgbClr val="FF0000"/>
              </a:solidFill>
              <a:miter lim="800000"/>
              <a:headEnd type="none" w="sm" len="sm"/>
              <a:tailEnd type="triangle" w="sm" len="sm"/>
            </a:ln>
          </p:spPr>
        </p:cxn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5832"/>
                                        </p:tgtEl>
                                        <p:attrNameLst>
                                          <p:attrName>style.visibility</p:attrName>
                                        </p:attrNameLst>
                                      </p:cBhvr>
                                      <p:to>
                                        <p:strVal val="visible"/>
                                      </p:to>
                                    </p:set>
                                    <p:animEffect transition="in" filter="wipe(up)">
                                      <p:cBhvr>
                                        <p:cTn id="12" dur="500"/>
                                        <p:tgtEl>
                                          <p:spTgt spid="205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2"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parallel execution in a plan</a:t>
            </a:r>
            <a:endParaRPr lang="en-US" dirty="0"/>
          </a:p>
        </p:txBody>
      </p:sp>
      <p:pic>
        <p:nvPicPr>
          <p:cNvPr id="5" name="Picture 4" descr="parallel noparallel"/>
          <p:cNvPicPr>
            <a:picLocks noChangeAspect="1" noChangeArrowheads="1"/>
          </p:cNvPicPr>
          <p:nvPr/>
        </p:nvPicPr>
        <p:blipFill>
          <a:blip r:embed="rId2" cstate="print"/>
          <a:srcRect/>
          <a:stretch>
            <a:fillRect/>
          </a:stretch>
        </p:blipFill>
        <p:spPr bwMode="auto">
          <a:xfrm>
            <a:off x="1778000" y="1013615"/>
            <a:ext cx="5456554" cy="3608347"/>
          </a:xfrm>
          <a:prstGeom prst="rect">
            <a:avLst/>
          </a:prstGeom>
          <a:noFill/>
          <a:ln w="9525">
            <a:noFill/>
            <a:miter lim="800000"/>
            <a:headEnd/>
            <a:tailEnd/>
          </a:ln>
        </p:spPr>
      </p:pic>
      <p:grpSp>
        <p:nvGrpSpPr>
          <p:cNvPr id="6" name="Group 6"/>
          <p:cNvGrpSpPr>
            <a:grpSpLocks/>
          </p:cNvGrpSpPr>
          <p:nvPr/>
        </p:nvGrpSpPr>
        <p:grpSpPr bwMode="auto">
          <a:xfrm>
            <a:off x="136525" y="2452370"/>
            <a:ext cx="9007475" cy="1839913"/>
            <a:chOff x="468" y="4656"/>
            <a:chExt cx="5674" cy="1159"/>
          </a:xfrm>
        </p:grpSpPr>
        <p:sp>
          <p:nvSpPr>
            <p:cNvPr id="7" name="AutoShape 7"/>
            <p:cNvSpPr>
              <a:spLocks noChangeArrowheads="1"/>
            </p:cNvSpPr>
            <p:nvPr/>
          </p:nvSpPr>
          <p:spPr bwMode="auto">
            <a:xfrm>
              <a:off x="468" y="4656"/>
              <a:ext cx="5674" cy="1159"/>
            </a:xfrm>
            <a:prstGeom prst="roundRect">
              <a:avLst>
                <a:gd name="adj" fmla="val 16667"/>
              </a:avLst>
            </a:prstGeom>
            <a:solidFill>
              <a:schemeClr val="bg1"/>
            </a:solidFill>
            <a:ln w="28575">
              <a:solidFill>
                <a:schemeClr val="accent1"/>
              </a:solidFill>
              <a:round/>
              <a:headEnd/>
              <a:tailEnd/>
            </a:ln>
          </p:spPr>
          <p:txBody>
            <a:bodyPr lIns="92075" tIns="46038" rIns="92075" bIns="46038" anchor="ctr">
              <a:spAutoFit/>
            </a:bodyPr>
            <a:lstStyle/>
            <a:p>
              <a:endParaRPr lang="en-US"/>
            </a:p>
          </p:txBody>
        </p:sp>
        <p:pic>
          <p:nvPicPr>
            <p:cNvPr id="8" name="Picture 8" descr="parallel noparallel"/>
            <p:cNvPicPr>
              <a:picLocks noChangeAspect="1" noChangeArrowheads="1"/>
            </p:cNvPicPr>
            <p:nvPr/>
          </p:nvPicPr>
          <p:blipFill>
            <a:blip r:embed="rId2" cstate="print"/>
            <a:srcRect l="1193" t="60181" r="14421" b="15646"/>
            <a:stretch>
              <a:fillRect/>
            </a:stretch>
          </p:blipFill>
          <p:spPr bwMode="auto">
            <a:xfrm>
              <a:off x="534" y="4707"/>
              <a:ext cx="5562" cy="1054"/>
            </a:xfrm>
            <a:prstGeom prst="rect">
              <a:avLst/>
            </a:prstGeom>
            <a:noFill/>
            <a:ln w="9525">
              <a:noFill/>
              <a:miter lim="800000"/>
              <a:headEnd/>
              <a:tailEnd/>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p:txBody>
          <a:bodyPr/>
          <a:lstStyle/>
          <a:p>
            <a:r>
              <a:rPr lang="en-US" dirty="0"/>
              <a:t>How to get an</a:t>
            </a:r>
            <a:r>
              <a:rPr lang="en-US" dirty="0" smtClean="0"/>
              <a:t> execution </a:t>
            </a:r>
            <a:r>
              <a:rPr lang="en-US" dirty="0"/>
              <a:t>p</a:t>
            </a:r>
            <a:r>
              <a:rPr lang="en-US" dirty="0" smtClean="0"/>
              <a:t>lan</a:t>
            </a:r>
            <a:endParaRPr lang="en-US" dirty="0"/>
          </a:p>
        </p:txBody>
      </p:sp>
      <p:sp>
        <p:nvSpPr>
          <p:cNvPr id="27651" name="Rectangle 1027"/>
          <p:cNvSpPr>
            <a:spLocks noGrp="1" noChangeArrowheads="1"/>
          </p:cNvSpPr>
          <p:nvPr>
            <p:ph sz="quarter" idx="12"/>
          </p:nvPr>
        </p:nvSpPr>
        <p:spPr/>
        <p:txBody>
          <a:bodyPr/>
          <a:lstStyle/>
          <a:p>
            <a:pPr>
              <a:buFontTx/>
              <a:buNone/>
            </a:pPr>
            <a:r>
              <a:rPr lang="en-US" sz="2000" dirty="0"/>
              <a:t>Two methods for looking at the execution plan </a:t>
            </a:r>
            <a:r>
              <a:rPr lang="en-US" dirty="0"/>
              <a:t/>
            </a:r>
            <a:br>
              <a:rPr lang="en-US" dirty="0"/>
            </a:br>
            <a:endParaRPr lang="en-US" sz="800" dirty="0"/>
          </a:p>
          <a:p>
            <a:pPr>
              <a:buFontTx/>
              <a:buAutoNum type="arabicPeriod"/>
            </a:pPr>
            <a:r>
              <a:rPr lang="en-US" sz="2000" dirty="0"/>
              <a:t>EXPLAIN PLAN command</a:t>
            </a:r>
          </a:p>
          <a:p>
            <a:pPr lvl="1"/>
            <a:r>
              <a:rPr lang="en-US" sz="1800" dirty="0">
                <a:ea typeface="ＭＳ Ｐゴシック" charset="-128"/>
              </a:rPr>
              <a:t>Displays an execution plan for a SQL statement without actually executing the statement</a:t>
            </a:r>
          </a:p>
          <a:p>
            <a:pPr>
              <a:buFontTx/>
              <a:buAutoNum type="arabicPeriod"/>
            </a:pPr>
            <a:r>
              <a:rPr lang="en-US" sz="2000" dirty="0"/>
              <a:t>V$SQL_PLAN</a:t>
            </a:r>
          </a:p>
          <a:p>
            <a:pPr lvl="1"/>
            <a:r>
              <a:rPr lang="en-US" sz="1800" dirty="0">
                <a:ea typeface="ＭＳ Ｐゴシック" charset="-128"/>
              </a:rPr>
              <a:t>A dictionary view introduced in Oracle 9i that shows the execution plan for a SQL statement that has been compiled into a cursor in the cursor cache</a:t>
            </a:r>
          </a:p>
          <a:p>
            <a:pPr lvl="1">
              <a:buFontTx/>
              <a:buNone/>
            </a:pPr>
            <a:endParaRPr lang="en-US" sz="800" dirty="0" smtClean="0">
              <a:ea typeface="ＭＳ Ｐゴシック" charset="-128"/>
            </a:endParaRPr>
          </a:p>
          <a:p>
            <a:pPr>
              <a:buFontTx/>
              <a:buNone/>
            </a:pPr>
            <a:r>
              <a:rPr lang="en-US" sz="2000" dirty="0" smtClean="0"/>
              <a:t>Either way use </a:t>
            </a:r>
            <a:r>
              <a:rPr lang="en-US" sz="2000" dirty="0"/>
              <a:t>DBMS_XPLAN package to display plans</a:t>
            </a:r>
          </a:p>
        </p:txBody>
      </p:sp>
      <p:sp>
        <p:nvSpPr>
          <p:cNvPr id="5" name="Text Placeholder 4"/>
          <p:cNvSpPr>
            <a:spLocks noGrp="1"/>
          </p:cNvSpPr>
          <p:nvPr>
            <p:ph type="body" sz="quarter" idx="13"/>
          </p:nvPr>
        </p:nvSpPr>
        <p:spPr/>
        <p:txBody>
          <a:bodyPr/>
          <a:lstStyle/>
          <a:p>
            <a:endParaRPr lang="en-US" dirty="0"/>
          </a:p>
        </p:txBody>
      </p:sp>
      <p:sp>
        <p:nvSpPr>
          <p:cNvPr id="27652" name="Text Box 1028"/>
          <p:cNvSpPr txBox="1">
            <a:spLocks noChangeArrowheads="1"/>
          </p:cNvSpPr>
          <p:nvPr/>
        </p:nvSpPr>
        <p:spPr bwMode="auto">
          <a:xfrm>
            <a:off x="543560" y="3912327"/>
            <a:ext cx="7467600" cy="64697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lIns="92075" tIns="46038" rIns="92075" bIns="46038">
            <a:prstTxWarp prst="textNoShape">
              <a:avLst/>
            </a:prstTxWarp>
            <a:spAutoFit/>
          </a:bodyPr>
          <a:lstStyle/>
          <a:p>
            <a:pPr algn="l"/>
            <a:r>
              <a:rPr lang="en-US" sz="2000" b="0" dirty="0">
                <a:solidFill>
                  <a:schemeClr val="tx1"/>
                </a:solidFill>
              </a:rPr>
              <a:t>Under certain conditions the plan shown with EXPLAIN PLAN can be different from the plan shown using V$SQL_PLAN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dirty="0" smtClean="0"/>
              <a:t>Parallel distribution</a:t>
            </a:r>
          </a:p>
        </p:txBody>
      </p:sp>
      <p:sp>
        <p:nvSpPr>
          <p:cNvPr id="74755" name="Rectangle 3"/>
          <p:cNvSpPr>
            <a:spLocks noGrp="1" noChangeArrowheads="1"/>
          </p:cNvSpPr>
          <p:nvPr>
            <p:ph sz="quarter" idx="12"/>
          </p:nvPr>
        </p:nvSpPr>
        <p:spPr/>
        <p:txBody>
          <a:bodyPr/>
          <a:lstStyle/>
          <a:p>
            <a:r>
              <a:rPr lang="en-US" smtClean="0"/>
              <a:t>Necessary when producers &amp; consumers sets are used</a:t>
            </a:r>
          </a:p>
          <a:p>
            <a:r>
              <a:rPr lang="en-US" smtClean="0"/>
              <a:t> Producers must pass or distribute their data into consumers</a:t>
            </a:r>
          </a:p>
          <a:p>
            <a:r>
              <a:rPr lang="en-US" smtClean="0"/>
              <a:t> Operator into which the rows flow decides the distribution</a:t>
            </a:r>
          </a:p>
          <a:p>
            <a:r>
              <a:rPr lang="en-US" smtClean="0"/>
              <a:t>Distribution can be local or across other nodes in RAC</a:t>
            </a:r>
          </a:p>
          <a:p>
            <a:r>
              <a:rPr lang="en-US" smtClean="0"/>
              <a:t>Five common types of redistribution</a:t>
            </a:r>
          </a:p>
        </p:txBody>
      </p:sp>
      <p:sp>
        <p:nvSpPr>
          <p:cNvPr id="5" name="Text Placeholder 4"/>
          <p:cNvSpPr>
            <a:spLocks noGrp="1"/>
          </p:cNvSpPr>
          <p:nvPr>
            <p:ph type="body" sz="quarter" idx="13"/>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26"/>
          <p:cNvSpPr>
            <a:spLocks noGrp="1" noChangeArrowheads="1"/>
          </p:cNvSpPr>
          <p:nvPr>
            <p:ph type="title"/>
          </p:nvPr>
        </p:nvSpPr>
        <p:spPr/>
        <p:txBody>
          <a:bodyPr/>
          <a:lstStyle/>
          <a:p>
            <a:r>
              <a:rPr lang="en-US" dirty="0" smtClean="0"/>
              <a:t>Parallel distribution</a:t>
            </a:r>
          </a:p>
        </p:txBody>
      </p:sp>
      <p:sp>
        <p:nvSpPr>
          <p:cNvPr id="75779" name="Rectangle 1027"/>
          <p:cNvSpPr>
            <a:spLocks noGrp="1" noChangeArrowheads="1"/>
          </p:cNvSpPr>
          <p:nvPr>
            <p:ph sz="quarter" idx="12"/>
          </p:nvPr>
        </p:nvSpPr>
        <p:spPr/>
        <p:txBody>
          <a:bodyPr/>
          <a:lstStyle/>
          <a:p>
            <a:r>
              <a:rPr lang="en-US" dirty="0" smtClean="0"/>
              <a:t>HASH</a:t>
            </a:r>
          </a:p>
          <a:p>
            <a:pPr lvl="1"/>
            <a:r>
              <a:rPr lang="en-US" dirty="0" smtClean="0"/>
              <a:t>Hash function applied to value of the join column</a:t>
            </a:r>
          </a:p>
          <a:p>
            <a:pPr lvl="1"/>
            <a:r>
              <a:rPr lang="en-US" dirty="0" smtClean="0"/>
              <a:t>Distribute to the consumer working on the corresponding hash partition</a:t>
            </a:r>
          </a:p>
          <a:p>
            <a:r>
              <a:rPr lang="en-US" dirty="0" smtClean="0"/>
              <a:t>Round Robin</a:t>
            </a:r>
          </a:p>
          <a:p>
            <a:pPr lvl="1"/>
            <a:r>
              <a:rPr lang="en-US" dirty="0" smtClean="0"/>
              <a:t>Randomly but evenly distributes the data among the consumers</a:t>
            </a:r>
          </a:p>
          <a:p>
            <a:r>
              <a:rPr lang="en-US" dirty="0" smtClean="0"/>
              <a:t>Broadcast</a:t>
            </a:r>
          </a:p>
          <a:p>
            <a:pPr lvl="1"/>
            <a:r>
              <a:rPr lang="en-US" dirty="0" smtClean="0"/>
              <a:t>The size of one of the result sets is small</a:t>
            </a:r>
          </a:p>
          <a:p>
            <a:pPr lvl="1"/>
            <a:r>
              <a:rPr lang="en-US" dirty="0" smtClean="0"/>
              <a:t>Sends a copy of the data to all consumers</a:t>
            </a:r>
          </a:p>
          <a:p>
            <a:endParaRPr lang="en-US" dirty="0" smtClean="0"/>
          </a:p>
        </p:txBody>
      </p:sp>
      <p:sp>
        <p:nvSpPr>
          <p:cNvPr id="5" name="Text Placeholder 4"/>
          <p:cNvSpPr>
            <a:spLocks noGrp="1"/>
          </p:cNvSpPr>
          <p:nvPr>
            <p:ph type="body" sz="quarter" idx="13"/>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26"/>
          <p:cNvSpPr>
            <a:spLocks noGrp="1" noChangeArrowheads="1"/>
          </p:cNvSpPr>
          <p:nvPr>
            <p:ph type="title"/>
          </p:nvPr>
        </p:nvSpPr>
        <p:spPr/>
        <p:txBody>
          <a:bodyPr/>
          <a:lstStyle/>
          <a:p>
            <a:r>
              <a:rPr lang="en-US" dirty="0" smtClean="0"/>
              <a:t>Parallel distribution</a:t>
            </a:r>
          </a:p>
        </p:txBody>
      </p:sp>
      <p:sp>
        <p:nvSpPr>
          <p:cNvPr id="75779" name="Rectangle 1027"/>
          <p:cNvSpPr>
            <a:spLocks noGrp="1" noChangeArrowheads="1"/>
          </p:cNvSpPr>
          <p:nvPr>
            <p:ph sz="quarter" idx="12"/>
          </p:nvPr>
        </p:nvSpPr>
        <p:spPr/>
        <p:txBody>
          <a:bodyPr/>
          <a:lstStyle/>
          <a:p>
            <a:r>
              <a:rPr lang="en-US" dirty="0" smtClean="0"/>
              <a:t>Range</a:t>
            </a:r>
          </a:p>
          <a:p>
            <a:pPr lvl="1"/>
            <a:r>
              <a:rPr lang="en-US" dirty="0" smtClean="0"/>
              <a:t>Typically used for parallel sort operations</a:t>
            </a:r>
          </a:p>
          <a:p>
            <a:pPr lvl="1"/>
            <a:r>
              <a:rPr lang="en-US" dirty="0" smtClean="0"/>
              <a:t>Individual parallel servers work on data ranges </a:t>
            </a:r>
          </a:p>
          <a:p>
            <a:pPr lvl="1"/>
            <a:r>
              <a:rPr lang="en-US" dirty="0" smtClean="0"/>
              <a:t> QC doesn’t sort just present the parallel server results in the correct order</a:t>
            </a:r>
          </a:p>
          <a:p>
            <a:r>
              <a:rPr lang="en-US" dirty="0" smtClean="0"/>
              <a:t>Partitioning Key Distribution – PART (KEY)</a:t>
            </a:r>
          </a:p>
          <a:p>
            <a:pPr lvl="1"/>
            <a:r>
              <a:rPr lang="en-US" dirty="0" smtClean="0"/>
              <a:t>Assumes that the target table is partitioned </a:t>
            </a:r>
          </a:p>
          <a:p>
            <a:pPr lvl="1"/>
            <a:r>
              <a:rPr lang="en-US" dirty="0" smtClean="0"/>
              <a:t>Partitions of the target tables are mapped to the parallel servers</a:t>
            </a:r>
          </a:p>
          <a:p>
            <a:pPr lvl="1"/>
            <a:r>
              <a:rPr lang="en-US" dirty="0" smtClean="0"/>
              <a:t>Producers will map each scanned row to a consumer based on partitioning column</a:t>
            </a:r>
          </a:p>
        </p:txBody>
      </p:sp>
      <p:sp>
        <p:nvSpPr>
          <p:cNvPr id="5" name="Text Placeholder 4"/>
          <p:cNvSpPr>
            <a:spLocks noGrp="1"/>
          </p:cNvSpPr>
          <p:nvPr>
            <p:ph type="body" sz="quarter" idx="13"/>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smtClean="0"/>
              <a:t>Indentifying parallel distribution in the plan</a:t>
            </a:r>
          </a:p>
        </p:txBody>
      </p:sp>
      <p:sp>
        <p:nvSpPr>
          <p:cNvPr id="8" name="Content Placeholder 7"/>
          <p:cNvSpPr>
            <a:spLocks noGrp="1"/>
          </p:cNvSpPr>
          <p:nvPr>
            <p:ph sz="quarter" idx="12"/>
          </p:nvPr>
        </p:nvSpPr>
        <p:spPr/>
        <p:txBody>
          <a:bodyPr/>
          <a:lstStyle/>
          <a:p>
            <a:endParaRPr lang="en-US"/>
          </a:p>
        </p:txBody>
      </p:sp>
      <p:sp>
        <p:nvSpPr>
          <p:cNvPr id="9" name="Text Placeholder 8"/>
          <p:cNvSpPr>
            <a:spLocks noGrp="1"/>
          </p:cNvSpPr>
          <p:nvPr>
            <p:ph type="body" sz="quarter" idx="13"/>
          </p:nvPr>
        </p:nvSpPr>
        <p:spPr/>
        <p:txBody>
          <a:bodyPr/>
          <a:lstStyle/>
          <a:p>
            <a:endParaRPr lang="en-US"/>
          </a:p>
        </p:txBody>
      </p:sp>
      <p:pic>
        <p:nvPicPr>
          <p:cNvPr id="68611" name="Picture 4" descr="C:\dw_in_a_box\Best_practices\Best_practices_training\North_America_training\images\dynamic_sampling_plan.bmp"/>
          <p:cNvPicPr>
            <a:picLocks noChangeAspect="1" noChangeArrowheads="1"/>
          </p:cNvPicPr>
          <p:nvPr/>
        </p:nvPicPr>
        <p:blipFill>
          <a:blip r:embed="rId2" cstate="print"/>
          <a:srcRect/>
          <a:stretch>
            <a:fillRect/>
          </a:stretch>
        </p:blipFill>
        <p:spPr bwMode="auto">
          <a:xfrm>
            <a:off x="63500" y="909320"/>
            <a:ext cx="8991600" cy="3652838"/>
          </a:xfrm>
          <a:prstGeom prst="rect">
            <a:avLst/>
          </a:prstGeom>
          <a:noFill/>
          <a:ln w="9525">
            <a:noFill/>
            <a:miter lim="800000"/>
            <a:headEnd/>
            <a:tailEnd/>
          </a:ln>
          <a:effectLst>
            <a:outerShdw blurRad="50800" dist="38100" dir="2700000" algn="br">
              <a:srgbClr val="000000">
                <a:alpha val="43000"/>
              </a:srgbClr>
            </a:outerShdw>
          </a:effectLst>
        </p:spPr>
      </p:pic>
      <p:sp>
        <p:nvSpPr>
          <p:cNvPr id="68613" name="Rectangle 14"/>
          <p:cNvSpPr>
            <a:spLocks noChangeArrowheads="1"/>
          </p:cNvSpPr>
          <p:nvPr/>
        </p:nvSpPr>
        <p:spPr bwMode="auto">
          <a:xfrm>
            <a:off x="4478994" y="2455069"/>
            <a:ext cx="186013" cy="314574"/>
          </a:xfrm>
          <a:prstGeom prst="rect">
            <a:avLst/>
          </a:prstGeom>
          <a:noFill/>
          <a:ln w="9525">
            <a:noFill/>
            <a:miter lim="800000"/>
            <a:headEnd/>
            <a:tailEnd/>
          </a:ln>
        </p:spPr>
        <p:txBody>
          <a:bodyPr wrap="none" lIns="92075" tIns="46038" rIns="92075" bIns="46038">
            <a:spAutoFit/>
          </a:bodyPr>
          <a:lstStyle/>
          <a:p>
            <a:pPr>
              <a:buClr>
                <a:srgbClr val="FD0000"/>
              </a:buClr>
            </a:pPr>
            <a:endParaRPr lang="en-US" sz="1600" smtClean="0">
              <a:solidFill>
                <a:srgbClr val="FFFFFF"/>
              </a:solidFill>
              <a:ea typeface="ＭＳ Ｐゴシック" pitchFamily="-108" charset="-128"/>
            </a:endParaRPr>
          </a:p>
        </p:txBody>
      </p:sp>
      <p:sp>
        <p:nvSpPr>
          <p:cNvPr id="10" name="Rectangle 5"/>
          <p:cNvSpPr>
            <a:spLocks noChangeArrowheads="1"/>
          </p:cNvSpPr>
          <p:nvPr/>
        </p:nvSpPr>
        <p:spPr bwMode="auto">
          <a:xfrm>
            <a:off x="8229600" y="1049021"/>
            <a:ext cx="838200" cy="2422922"/>
          </a:xfrm>
          <a:prstGeom prst="rect">
            <a:avLst/>
          </a:prstGeom>
          <a:noFill/>
          <a:ln w="28575">
            <a:solidFill>
              <a:schemeClr val="accent1"/>
            </a:solidFill>
            <a:miter lim="800000"/>
            <a:headEnd/>
            <a:tailEnd/>
          </a:ln>
        </p:spPr>
        <p:txBody>
          <a:bodyPr wrap="none" anchor="ctr"/>
          <a:lstStyle/>
          <a:p>
            <a:pPr>
              <a:buClr>
                <a:srgbClr val="FD0000"/>
              </a:buClr>
            </a:pPr>
            <a:endParaRPr lang="en-US" sz="1600" smtClean="0">
              <a:solidFill>
                <a:srgbClr val="FFFFFF"/>
              </a:solidFill>
              <a:ea typeface="ＭＳ Ｐゴシック" pitchFamily="-108" charset="-128"/>
            </a:endParaRPr>
          </a:p>
        </p:txBody>
      </p:sp>
      <p:sp>
        <p:nvSpPr>
          <p:cNvPr id="11" name="Text Box 6"/>
          <p:cNvSpPr txBox="1">
            <a:spLocks noChangeArrowheads="1"/>
          </p:cNvSpPr>
          <p:nvPr/>
        </p:nvSpPr>
        <p:spPr bwMode="auto">
          <a:xfrm>
            <a:off x="5486400" y="3906521"/>
            <a:ext cx="3733800" cy="517065"/>
          </a:xfrm>
          <a:prstGeom prst="rect">
            <a:avLst/>
          </a:prstGeom>
          <a:noFill/>
          <a:ln w="9525">
            <a:noFill/>
            <a:miter lim="800000"/>
            <a:headEnd/>
            <a:tailEnd/>
          </a:ln>
        </p:spPr>
        <p:txBody>
          <a:bodyPr wrap="square">
            <a:spAutoFit/>
          </a:bodyPr>
          <a:lstStyle/>
          <a:p>
            <a:pPr algn="l">
              <a:lnSpc>
                <a:spcPct val="85000"/>
              </a:lnSpc>
              <a:buClrTx/>
            </a:pPr>
            <a:r>
              <a:rPr lang="en-US" sz="1600" dirty="0" smtClean="0">
                <a:solidFill>
                  <a:schemeClr val="tx2"/>
                </a:solidFill>
                <a:ea typeface="ＭＳ Ｐゴシック" pitchFamily="-108" charset="-128"/>
              </a:rPr>
              <a:t>Shows how the PQ servers distribute rows between each other</a:t>
            </a:r>
          </a:p>
        </p:txBody>
      </p:sp>
      <p:cxnSp>
        <p:nvCxnSpPr>
          <p:cNvPr id="12" name="AutoShape 7"/>
          <p:cNvCxnSpPr>
            <a:cxnSpLocks noChangeShapeType="1"/>
            <a:stCxn id="11" idx="0"/>
          </p:cNvCxnSpPr>
          <p:nvPr/>
        </p:nvCxnSpPr>
        <p:spPr bwMode="auto">
          <a:xfrm rot="5400000" flipH="1" flipV="1">
            <a:off x="7783711" y="3041532"/>
            <a:ext cx="434578" cy="1295400"/>
          </a:xfrm>
          <a:prstGeom prst="bentConnector3">
            <a:avLst>
              <a:gd name="adj1" fmla="val 50000"/>
            </a:avLst>
          </a:prstGeom>
          <a:noFill/>
          <a:ln w="28575">
            <a:solidFill>
              <a:schemeClr val="accent1"/>
            </a:solidFill>
            <a:miter lim="800000"/>
            <a:headEnd type="none" w="sm" len="sm"/>
            <a:tailEnd type="triangle" w="sm" len="sm"/>
          </a:ln>
        </p:spPr>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More Information</a:t>
            </a:r>
            <a:endParaRPr lang="en-US" dirty="0"/>
          </a:p>
        </p:txBody>
      </p:sp>
      <p:sp>
        <p:nvSpPr>
          <p:cNvPr id="12" name="Content Placeholder 11"/>
          <p:cNvSpPr>
            <a:spLocks noGrp="1"/>
          </p:cNvSpPr>
          <p:nvPr>
            <p:ph sz="quarter" idx="12"/>
          </p:nvPr>
        </p:nvSpPr>
        <p:spPr/>
        <p:txBody>
          <a:bodyPr/>
          <a:lstStyle/>
          <a:p>
            <a:r>
              <a:rPr lang="en-US" dirty="0" smtClean="0"/>
              <a:t>Accompanying white paper series</a:t>
            </a:r>
          </a:p>
          <a:p>
            <a:pPr lvl="1"/>
            <a:r>
              <a:rPr lang="en-US" dirty="0" smtClean="0">
                <a:solidFill>
                  <a:srgbClr val="0070C0"/>
                </a:solidFill>
                <a:hlinkClick r:id="rId2"/>
              </a:rPr>
              <a:t>Explain the Explain Plan</a:t>
            </a:r>
            <a:endParaRPr lang="en-US" dirty="0" smtClean="0">
              <a:solidFill>
                <a:srgbClr val="0070C0"/>
              </a:solidFill>
            </a:endParaRPr>
          </a:p>
          <a:p>
            <a:r>
              <a:rPr lang="en-US" dirty="0" smtClean="0"/>
              <a:t>Optimizer Blog</a:t>
            </a:r>
          </a:p>
          <a:p>
            <a:pPr lvl="1"/>
            <a:r>
              <a:rPr lang="en-US" dirty="0" smtClean="0">
                <a:hlinkClick r:id="rId3"/>
              </a:rPr>
              <a:t>http://blogs.oracle.com/optimizer</a:t>
            </a:r>
            <a:endParaRPr lang="en-US" dirty="0" smtClean="0"/>
          </a:p>
          <a:p>
            <a:r>
              <a:rPr lang="en-US" dirty="0" smtClean="0"/>
              <a:t>Oracle.com</a:t>
            </a:r>
          </a:p>
          <a:p>
            <a:pPr lvl="1"/>
            <a:r>
              <a:rPr lang="en-US" dirty="0" smtClean="0">
                <a:hlinkClick r:id="rId4"/>
              </a:rPr>
              <a:t>http://www.oracle.com/technetwork/database/focus-areas/bi-datawarehousing/dbbi-tech-info-optmztn-092214.html</a:t>
            </a:r>
            <a:endParaRPr lang="en-US" dirty="0" smtClean="0"/>
          </a:p>
          <a:p>
            <a:pPr lvl="1"/>
            <a:endParaRPr lang="en-US" dirty="0"/>
          </a:p>
        </p:txBody>
      </p:sp>
    </p:spTree>
  </p:cSld>
  <p:clrMapOvr>
    <a:masterClrMapping/>
  </p:clrMapOvr>
  <p:transition spd="med">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3" cstate="print"/>
          <a:srcRect/>
          <a:stretch>
            <a:fillRect/>
          </a:stretch>
        </p:blipFill>
        <p:spPr bwMode="auto">
          <a:xfrm>
            <a:off x="2268539" y="1240632"/>
            <a:ext cx="4306887" cy="2484835"/>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Lunch</a:t>
            </a:r>
            <a:endParaRPr lang="en-US"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How to get an</a:t>
            </a:r>
            <a:r>
              <a:rPr lang="en-US" dirty="0" smtClean="0"/>
              <a:t> execution plan example 1 </a:t>
            </a:r>
            <a:endParaRPr lang="en-US" dirty="0"/>
          </a:p>
        </p:txBody>
      </p:sp>
      <p:sp>
        <p:nvSpPr>
          <p:cNvPr id="28675" name="Rectangle 3"/>
          <p:cNvSpPr>
            <a:spLocks noGrp="1" noChangeArrowheads="1"/>
          </p:cNvSpPr>
          <p:nvPr>
            <p:ph sz="quarter" idx="12"/>
          </p:nvPr>
        </p:nvSpPr>
        <p:spPr>
          <a:xfrm>
            <a:off x="457200" y="1412030"/>
            <a:ext cx="8445500" cy="3062606"/>
          </a:xfrm>
        </p:spPr>
        <p:txBody>
          <a:bodyPr/>
          <a:lstStyle/>
          <a:p>
            <a:pPr>
              <a:lnSpc>
                <a:spcPct val="90000"/>
              </a:lnSpc>
              <a:buFontTx/>
              <a:buNone/>
            </a:pPr>
            <a:r>
              <a:rPr lang="en-US" dirty="0" smtClean="0"/>
              <a:t>EXPLAIN </a:t>
            </a:r>
            <a:r>
              <a:rPr lang="en-US" dirty="0"/>
              <a:t>PLAN command &amp; </a:t>
            </a:r>
            <a:r>
              <a:rPr lang="en-US" dirty="0" err="1"/>
              <a:t>dbms_xplan.display</a:t>
            </a:r>
            <a:r>
              <a:rPr lang="en-US" dirty="0"/>
              <a:t> function</a:t>
            </a:r>
            <a:endParaRPr lang="en-US" b="1" dirty="0"/>
          </a:p>
          <a:p>
            <a:pPr>
              <a:lnSpc>
                <a:spcPct val="90000"/>
              </a:lnSpc>
              <a:buFontTx/>
              <a:buNone/>
            </a:pPr>
            <a:r>
              <a:rPr lang="en-US" sz="1800" dirty="0"/>
              <a:t>SQL&gt;</a:t>
            </a:r>
            <a:r>
              <a:rPr lang="en-US" sz="1800" dirty="0" smtClean="0"/>
              <a:t> EXPLAIN </a:t>
            </a:r>
            <a:r>
              <a:rPr lang="en-US" sz="1800" dirty="0"/>
              <a:t>PLAN </a:t>
            </a:r>
            <a:r>
              <a:rPr lang="en-US" sz="1800" dirty="0" smtClean="0"/>
              <a:t>FOR SELECT </a:t>
            </a:r>
            <a:r>
              <a:rPr lang="en-US" sz="1800" dirty="0" err="1" smtClean="0"/>
              <a:t>prod_name</a:t>
            </a:r>
            <a:r>
              <a:rPr lang="en-US" sz="1800" dirty="0" smtClean="0"/>
              <a:t>, </a:t>
            </a:r>
            <a:r>
              <a:rPr lang="en-US" sz="1800" dirty="0" err="1"/>
              <a:t>avg(amount_sold</a:t>
            </a:r>
            <a:r>
              <a:rPr lang="en-US" sz="1800" dirty="0"/>
              <a:t>)</a:t>
            </a:r>
          </a:p>
          <a:p>
            <a:pPr>
              <a:lnSpc>
                <a:spcPct val="90000"/>
              </a:lnSpc>
              <a:buFontTx/>
              <a:buNone/>
            </a:pPr>
            <a:r>
              <a:rPr lang="en-US" sz="1800" dirty="0"/>
              <a:t>	</a:t>
            </a:r>
            <a:r>
              <a:rPr lang="en-US" sz="1800" dirty="0" smtClean="0"/>
              <a:t>	     FROM    sales </a:t>
            </a:r>
            <a:r>
              <a:rPr lang="en-US" sz="1800" dirty="0" err="1"/>
              <a:t>s</a:t>
            </a:r>
            <a:r>
              <a:rPr lang="en-US" sz="1800" dirty="0"/>
              <a:t>, products </a:t>
            </a:r>
            <a:r>
              <a:rPr lang="en-US" sz="1800" dirty="0" err="1"/>
              <a:t>p</a:t>
            </a:r>
            <a:endParaRPr lang="en-US" sz="1800" dirty="0"/>
          </a:p>
          <a:p>
            <a:pPr>
              <a:lnSpc>
                <a:spcPct val="90000"/>
              </a:lnSpc>
              <a:buFontTx/>
              <a:buNone/>
            </a:pPr>
            <a:r>
              <a:rPr lang="en-US" sz="1800" dirty="0"/>
              <a:t>	</a:t>
            </a:r>
            <a:r>
              <a:rPr lang="en-US" sz="1800" dirty="0" smtClean="0"/>
              <a:t>	     WHERE </a:t>
            </a:r>
            <a:r>
              <a:rPr lang="en-US" sz="1800" dirty="0" err="1"/>
              <a:t>p.prod_id</a:t>
            </a:r>
            <a:r>
              <a:rPr lang="en-US" sz="1800" dirty="0"/>
              <a:t> = </a:t>
            </a:r>
            <a:r>
              <a:rPr lang="en-US" sz="1800" dirty="0" err="1"/>
              <a:t>s.prod_id</a:t>
            </a:r>
            <a:endParaRPr lang="en-US" sz="1800" dirty="0"/>
          </a:p>
          <a:p>
            <a:pPr>
              <a:lnSpc>
                <a:spcPct val="90000"/>
              </a:lnSpc>
              <a:buFontTx/>
              <a:buNone/>
            </a:pPr>
            <a:r>
              <a:rPr lang="en-US" sz="1800" dirty="0"/>
              <a:t>	</a:t>
            </a:r>
            <a:r>
              <a:rPr lang="en-US" sz="1800" dirty="0" smtClean="0"/>
              <a:t>	     GROUP </a:t>
            </a:r>
            <a:r>
              <a:rPr lang="en-US" sz="1800" dirty="0"/>
              <a:t>BY </a:t>
            </a:r>
            <a:r>
              <a:rPr lang="en-US" sz="1800" dirty="0" err="1" smtClean="0"/>
              <a:t>prod_name</a:t>
            </a:r>
            <a:r>
              <a:rPr lang="en-US" sz="1800" dirty="0" smtClean="0"/>
              <a:t>;</a:t>
            </a:r>
          </a:p>
          <a:p>
            <a:pPr>
              <a:lnSpc>
                <a:spcPct val="90000"/>
              </a:lnSpc>
              <a:buFontTx/>
              <a:buNone/>
            </a:pPr>
            <a:endParaRPr lang="en-US" sz="1800" dirty="0" smtClean="0">
              <a:latin typeface="Courier New" charset="0"/>
            </a:endParaRPr>
          </a:p>
          <a:p>
            <a:pPr>
              <a:lnSpc>
                <a:spcPct val="90000"/>
              </a:lnSpc>
              <a:buFontTx/>
              <a:buNone/>
            </a:pPr>
            <a:r>
              <a:rPr lang="en-US" sz="1800" dirty="0"/>
              <a:t>SQL&gt; SELECT </a:t>
            </a:r>
            <a:r>
              <a:rPr lang="en-US" sz="1800" dirty="0" err="1" smtClean="0"/>
              <a:t>plan_table_output</a:t>
            </a:r>
            <a:r>
              <a:rPr lang="en-US" sz="1800" dirty="0" smtClean="0"/>
              <a:t> </a:t>
            </a:r>
          </a:p>
          <a:p>
            <a:pPr>
              <a:lnSpc>
                <a:spcPct val="90000"/>
              </a:lnSpc>
              <a:buFontTx/>
              <a:buNone/>
            </a:pPr>
            <a:r>
              <a:rPr lang="en-US" sz="1800" dirty="0" smtClean="0"/>
              <a:t>FROM </a:t>
            </a:r>
            <a:r>
              <a:rPr lang="en-US" sz="1800" dirty="0" err="1" smtClean="0"/>
              <a:t>table</a:t>
            </a:r>
            <a:r>
              <a:rPr lang="en-US" sz="1800" dirty="0" err="1"/>
              <a:t>(</a:t>
            </a:r>
            <a:r>
              <a:rPr lang="en-US" sz="1800" dirty="0" err="1" smtClean="0"/>
              <a:t>dbms_xplan.display(</a:t>
            </a:r>
            <a:r>
              <a:rPr lang="en-US" sz="1800" dirty="0" err="1"/>
              <a:t>'plan_table',null,'basic</a:t>
            </a:r>
            <a:r>
              <a:rPr lang="en-US" sz="1800" dirty="0">
                <a:latin typeface="Courier New" charset="0"/>
              </a:rPr>
              <a:t>'))</a:t>
            </a:r>
            <a:r>
              <a:rPr lang="en-US" sz="1800" dirty="0" smtClean="0">
                <a:latin typeface="Courier New" charset="0"/>
              </a:rPr>
              <a:t>;</a:t>
            </a:r>
            <a:endParaRPr lang="en-US" sz="1800" dirty="0" smtClean="0">
              <a:latin typeface="Arial Unicode MS" charset="0"/>
            </a:endParaRPr>
          </a:p>
          <a:p>
            <a:pPr>
              <a:lnSpc>
                <a:spcPct val="90000"/>
              </a:lnSpc>
              <a:buFontTx/>
              <a:buNone/>
            </a:pPr>
            <a:r>
              <a:rPr lang="en-US" sz="1800" dirty="0">
                <a:latin typeface="Arial Unicode MS" charset="0"/>
              </a:rPr>
              <a:t>       </a:t>
            </a:r>
            <a:endParaRPr lang="en-US" sz="1800" dirty="0">
              <a:latin typeface="Courier New" charset="0"/>
            </a:endParaRPr>
          </a:p>
        </p:txBody>
      </p:sp>
      <p:sp>
        <p:nvSpPr>
          <p:cNvPr id="5" name="Text Placeholder 4"/>
          <p:cNvSpPr>
            <a:spLocks noGrp="1"/>
          </p:cNvSpPr>
          <p:nvPr>
            <p:ph type="body" sz="quarter" idx="13"/>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smtClean="0"/>
              <a:t>Explain Plan “lies”</a:t>
            </a:r>
          </a:p>
        </p:txBody>
      </p:sp>
      <p:sp>
        <p:nvSpPr>
          <p:cNvPr id="4099" name="Rectangle 3"/>
          <p:cNvSpPr>
            <a:spLocks noGrp="1" noChangeArrowheads="1"/>
          </p:cNvSpPr>
          <p:nvPr>
            <p:ph type="body" idx="1"/>
          </p:nvPr>
        </p:nvSpPr>
        <p:spPr/>
        <p:txBody>
          <a:bodyPr/>
          <a:lstStyle/>
          <a:p>
            <a:pPr marL="342840" indent="-342840">
              <a:lnSpc>
                <a:spcPct val="90000"/>
              </a:lnSpc>
              <a:defRPr/>
            </a:pPr>
            <a:r>
              <a:rPr lang="en-US" altLang="en-US" dirty="0" smtClean="0"/>
              <a:t>Explain plan should hardly ever be used…</a:t>
            </a:r>
          </a:p>
          <a:p>
            <a:pPr marL="342840" indent="-342840">
              <a:lnSpc>
                <a:spcPct val="90000"/>
              </a:lnSpc>
              <a:defRPr/>
            </a:pPr>
            <a:r>
              <a:rPr lang="en-US" altLang="en-US" dirty="0" smtClean="0"/>
              <a:t>You have to be careful when using </a:t>
            </a:r>
            <a:r>
              <a:rPr lang="en-US" altLang="en-US" dirty="0" err="1" smtClean="0"/>
              <a:t>autotrace</a:t>
            </a:r>
            <a:r>
              <a:rPr lang="en-US" altLang="en-US" dirty="0" smtClean="0"/>
              <a:t> and related tools</a:t>
            </a:r>
          </a:p>
          <a:p>
            <a:pPr marL="342840" indent="-342840">
              <a:lnSpc>
                <a:spcPct val="90000"/>
              </a:lnSpc>
              <a:defRPr/>
            </a:pPr>
            <a:r>
              <a:rPr lang="en-US" altLang="en-US" dirty="0" smtClean="0"/>
              <a:t>Never use “explain=u/p” with </a:t>
            </a:r>
            <a:r>
              <a:rPr lang="en-US" altLang="en-US" dirty="0" err="1" smtClean="0"/>
              <a:t>tkprof</a:t>
            </a:r>
            <a:endParaRPr lang="en-US" altLang="en-US" dirty="0" smtClean="0"/>
          </a:p>
          <a:p>
            <a:pPr marL="342840" indent="-342840">
              <a:lnSpc>
                <a:spcPct val="90000"/>
              </a:lnSpc>
              <a:defRPr/>
            </a:pPr>
            <a:r>
              <a:rPr lang="en-US" altLang="en-US" dirty="0" smtClean="0"/>
              <a:t>Avoid </a:t>
            </a:r>
            <a:r>
              <a:rPr lang="en-US" altLang="en-US" dirty="0" err="1" smtClean="0"/>
              <a:t>dbms_xplan.display</a:t>
            </a:r>
            <a:r>
              <a:rPr lang="en-US" altLang="en-US" dirty="0" smtClean="0"/>
              <a:t>, use </a:t>
            </a:r>
            <a:r>
              <a:rPr lang="en-US" altLang="en-US" dirty="0" err="1" smtClean="0"/>
              <a:t>display_cursor</a:t>
            </a:r>
            <a:endParaRPr lang="en-US" altLang="en-US" dirty="0" smtClean="0"/>
          </a:p>
          <a:p>
            <a:pPr marL="342840" indent="-342840">
              <a:lnSpc>
                <a:spcPct val="90000"/>
              </a:lnSpc>
              <a:defRPr/>
            </a:pPr>
            <a:endParaRPr lang="en-US" altLang="en-US" dirty="0"/>
          </a:p>
        </p:txBody>
      </p:sp>
    </p:spTree>
    <p:extLst>
      <p:ext uri="{BB962C8B-B14F-4D97-AF65-F5344CB8AC3E}">
        <p14:creationId xmlns:p14="http://schemas.microsoft.com/office/powerpoint/2010/main" val="152890395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spPr>
      <a:bodyPr lIns="0" tIns="0" rIns="0" bIns="0" rtlCol="0" anchor="t" anchorCtr="0"/>
      <a:lstStyle>
        <a:defPPr>
          <a:defRPr sz="1600"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2.xml><?xml version="1.0" encoding="utf-8"?>
<a:theme xmlns:a="http://schemas.openxmlformats.org/drawingml/2006/main" name="2_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3.xml><?xml version="1.0" encoding="utf-8"?>
<a:theme xmlns:a="http://schemas.openxmlformats.org/drawingml/2006/main" name="4_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4.xml><?xml version="1.0" encoding="utf-8"?>
<a:theme xmlns:a="http://schemas.openxmlformats.org/drawingml/2006/main" name="7_Blank Presentation">
  <a:themeElements>
    <a:clrScheme name="">
      <a:dk1>
        <a:srgbClr val="000000"/>
      </a:dk1>
      <a:lt1>
        <a:srgbClr val="FFFFFF"/>
      </a:lt1>
      <a:dk2>
        <a:srgbClr val="FF0000"/>
      </a:dk2>
      <a:lt2>
        <a:srgbClr val="4D4D4D"/>
      </a:lt2>
      <a:accent1>
        <a:srgbClr val="667263"/>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14951</TotalTime>
  <Words>5984</Words>
  <Application>Microsoft Office PowerPoint</Application>
  <PresentationFormat>On-screen Show (16:9)</PresentationFormat>
  <Paragraphs>926</Paragraphs>
  <Slides>75</Slides>
  <Notes>29</Notes>
  <HiddenSlides>0</HiddenSlides>
  <MMClips>0</MMClips>
  <ScaleCrop>false</ScaleCrop>
  <HeadingPairs>
    <vt:vector size="4" baseType="variant">
      <vt:variant>
        <vt:lpstr>Theme</vt:lpstr>
      </vt:variant>
      <vt:variant>
        <vt:i4>4</vt:i4>
      </vt:variant>
      <vt:variant>
        <vt:lpstr>Slide Titles</vt:lpstr>
      </vt:variant>
      <vt:variant>
        <vt:i4>75</vt:i4>
      </vt:variant>
    </vt:vector>
  </HeadingPairs>
  <TitlesOfParts>
    <vt:vector size="79" baseType="lpstr">
      <vt:lpstr>1_Corporate_PPT_Template_10x5.6_v2</vt:lpstr>
      <vt:lpstr>2_Oracle 2012</vt:lpstr>
      <vt:lpstr>4_Oracle 2012</vt:lpstr>
      <vt:lpstr>7_Blank Presentation</vt:lpstr>
      <vt:lpstr>Explaining the Explain Plan:  Interpreting Execution Plans for SQL Statements</vt:lpstr>
      <vt:lpstr>What Happens when a SQL statement is issued?</vt:lpstr>
      <vt:lpstr>Agenda </vt:lpstr>
      <vt:lpstr>What is an execution plan?</vt:lpstr>
      <vt:lpstr>What is an execution plan?</vt:lpstr>
      <vt:lpstr>Agenda </vt:lpstr>
      <vt:lpstr>How to get an execution plan</vt:lpstr>
      <vt:lpstr>How to get an execution plan example 1 </vt:lpstr>
      <vt:lpstr>Explain Plan “lies”</vt:lpstr>
      <vt:lpstr>Explain plan lies…</vt:lpstr>
      <vt:lpstr>Explain plan lies…</vt:lpstr>
      <vt:lpstr>Explain plan lies…</vt:lpstr>
      <vt:lpstr>Explain plan lies…</vt:lpstr>
      <vt:lpstr>Explain plan lies…</vt:lpstr>
      <vt:lpstr>Explain plan lies…</vt:lpstr>
      <vt:lpstr>Explain plan lies…</vt:lpstr>
      <vt:lpstr>Explain plan lies…</vt:lpstr>
      <vt:lpstr>Explain plan lies…</vt:lpstr>
      <vt:lpstr>Explain plan lies…</vt:lpstr>
      <vt:lpstr>How to get an execution plan example 2 </vt:lpstr>
      <vt:lpstr>DBMS_XPLAN parameters</vt:lpstr>
      <vt:lpstr>Agenda </vt:lpstr>
      <vt:lpstr>What’s a good plan for the Optimizer?</vt:lpstr>
      <vt:lpstr>What is cost?</vt:lpstr>
      <vt:lpstr>What is performance?</vt:lpstr>
      <vt:lpstr>Agenda </vt:lpstr>
      <vt:lpstr>Cardinality</vt:lpstr>
      <vt:lpstr>Identifying cardinality in an execution plan</vt:lpstr>
      <vt:lpstr>Checking cardinality estimates</vt:lpstr>
      <vt:lpstr>Checking cardinality estimates</vt:lpstr>
      <vt:lpstr>Checking cardinality estimates for PE</vt:lpstr>
      <vt:lpstr>Checking cardinality estimates for PE</vt:lpstr>
      <vt:lpstr>Check cardinality using SQL Monitor</vt:lpstr>
      <vt:lpstr>Solutions to incorrect cardinality estimates</vt:lpstr>
      <vt:lpstr>Agenda </vt:lpstr>
      <vt:lpstr>Access paths – Getting the data</vt:lpstr>
      <vt:lpstr>Identifying access paths in an execution plan</vt:lpstr>
      <vt:lpstr>Common access path issues</vt:lpstr>
      <vt:lpstr>Agenda </vt:lpstr>
      <vt:lpstr>Join methods </vt:lpstr>
      <vt:lpstr>Join types </vt:lpstr>
      <vt:lpstr>Identifying join methods in an execution plan</vt:lpstr>
      <vt:lpstr>What causes wrong join method to be selected</vt:lpstr>
      <vt:lpstr>Agenda </vt:lpstr>
      <vt:lpstr>Join order</vt:lpstr>
      <vt:lpstr>Identifying join order in an execution plan</vt:lpstr>
      <vt:lpstr>Finding the join order for complex SQL</vt:lpstr>
      <vt:lpstr>What causes the wrong join order </vt:lpstr>
      <vt:lpstr>Agenda </vt:lpstr>
      <vt:lpstr>Partition pruning</vt:lpstr>
      <vt:lpstr>Identifying partition pruning in a plan</vt:lpstr>
      <vt:lpstr>Partition pruning </vt:lpstr>
      <vt:lpstr>Partition pruning </vt:lpstr>
      <vt:lpstr>Partition pruning </vt:lpstr>
      <vt:lpstr>Partition pruning</vt:lpstr>
      <vt:lpstr>Partition pruning</vt:lpstr>
      <vt:lpstr>Identifying partition pruning in a plan</vt:lpstr>
      <vt:lpstr>Agenda </vt:lpstr>
      <vt:lpstr>How parallel execution works</vt:lpstr>
      <vt:lpstr>Identifying parallel execution in the plan</vt:lpstr>
      <vt:lpstr>Identifying granules of parallelism in the plan</vt:lpstr>
      <vt:lpstr>Identifying granules of parallelism in the plan</vt:lpstr>
      <vt:lpstr>Identifying granules of parallelism in the plan</vt:lpstr>
      <vt:lpstr>Access paths and how they are parallelized</vt:lpstr>
      <vt:lpstr>How parallel execution works</vt:lpstr>
      <vt:lpstr>How parallel execution works</vt:lpstr>
      <vt:lpstr>How Parallel Execution works</vt:lpstr>
      <vt:lpstr>Identifying parallel execution in a plan</vt:lpstr>
      <vt:lpstr>Identifying parallel execution in a plan</vt:lpstr>
      <vt:lpstr>Parallel distribution</vt:lpstr>
      <vt:lpstr>Parallel distribution</vt:lpstr>
      <vt:lpstr>Parallel distribution</vt:lpstr>
      <vt:lpstr>Indentifying parallel distribution in the plan</vt:lpstr>
      <vt:lpstr>More Information</vt:lpstr>
      <vt:lpstr>Lunch</vt:lpstr>
    </vt:vector>
  </TitlesOfParts>
  <Company>Oracle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description>This presentation contains information proprietary to Oracle Corporation</dc:description>
  <cp:lastModifiedBy>tkyte</cp:lastModifiedBy>
  <cp:revision>1670</cp:revision>
  <cp:lastPrinted>2010-07-08T18:05:02Z</cp:lastPrinted>
  <dcterms:created xsi:type="dcterms:W3CDTF">2013-03-06T17:55:51Z</dcterms:created>
  <dcterms:modified xsi:type="dcterms:W3CDTF">2014-04-07T14:27:44Z</dcterms:modified>
</cp:coreProperties>
</file>